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0"/>
  </p:notesMasterIdLst>
  <p:handoutMasterIdLst>
    <p:handoutMasterId r:id="rId21"/>
  </p:handoutMasterIdLst>
  <p:sldIdLst>
    <p:sldId id="265" r:id="rId5"/>
    <p:sldId id="266" r:id="rId6"/>
    <p:sldId id="267" r:id="rId7"/>
    <p:sldId id="268" r:id="rId8"/>
    <p:sldId id="269" r:id="rId9"/>
    <p:sldId id="273" r:id="rId10"/>
    <p:sldId id="274" r:id="rId11"/>
    <p:sldId id="277" r:id="rId12"/>
    <p:sldId id="278" r:id="rId13"/>
    <p:sldId id="270" r:id="rId14"/>
    <p:sldId id="279" r:id="rId15"/>
    <p:sldId id="271" r:id="rId16"/>
    <p:sldId id="280" r:id="rId17"/>
    <p:sldId id="281" r:id="rId18"/>
    <p:sldId id="272" r:id="rId19"/>
  </p:sldIdLst>
  <p:sldSz cx="24384000" cy="13716000"/>
  <p:notesSz cx="7026275" cy="9312275"/>
  <p:defaultTextStyle>
    <a:lvl1pPr algn="ctr" defTabSz="825500">
      <a:defRPr sz="5000">
        <a:latin typeface="+mn-lt"/>
        <a:ea typeface="+mn-ea"/>
        <a:cs typeface="+mn-cs"/>
        <a:sym typeface="Helvetica Light"/>
      </a:defRPr>
    </a:lvl1pPr>
    <a:lvl2pPr indent="228600" algn="ctr" defTabSz="825500">
      <a:defRPr sz="5000">
        <a:latin typeface="+mn-lt"/>
        <a:ea typeface="+mn-ea"/>
        <a:cs typeface="+mn-cs"/>
        <a:sym typeface="Helvetica Light"/>
      </a:defRPr>
    </a:lvl2pPr>
    <a:lvl3pPr indent="457200" algn="ctr" defTabSz="825500">
      <a:defRPr sz="5000">
        <a:latin typeface="+mn-lt"/>
        <a:ea typeface="+mn-ea"/>
        <a:cs typeface="+mn-cs"/>
        <a:sym typeface="Helvetica Light"/>
      </a:defRPr>
    </a:lvl3pPr>
    <a:lvl4pPr indent="685800" algn="ctr" defTabSz="825500">
      <a:defRPr sz="5000">
        <a:latin typeface="+mn-lt"/>
        <a:ea typeface="+mn-ea"/>
        <a:cs typeface="+mn-cs"/>
        <a:sym typeface="Helvetica Light"/>
      </a:defRPr>
    </a:lvl4pPr>
    <a:lvl5pPr indent="914400" algn="ctr" defTabSz="825500">
      <a:defRPr sz="5000">
        <a:latin typeface="+mn-lt"/>
        <a:ea typeface="+mn-ea"/>
        <a:cs typeface="+mn-cs"/>
        <a:sym typeface="Helvetica Light"/>
      </a:defRPr>
    </a:lvl5pPr>
    <a:lvl6pPr indent="1143000" algn="ctr" defTabSz="825500">
      <a:defRPr sz="5000">
        <a:latin typeface="+mn-lt"/>
        <a:ea typeface="+mn-ea"/>
        <a:cs typeface="+mn-cs"/>
        <a:sym typeface="Helvetica Light"/>
      </a:defRPr>
    </a:lvl6pPr>
    <a:lvl7pPr indent="1371600" algn="ctr" defTabSz="825500">
      <a:defRPr sz="5000">
        <a:latin typeface="+mn-lt"/>
        <a:ea typeface="+mn-ea"/>
        <a:cs typeface="+mn-cs"/>
        <a:sym typeface="Helvetica Light"/>
      </a:defRPr>
    </a:lvl7pPr>
    <a:lvl8pPr indent="1600200" algn="ctr" defTabSz="825500">
      <a:defRPr sz="5000">
        <a:latin typeface="+mn-lt"/>
        <a:ea typeface="+mn-ea"/>
        <a:cs typeface="+mn-cs"/>
        <a:sym typeface="Helvetica Light"/>
      </a:defRPr>
    </a:lvl8pPr>
    <a:lvl9pPr indent="1828800" algn="ctr" defTabSz="825500">
      <a:defRPr sz="5000"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29C"/>
    <a:srgbClr val="0541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AA2B5F2-9518-41DF-B1AA-9FB9E0CF1FF0}" v="39" dt="2020-01-24T16:52:31.183"/>
  </p1510:revLst>
</p1510:revInfo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365C0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00882B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4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  <a:tblStyle styleId="{8F44A2F1-9E1F-4B54-A3A2-5F16C0AD49E2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3797C6"/>
              </a:solidFill>
              <a:prstDash val="solid"/>
              <a:miter lim="400000"/>
            </a:ln>
          </a:left>
          <a:right>
            <a:ln w="12700" cap="flat">
              <a:solidFill>
                <a:srgbClr val="3797C6"/>
              </a:solidFill>
              <a:prstDash val="solid"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solidFill>
                <a:srgbClr val="3797C6"/>
              </a:solidFill>
              <a:prstDash val="solid"/>
              <a:miter lim="400000"/>
            </a:ln>
          </a:bottom>
          <a:insideH>
            <a:ln w="12700" cap="flat">
              <a:solidFill>
                <a:srgbClr val="3797C6"/>
              </a:solidFill>
              <a:prstDash val="solid"/>
              <a:miter lim="400000"/>
            </a:ln>
          </a:insideH>
          <a:insideV>
            <a:ln w="12700" cap="flat">
              <a:solidFill>
                <a:srgbClr val="3797C6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3797C6"/>
              </a:solidFill>
              <a:prstDash val="solid"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solidFill>
                <a:srgbClr val="3797C6"/>
              </a:solidFill>
              <a:prstDash val="solid"/>
              <a:miter lim="400000"/>
            </a:ln>
          </a:bottom>
          <a:insideH>
            <a:ln w="12700" cap="flat">
              <a:solidFill>
                <a:srgbClr val="3797C6"/>
              </a:solidFill>
              <a:prstDash val="solid"/>
              <a:miter lim="400000"/>
            </a:ln>
          </a:insideH>
          <a:insideV>
            <a:ln w="12700" cap="flat">
              <a:solidFill>
                <a:srgbClr val="3797C6"/>
              </a:solidFill>
              <a:prstDash val="solid"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25400" cap="flat">
              <a:solidFill>
                <a:srgbClr val="3797C6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3797C6"/>
              </a:solidFill>
              <a:prstDash val="solid"/>
              <a:miter lim="400000"/>
            </a:ln>
          </a:left>
          <a:right>
            <a:ln w="12700" cap="flat">
              <a:solidFill>
                <a:srgbClr val="3797C6"/>
              </a:solidFill>
              <a:prstDash val="solid"/>
              <a:miter lim="400000"/>
            </a:ln>
          </a:right>
          <a:top>
            <a:ln w="254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3797C6"/>
              </a:solidFill>
              <a:prstDash val="solid"/>
              <a:miter lim="400000"/>
            </a:ln>
          </a:insideH>
          <a:insideV>
            <a:ln w="12700" cap="flat">
              <a:solidFill>
                <a:srgbClr val="3797C6"/>
              </a:solidFill>
              <a:prstDash val="solid"/>
              <a:miter lim="400000"/>
            </a:ln>
          </a:insideV>
        </a:tcBdr>
        <a:fill>
          <a:solidFill>
            <a:srgbClr val="0365C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6" autoAdjust="0"/>
    <p:restoredTop sz="94660"/>
  </p:normalViewPr>
  <p:slideViewPr>
    <p:cSldViewPr snapToGrid="0">
      <p:cViewPr>
        <p:scale>
          <a:sx n="34" d="100"/>
          <a:sy n="34" d="100"/>
        </p:scale>
        <p:origin x="586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3045356" cy="46752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9329" y="2"/>
            <a:ext cx="3045356" cy="46752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r">
              <a:defRPr sz="1200"/>
            </a:lvl1pPr>
          </a:lstStyle>
          <a:p>
            <a:fld id="{1A1AEFEF-371A-474C-9FB9-2372157405BA}" type="datetimeFigureOut">
              <a:rPr lang="en-US" smtClean="0"/>
              <a:t>1/24/2020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4753"/>
            <a:ext cx="3045356" cy="46752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9329" y="8844753"/>
            <a:ext cx="3045356" cy="46752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r">
              <a:defRPr sz="1200"/>
            </a:lvl1pPr>
          </a:lstStyle>
          <a:p>
            <a:fld id="{5095E25A-4BCE-4DDA-A185-223988DD3F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6540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7125" cy="3490913"/>
          </a:xfrm>
          <a:prstGeom prst="rect">
            <a:avLst/>
          </a:prstGeom>
        </p:spPr>
        <p:txBody>
          <a:bodyPr lIns="93344" tIns="46674" rIns="93344" bIns="46674"/>
          <a:lstStyle/>
          <a:p>
            <a:pPr lvl="0"/>
            <a:endParaRPr/>
          </a:p>
        </p:txBody>
      </p:sp>
      <p:sp>
        <p:nvSpPr>
          <p:cNvPr id="30" name="Shape 30"/>
          <p:cNvSpPr>
            <a:spLocks noGrp="1"/>
          </p:cNvSpPr>
          <p:nvPr>
            <p:ph type="body" sz="quarter" idx="1"/>
          </p:nvPr>
        </p:nvSpPr>
        <p:spPr>
          <a:xfrm>
            <a:off x="936837" y="4423331"/>
            <a:ext cx="5152602" cy="4190524"/>
          </a:xfrm>
          <a:prstGeom prst="rect">
            <a:avLst/>
          </a:prstGeom>
        </p:spPr>
        <p:txBody>
          <a:bodyPr lIns="93344" tIns="46674" rIns="93344" bIns="46674"/>
          <a:lstStyle/>
          <a:p>
            <a:pPr lvl="0"/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>
      <a:defRPr sz="2200">
        <a:latin typeface="Lucida Grande"/>
        <a:ea typeface="Lucida Grande"/>
        <a:cs typeface="Lucida Grande"/>
        <a:sym typeface="Lucida Grande"/>
      </a:defRPr>
    </a:lvl1pPr>
    <a:lvl2pPr indent="228600" defTabSz="457200">
      <a:defRPr sz="2200">
        <a:latin typeface="Lucida Grande"/>
        <a:ea typeface="Lucida Grande"/>
        <a:cs typeface="Lucida Grande"/>
        <a:sym typeface="Lucida Grande"/>
      </a:defRPr>
    </a:lvl2pPr>
    <a:lvl3pPr indent="457200" defTabSz="457200">
      <a:defRPr sz="2200">
        <a:latin typeface="Lucida Grande"/>
        <a:ea typeface="Lucida Grande"/>
        <a:cs typeface="Lucida Grande"/>
        <a:sym typeface="Lucida Grande"/>
      </a:defRPr>
    </a:lvl3pPr>
    <a:lvl4pPr indent="685800" defTabSz="457200">
      <a:defRPr sz="2200">
        <a:latin typeface="Lucida Grande"/>
        <a:ea typeface="Lucida Grande"/>
        <a:cs typeface="Lucida Grande"/>
        <a:sym typeface="Lucida Grande"/>
      </a:defRPr>
    </a:lvl4pPr>
    <a:lvl5pPr indent="914400" defTabSz="457200">
      <a:defRPr sz="2200">
        <a:latin typeface="Lucida Grande"/>
        <a:ea typeface="Lucida Grande"/>
        <a:cs typeface="Lucida Grande"/>
        <a:sym typeface="Lucida Grande"/>
      </a:defRPr>
    </a:lvl5pPr>
    <a:lvl6pPr indent="1143000" defTabSz="457200">
      <a:defRPr sz="2200">
        <a:latin typeface="Lucida Grande"/>
        <a:ea typeface="Lucida Grande"/>
        <a:cs typeface="Lucida Grande"/>
        <a:sym typeface="Lucida Grande"/>
      </a:defRPr>
    </a:lvl6pPr>
    <a:lvl7pPr indent="1371600" defTabSz="457200">
      <a:defRPr sz="2200">
        <a:latin typeface="Lucida Grande"/>
        <a:ea typeface="Lucida Grande"/>
        <a:cs typeface="Lucida Grande"/>
        <a:sym typeface="Lucida Grande"/>
      </a:defRPr>
    </a:lvl7pPr>
    <a:lvl8pPr indent="1600200" defTabSz="457200">
      <a:defRPr sz="2200">
        <a:latin typeface="Lucida Grande"/>
        <a:ea typeface="Lucida Grande"/>
        <a:cs typeface="Lucida Grande"/>
        <a:sym typeface="Lucida Grande"/>
      </a:defRPr>
    </a:lvl8pPr>
    <a:lvl9pPr indent="1828800" defTabSz="457200">
      <a:defRPr sz="2200">
        <a:latin typeface="Lucida Grande"/>
        <a:ea typeface="Lucida Grande"/>
        <a:cs typeface="Lucida Grande"/>
        <a:sym typeface="Lucida Grand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resentation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standing, sheep, woman, dog&#10;&#10;Description automatically generated">
            <a:extLst>
              <a:ext uri="{FF2B5EF4-FFF2-40B4-BE49-F238E27FC236}">
                <a16:creationId xmlns:a16="http://schemas.microsoft.com/office/drawing/2014/main" id="{C9527451-5120-4B96-8B62-2C23D6FF653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standing, sheep, dog, walking&#10;&#10;Description automatically generated">
            <a:extLst>
              <a:ext uri="{FF2B5EF4-FFF2-40B4-BE49-F238E27FC236}">
                <a16:creationId xmlns:a16="http://schemas.microsoft.com/office/drawing/2014/main" id="{BE902DC9-BDB6-4950-AA17-125FAAEDDEF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4" name="Shape 5">
            <a:extLst>
              <a:ext uri="{FF2B5EF4-FFF2-40B4-BE49-F238E27FC236}">
                <a16:creationId xmlns:a16="http://schemas.microsoft.com/office/drawing/2014/main" id="{E87D51D1-2B6D-4C86-852A-43F2D9AFDC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8000" y="2298700"/>
            <a:ext cx="20828000" cy="4648200"/>
          </a:xfrm>
          <a:prstGeom prst="rect">
            <a:avLst/>
          </a:prstGeom>
        </p:spPr>
        <p:txBody>
          <a:bodyPr anchor="b"/>
          <a:lstStyle/>
          <a:p>
            <a:pPr lvl="0">
              <a:defRPr sz="1800"/>
            </a:pPr>
            <a:r>
              <a:rPr lang="en-US" sz="11200"/>
              <a:t>Click to edit Master title style</a:t>
            </a:r>
            <a:endParaRPr sz="11200"/>
          </a:p>
        </p:txBody>
      </p:sp>
      <p:sp>
        <p:nvSpPr>
          <p:cNvPr id="5" name="Shape 6">
            <a:extLst>
              <a:ext uri="{FF2B5EF4-FFF2-40B4-BE49-F238E27FC236}">
                <a16:creationId xmlns:a16="http://schemas.microsoft.com/office/drawing/2014/main" id="{6805DC18-5BF8-4918-AE69-92815293BAE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778000" y="7073900"/>
            <a:ext cx="20828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</a:defRPr>
            </a:lvl1pPr>
            <a:lvl2pPr marL="0" indent="228600" algn="ctr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</a:defRPr>
            </a:lvl2pPr>
            <a:lvl3pPr marL="0" indent="457200" algn="ctr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</a:defRPr>
            </a:lvl3pPr>
            <a:lvl4pPr marL="0" indent="685800" algn="ctr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</a:defRPr>
            </a:lvl4pPr>
            <a:lvl5pPr marL="0" indent="914400" algn="ctr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</a:defRPr>
            </a:lvl5pPr>
          </a:lstStyle>
          <a:p>
            <a:pPr lvl="0">
              <a:defRPr sz="1800"/>
            </a:pPr>
            <a:r>
              <a:rPr lang="en-US" sz="4400"/>
              <a:t>Subtext</a:t>
            </a:r>
            <a:endParaRPr sz="4400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>
            <a:spLocks noGrp="1"/>
          </p:cNvSpPr>
          <p:nvPr>
            <p:ph type="title"/>
          </p:nvPr>
        </p:nvSpPr>
        <p:spPr>
          <a:xfrm>
            <a:off x="1778000" y="2298700"/>
            <a:ext cx="20828000" cy="4648200"/>
          </a:xfrm>
          <a:prstGeom prst="rect">
            <a:avLst/>
          </a:prstGeom>
        </p:spPr>
        <p:txBody>
          <a:bodyPr anchor="b"/>
          <a:lstStyle/>
          <a:p>
            <a:pPr lvl="0">
              <a:defRPr sz="1800"/>
            </a:pPr>
            <a:r>
              <a:rPr lang="en-US" sz="11200"/>
              <a:t>Click to edit Master title style</a:t>
            </a:r>
            <a:endParaRPr sz="11200"/>
          </a:p>
        </p:txBody>
      </p:sp>
      <p:sp>
        <p:nvSpPr>
          <p:cNvPr id="6" name="Shape 6"/>
          <p:cNvSpPr>
            <a:spLocks noGrp="1"/>
          </p:cNvSpPr>
          <p:nvPr>
            <p:ph type="body" idx="1"/>
          </p:nvPr>
        </p:nvSpPr>
        <p:spPr>
          <a:xfrm>
            <a:off x="1778000" y="7073900"/>
            <a:ext cx="20828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400">
                <a:solidFill>
                  <a:schemeClr val="tx1"/>
                </a:solidFill>
              </a:defRPr>
            </a:lvl1pPr>
            <a:lvl2pPr marL="0" indent="228600" algn="ctr">
              <a:spcBef>
                <a:spcPts val="0"/>
              </a:spcBef>
              <a:buSzTx/>
              <a:buNone/>
              <a:defRPr sz="4400">
                <a:solidFill>
                  <a:schemeClr val="tx1"/>
                </a:solidFill>
              </a:defRPr>
            </a:lvl2pPr>
            <a:lvl3pPr marL="0" indent="457200" algn="ctr">
              <a:spcBef>
                <a:spcPts val="0"/>
              </a:spcBef>
              <a:buSzTx/>
              <a:buNone/>
              <a:defRPr sz="4400">
                <a:solidFill>
                  <a:schemeClr val="tx1"/>
                </a:solidFill>
              </a:defRPr>
            </a:lvl3pPr>
            <a:lvl4pPr marL="0" indent="685800" algn="ctr">
              <a:spcBef>
                <a:spcPts val="0"/>
              </a:spcBef>
              <a:buSzTx/>
              <a:buNone/>
              <a:defRPr sz="4400">
                <a:solidFill>
                  <a:schemeClr val="tx1"/>
                </a:solidFill>
              </a:defRPr>
            </a:lvl4pPr>
            <a:lvl5pPr marL="0" indent="914400" algn="ctr">
              <a:spcBef>
                <a:spcPts val="0"/>
              </a:spcBef>
              <a:buSzTx/>
              <a:buNone/>
              <a:defRPr sz="4400">
                <a:solidFill>
                  <a:schemeClr val="tx1"/>
                </a:solidFill>
              </a:defRPr>
            </a:lvl5pPr>
          </a:lstStyle>
          <a:p>
            <a:pPr lvl="0">
              <a:defRPr sz="1800"/>
            </a:pPr>
            <a:r>
              <a:rPr lang="en-US" sz="4400"/>
              <a:t>Click to edit Master text styles</a:t>
            </a:r>
          </a:p>
          <a:p>
            <a:pPr lvl="1">
              <a:defRPr sz="1800"/>
            </a:pPr>
            <a:r>
              <a:rPr lang="en-US" sz="4400"/>
              <a:t>Second level</a:t>
            </a:r>
          </a:p>
          <a:p>
            <a:pPr lvl="2">
              <a:defRPr sz="1800"/>
            </a:pPr>
            <a:r>
              <a:rPr lang="en-US" sz="4400"/>
              <a:t>Third level</a:t>
            </a:r>
          </a:p>
          <a:p>
            <a:pPr lvl="3">
              <a:defRPr sz="1800"/>
            </a:pPr>
            <a:r>
              <a:rPr lang="en-US" sz="4400"/>
              <a:t>Fourth level</a:t>
            </a:r>
          </a:p>
          <a:p>
            <a:pPr lvl="4">
              <a:defRPr sz="1800"/>
            </a:pPr>
            <a:r>
              <a:rPr lang="en-US" sz="4400"/>
              <a:t>Fifth level</a:t>
            </a:r>
            <a:endParaRPr sz="440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>
            <a:spLocks noGrp="1"/>
          </p:cNvSpPr>
          <p:nvPr>
            <p:ph type="title"/>
          </p:nvPr>
        </p:nvSpPr>
        <p:spPr>
          <a:xfrm>
            <a:off x="1651000" y="1104900"/>
            <a:ext cx="10223500" cy="5613400"/>
          </a:xfrm>
          <a:prstGeom prst="rect">
            <a:avLst/>
          </a:prstGeom>
        </p:spPr>
        <p:txBody>
          <a:bodyPr anchor="b"/>
          <a:lstStyle>
            <a:lvl1pPr>
              <a:defRPr sz="8400"/>
            </a:lvl1pPr>
          </a:lstStyle>
          <a:p>
            <a:pPr lvl="0">
              <a:defRPr sz="1800"/>
            </a:pPr>
            <a:r>
              <a:rPr lang="en-US" sz="8400"/>
              <a:t>Click to edit Master title style</a:t>
            </a:r>
            <a:endParaRPr sz="8400"/>
          </a:p>
        </p:txBody>
      </p:sp>
      <p:sp>
        <p:nvSpPr>
          <p:cNvPr id="14" name="Shape 14"/>
          <p:cNvSpPr>
            <a:spLocks noGrp="1"/>
          </p:cNvSpPr>
          <p:nvPr>
            <p:ph type="body" idx="1"/>
          </p:nvPr>
        </p:nvSpPr>
        <p:spPr>
          <a:xfrm>
            <a:off x="1651000" y="6845300"/>
            <a:ext cx="10223500" cy="5765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400"/>
            </a:lvl1pPr>
            <a:lvl2pPr marL="0" indent="228600" algn="ctr">
              <a:spcBef>
                <a:spcPts val="0"/>
              </a:spcBef>
              <a:buSzTx/>
              <a:buNone/>
              <a:defRPr sz="4400"/>
            </a:lvl2pPr>
            <a:lvl3pPr marL="0" indent="457200" algn="ctr">
              <a:spcBef>
                <a:spcPts val="0"/>
              </a:spcBef>
              <a:buSzTx/>
              <a:buNone/>
              <a:defRPr sz="4400"/>
            </a:lvl3pPr>
            <a:lvl4pPr marL="0" indent="685800" algn="ctr">
              <a:spcBef>
                <a:spcPts val="0"/>
              </a:spcBef>
              <a:buSzTx/>
              <a:buNone/>
              <a:defRPr sz="4400"/>
            </a:lvl4pPr>
            <a:lvl5pPr marL="0" indent="914400" algn="ctr">
              <a:spcBef>
                <a:spcPts val="0"/>
              </a:spcBef>
              <a:buSzTx/>
              <a:buNone/>
              <a:defRPr sz="4400"/>
            </a:lvl5pPr>
          </a:lstStyle>
          <a:p>
            <a:pPr lvl="0">
              <a:defRPr sz="1800"/>
            </a:pPr>
            <a:r>
              <a:rPr lang="en-US" sz="4400"/>
              <a:t>Click to edit Master text styles</a:t>
            </a:r>
          </a:p>
          <a:p>
            <a:pPr lvl="1">
              <a:defRPr sz="1800"/>
            </a:pPr>
            <a:r>
              <a:rPr lang="en-US" sz="4400"/>
              <a:t>Second level</a:t>
            </a:r>
          </a:p>
          <a:p>
            <a:pPr lvl="2">
              <a:defRPr sz="1800"/>
            </a:pPr>
            <a:r>
              <a:rPr lang="en-US" sz="4400"/>
              <a:t>Third level</a:t>
            </a:r>
          </a:p>
          <a:p>
            <a:pPr lvl="3">
              <a:defRPr sz="1800"/>
            </a:pPr>
            <a:r>
              <a:rPr lang="en-US" sz="4400"/>
              <a:t>Fourth level</a:t>
            </a:r>
          </a:p>
          <a:p>
            <a:pPr lvl="4">
              <a:defRPr sz="1800"/>
            </a:pPr>
            <a:r>
              <a:rPr lang="en-US" sz="4400"/>
              <a:t>Fifth level</a:t>
            </a:r>
            <a:endParaRPr sz="4400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lang="en-US" sz="11200"/>
              <a:t>Click to edit Master title style</a:t>
            </a:r>
            <a:endParaRPr sz="11200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lang="en-US" sz="11200"/>
              <a:t>Click to edit Master title style</a:t>
            </a:r>
            <a:endParaRPr sz="11200"/>
          </a:p>
        </p:txBody>
      </p:sp>
      <p:sp>
        <p:nvSpPr>
          <p:cNvPr id="22" name="Shape 22"/>
          <p:cNvSpPr>
            <a:spLocks noGrp="1"/>
          </p:cNvSpPr>
          <p:nvPr>
            <p:ph type="body" idx="1"/>
          </p:nvPr>
        </p:nvSpPr>
        <p:spPr>
          <a:xfrm>
            <a:off x="1689100" y="3238500"/>
            <a:ext cx="10007600" cy="9207500"/>
          </a:xfrm>
          <a:prstGeom prst="rect">
            <a:avLst/>
          </a:prstGeom>
        </p:spPr>
        <p:txBody>
          <a:bodyPr/>
          <a:lstStyle>
            <a:lvl1pPr marL="558800" indent="-558800">
              <a:spcBef>
                <a:spcPts val="4500"/>
              </a:spcBef>
              <a:defRPr sz="4500"/>
            </a:lvl1pPr>
            <a:lvl2pPr marL="1117600" indent="-558800">
              <a:spcBef>
                <a:spcPts val="4500"/>
              </a:spcBef>
              <a:defRPr sz="4500"/>
            </a:lvl2pPr>
            <a:lvl3pPr marL="1676400" indent="-558800">
              <a:spcBef>
                <a:spcPts val="4500"/>
              </a:spcBef>
              <a:defRPr sz="4500"/>
            </a:lvl3pPr>
            <a:lvl4pPr marL="2235200" indent="-558800">
              <a:spcBef>
                <a:spcPts val="4500"/>
              </a:spcBef>
              <a:defRPr sz="4500"/>
            </a:lvl4pPr>
            <a:lvl5pPr marL="2794000" indent="-558800">
              <a:spcBef>
                <a:spcPts val="4500"/>
              </a:spcBef>
              <a:defRPr sz="4500"/>
            </a:lvl5pPr>
          </a:lstStyle>
          <a:p>
            <a:pPr lvl="0">
              <a:defRPr sz="1800"/>
            </a:pPr>
            <a:r>
              <a:rPr lang="en-US" sz="4500"/>
              <a:t>Click to edit Master text styles</a:t>
            </a:r>
          </a:p>
          <a:p>
            <a:pPr lvl="1">
              <a:defRPr sz="1800"/>
            </a:pPr>
            <a:r>
              <a:rPr lang="en-US" sz="4500"/>
              <a:t>Second level</a:t>
            </a:r>
          </a:p>
          <a:p>
            <a:pPr lvl="2">
              <a:defRPr sz="1800"/>
            </a:pPr>
            <a:r>
              <a:rPr lang="en-US" sz="4500"/>
              <a:t>Third level</a:t>
            </a:r>
          </a:p>
          <a:p>
            <a:pPr lvl="3">
              <a:defRPr sz="1800"/>
            </a:pPr>
            <a:r>
              <a:rPr lang="en-US" sz="4500"/>
              <a:t>Fourth level</a:t>
            </a:r>
          </a:p>
          <a:p>
            <a:pPr lvl="4">
              <a:defRPr sz="1800"/>
            </a:pPr>
            <a:r>
              <a:rPr lang="en-US" sz="4500"/>
              <a:t>Fifth level</a:t>
            </a:r>
            <a:endParaRPr sz="4500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>
            <a:spLocks noGrp="1"/>
          </p:cNvSpPr>
          <p:nvPr>
            <p:ph type="body" idx="1"/>
          </p:nvPr>
        </p:nvSpPr>
        <p:spPr>
          <a:xfrm>
            <a:off x="1689100" y="1778000"/>
            <a:ext cx="21005800" cy="10147300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lang="en-US" sz="5200"/>
              <a:t>Click to edit Master text styles</a:t>
            </a:r>
          </a:p>
          <a:p>
            <a:pPr lvl="1">
              <a:defRPr sz="1800"/>
            </a:pPr>
            <a:r>
              <a:rPr lang="en-US" sz="5200"/>
              <a:t>Second level</a:t>
            </a:r>
          </a:p>
          <a:p>
            <a:pPr lvl="2">
              <a:defRPr sz="1800"/>
            </a:pPr>
            <a:r>
              <a:rPr lang="en-US" sz="5200"/>
              <a:t>Third level</a:t>
            </a:r>
          </a:p>
          <a:p>
            <a:pPr lvl="3">
              <a:defRPr sz="1800"/>
            </a:pPr>
            <a:r>
              <a:rPr lang="en-US" sz="5200"/>
              <a:t>Fourth level</a:t>
            </a:r>
          </a:p>
          <a:p>
            <a:pPr lvl="4">
              <a:defRPr sz="1800"/>
            </a:pPr>
            <a:r>
              <a:rPr lang="en-US" sz="5200"/>
              <a:t>Fifth level</a:t>
            </a:r>
            <a:endParaRPr sz="5200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3.jpeg"/><Relationship Id="rId17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jpeg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6.jpeg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5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529C"/>
            </a:gs>
            <a:gs pos="100000">
              <a:srgbClr val="054166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1689100" y="952500"/>
            <a:ext cx="21005800" cy="228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defRPr sz="1800"/>
            </a:pPr>
            <a:r>
              <a:rPr sz="11200"/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1689100" y="3238500"/>
            <a:ext cx="21005800" cy="9207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defRPr sz="1800"/>
            </a:pPr>
            <a:r>
              <a:rPr sz="5200"/>
              <a:t>Body Level One</a:t>
            </a:r>
          </a:p>
          <a:p>
            <a:pPr lvl="1">
              <a:defRPr sz="1800"/>
            </a:pPr>
            <a:r>
              <a:rPr sz="5200"/>
              <a:t>Body Level Two</a:t>
            </a:r>
          </a:p>
          <a:p>
            <a:pPr lvl="2">
              <a:defRPr sz="1800"/>
            </a:pPr>
            <a:r>
              <a:rPr sz="5200"/>
              <a:t>Body Level Three</a:t>
            </a:r>
          </a:p>
          <a:p>
            <a:pPr lvl="3">
              <a:defRPr sz="1800"/>
            </a:pPr>
            <a:r>
              <a:rPr sz="5200"/>
              <a:t>Body Level Four</a:t>
            </a:r>
          </a:p>
          <a:p>
            <a:pPr lvl="4">
              <a:defRPr sz="1800"/>
            </a:pPr>
            <a:r>
              <a:rPr sz="5200"/>
              <a:t>Body Level Five</a:t>
            </a:r>
          </a:p>
        </p:txBody>
      </p:sp>
      <p:pic>
        <p:nvPicPr>
          <p:cNvPr id="6" name="Picture 5" descr="A picture containing outdoor, person, man, holding&#10;&#10;Description automatically generated">
            <a:extLst>
              <a:ext uri="{FF2B5EF4-FFF2-40B4-BE49-F238E27FC236}">
                <a16:creationId xmlns:a16="http://schemas.microsoft.com/office/drawing/2014/main" id="{16FC353E-1534-4DA4-AB74-5C89651FF29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1" cstate="email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31369" y="12763495"/>
            <a:ext cx="2983832" cy="9525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5288361-D6B4-4116-996C-39E652437E5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2" cstate="email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907029" y="12763500"/>
            <a:ext cx="3476971" cy="952500"/>
          </a:xfrm>
          <a:prstGeom prst="rect">
            <a:avLst/>
          </a:prstGeom>
        </p:spPr>
      </p:pic>
      <p:pic>
        <p:nvPicPr>
          <p:cNvPr id="9" name="Picture 8" descr="A group of people standing in front of a crowd&#10;&#10;Description automatically generated">
            <a:extLst>
              <a:ext uri="{FF2B5EF4-FFF2-40B4-BE49-F238E27FC236}">
                <a16:creationId xmlns:a16="http://schemas.microsoft.com/office/drawing/2014/main" id="{D1E1F3E6-E92F-442B-97EF-323CC6B5AFF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3" cstate="email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2763497"/>
            <a:ext cx="4007518" cy="952499"/>
          </a:xfrm>
          <a:prstGeom prst="rect">
            <a:avLst/>
          </a:prstGeom>
        </p:spPr>
      </p:pic>
      <p:pic>
        <p:nvPicPr>
          <p:cNvPr id="11" name="Picture 10" descr="A group of people standing in a grassy field&#10;&#10;Description automatically generated">
            <a:extLst>
              <a:ext uri="{FF2B5EF4-FFF2-40B4-BE49-F238E27FC236}">
                <a16:creationId xmlns:a16="http://schemas.microsoft.com/office/drawing/2014/main" id="{19EE0112-7113-4AE1-92E3-D5A85DD9F89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4" cstate="email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011663" y="12763501"/>
            <a:ext cx="4895366" cy="952499"/>
          </a:xfrm>
          <a:prstGeom prst="rect">
            <a:avLst/>
          </a:prstGeom>
        </p:spPr>
      </p:pic>
      <p:pic>
        <p:nvPicPr>
          <p:cNvPr id="13" name="Picture 12" descr="A person wearing a red hat&#10;&#10;Description automatically generated">
            <a:extLst>
              <a:ext uri="{FF2B5EF4-FFF2-40B4-BE49-F238E27FC236}">
                <a16:creationId xmlns:a16="http://schemas.microsoft.com/office/drawing/2014/main" id="{1639363E-9F29-4817-B1A4-89FB9FC9672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5" cstate="email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80597" y="12763496"/>
            <a:ext cx="2544536" cy="952499"/>
          </a:xfrm>
          <a:prstGeom prst="rect">
            <a:avLst/>
          </a:prstGeom>
        </p:spPr>
      </p:pic>
      <p:pic>
        <p:nvPicPr>
          <p:cNvPr id="15" name="Picture 14" descr="A group of people looking at a phone&#10;&#10;Description automatically generated">
            <a:extLst>
              <a:ext uri="{FF2B5EF4-FFF2-40B4-BE49-F238E27FC236}">
                <a16:creationId xmlns:a16="http://schemas.microsoft.com/office/drawing/2014/main" id="{987F88A1-4BC4-4AB3-9FB2-2C19A2C9BBB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6" cstate="email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67125" y="12763500"/>
            <a:ext cx="2544537" cy="952500"/>
          </a:xfrm>
          <a:prstGeom prst="rect">
            <a:avLst/>
          </a:prstGeom>
        </p:spPr>
      </p:pic>
      <p:pic>
        <p:nvPicPr>
          <p:cNvPr id="17" name="Picture 16" descr="A picture containing person, indoor, bed, red&#10;&#10;Description automatically generated">
            <a:extLst>
              <a:ext uri="{FF2B5EF4-FFF2-40B4-BE49-F238E27FC236}">
                <a16:creationId xmlns:a16="http://schemas.microsoft.com/office/drawing/2014/main" id="{FC299284-B48E-4367-B7B1-E42C09401F0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7" cstate="email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15202" y="12763502"/>
            <a:ext cx="3951924" cy="95249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555196F-93B9-4A9F-81F8-5725D5F42FC7}"/>
              </a:ext>
            </a:extLst>
          </p:cNvPr>
          <p:cNvSpPr txBox="1"/>
          <p:nvPr userDrawn="1"/>
        </p:nvSpPr>
        <p:spPr>
          <a:xfrm>
            <a:off x="17590169" y="13003786"/>
            <a:ext cx="6593306" cy="471924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r" defTabSz="8255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2400" b="0" i="1" u="none" strike="noStrike" cap="none" spc="0" normalizeH="0" baseline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Citizens in Support of Sea Services since 1902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49" r:id="rId3"/>
    <p:sldLayoutId id="2147483652" r:id="rId4"/>
    <p:sldLayoutId id="2147483653" r:id="rId5"/>
    <p:sldLayoutId id="2147483655" r:id="rId6"/>
    <p:sldLayoutId id="2147483656" r:id="rId7"/>
    <p:sldLayoutId id="2147483659" r:id="rId8"/>
    <p:sldLayoutId id="2147483660" r:id="rId9"/>
  </p:sldLayoutIdLst>
  <p:transition spd="med"/>
  <p:txStyles>
    <p:titleStyle>
      <a:lvl1pPr algn="ctr" defTabSz="825500" eaLnBrk="1" hangingPunct="1">
        <a:defRPr sz="11200">
          <a:solidFill>
            <a:srgbClr val="FFC000"/>
          </a:solidFill>
          <a:latin typeface="+mn-lt"/>
          <a:ea typeface="+mn-ea"/>
          <a:cs typeface="+mn-cs"/>
          <a:sym typeface="Helvetica Light"/>
        </a:defRPr>
      </a:lvl1pPr>
      <a:lvl2pPr indent="228600" algn="ctr" defTabSz="825500" eaLnBrk="1" hangingPunct="1">
        <a:defRPr sz="11200">
          <a:latin typeface="+mn-lt"/>
          <a:ea typeface="+mn-ea"/>
          <a:cs typeface="+mn-cs"/>
          <a:sym typeface="Helvetica Light"/>
        </a:defRPr>
      </a:lvl2pPr>
      <a:lvl3pPr indent="457200" algn="ctr" defTabSz="825500" eaLnBrk="1" hangingPunct="1">
        <a:defRPr sz="11200">
          <a:latin typeface="+mn-lt"/>
          <a:ea typeface="+mn-ea"/>
          <a:cs typeface="+mn-cs"/>
          <a:sym typeface="Helvetica Light"/>
        </a:defRPr>
      </a:lvl3pPr>
      <a:lvl4pPr indent="685800" algn="ctr" defTabSz="825500" eaLnBrk="1" hangingPunct="1">
        <a:defRPr sz="11200">
          <a:latin typeface="+mn-lt"/>
          <a:ea typeface="+mn-ea"/>
          <a:cs typeface="+mn-cs"/>
          <a:sym typeface="Helvetica Light"/>
        </a:defRPr>
      </a:lvl4pPr>
      <a:lvl5pPr indent="914400" algn="ctr" defTabSz="825500" eaLnBrk="1" hangingPunct="1">
        <a:defRPr sz="11200">
          <a:latin typeface="+mn-lt"/>
          <a:ea typeface="+mn-ea"/>
          <a:cs typeface="+mn-cs"/>
          <a:sym typeface="Helvetica Light"/>
        </a:defRPr>
      </a:lvl5pPr>
      <a:lvl6pPr indent="1143000" algn="ctr" defTabSz="825500" eaLnBrk="1" hangingPunct="1">
        <a:defRPr sz="11200">
          <a:latin typeface="+mn-lt"/>
          <a:ea typeface="+mn-ea"/>
          <a:cs typeface="+mn-cs"/>
          <a:sym typeface="Helvetica Light"/>
        </a:defRPr>
      </a:lvl6pPr>
      <a:lvl7pPr indent="1371600" algn="ctr" defTabSz="825500" eaLnBrk="1" hangingPunct="1">
        <a:defRPr sz="11200">
          <a:latin typeface="+mn-lt"/>
          <a:ea typeface="+mn-ea"/>
          <a:cs typeface="+mn-cs"/>
          <a:sym typeface="Helvetica Light"/>
        </a:defRPr>
      </a:lvl7pPr>
      <a:lvl8pPr indent="1600200" algn="ctr" defTabSz="825500" eaLnBrk="1" hangingPunct="1">
        <a:defRPr sz="11200">
          <a:latin typeface="+mn-lt"/>
          <a:ea typeface="+mn-ea"/>
          <a:cs typeface="+mn-cs"/>
          <a:sym typeface="Helvetica Light"/>
        </a:defRPr>
      </a:lvl8pPr>
      <a:lvl9pPr indent="1828800" algn="ctr" defTabSz="825500" eaLnBrk="1" hangingPunct="1">
        <a:defRPr sz="11200">
          <a:latin typeface="+mn-lt"/>
          <a:ea typeface="+mn-ea"/>
          <a:cs typeface="+mn-cs"/>
          <a:sym typeface="Helvetica Light"/>
        </a:defRPr>
      </a:lvl9pPr>
    </p:titleStyle>
    <p:bodyStyle>
      <a:lvl1pPr marL="635000" indent="-635000" defTabSz="825500" eaLnBrk="1" hangingPunct="1">
        <a:spcBef>
          <a:spcPts val="5900"/>
        </a:spcBef>
        <a:buSzPct val="75000"/>
        <a:buChar char="•"/>
        <a:defRPr sz="5200">
          <a:solidFill>
            <a:schemeClr val="bg1"/>
          </a:solidFill>
          <a:latin typeface="+mn-lt"/>
          <a:ea typeface="+mn-ea"/>
          <a:cs typeface="+mn-cs"/>
          <a:sym typeface="Helvetica Light"/>
        </a:defRPr>
      </a:lvl1pPr>
      <a:lvl2pPr marL="1270000" indent="-635000" defTabSz="825500" eaLnBrk="1" hangingPunct="1">
        <a:spcBef>
          <a:spcPts val="5900"/>
        </a:spcBef>
        <a:buSzPct val="75000"/>
        <a:buChar char="•"/>
        <a:defRPr sz="5200">
          <a:solidFill>
            <a:schemeClr val="bg1"/>
          </a:solidFill>
          <a:latin typeface="+mn-lt"/>
          <a:ea typeface="+mn-ea"/>
          <a:cs typeface="+mn-cs"/>
          <a:sym typeface="Helvetica Light"/>
        </a:defRPr>
      </a:lvl2pPr>
      <a:lvl3pPr marL="1905000" indent="-635000" defTabSz="825500" eaLnBrk="1" hangingPunct="1">
        <a:spcBef>
          <a:spcPts val="5900"/>
        </a:spcBef>
        <a:buSzPct val="75000"/>
        <a:buChar char="•"/>
        <a:defRPr sz="5200">
          <a:solidFill>
            <a:schemeClr val="bg1"/>
          </a:solidFill>
          <a:latin typeface="+mn-lt"/>
          <a:ea typeface="+mn-ea"/>
          <a:cs typeface="+mn-cs"/>
          <a:sym typeface="Helvetica Light"/>
        </a:defRPr>
      </a:lvl3pPr>
      <a:lvl4pPr marL="2540000" indent="-635000" defTabSz="825500" eaLnBrk="1" hangingPunct="1">
        <a:spcBef>
          <a:spcPts val="5900"/>
        </a:spcBef>
        <a:buSzPct val="75000"/>
        <a:buChar char="•"/>
        <a:defRPr sz="5200">
          <a:solidFill>
            <a:schemeClr val="bg1"/>
          </a:solidFill>
          <a:latin typeface="+mn-lt"/>
          <a:ea typeface="+mn-ea"/>
          <a:cs typeface="+mn-cs"/>
          <a:sym typeface="Helvetica Light"/>
        </a:defRPr>
      </a:lvl4pPr>
      <a:lvl5pPr marL="3175000" indent="-635000" defTabSz="825500" eaLnBrk="1" hangingPunct="1">
        <a:spcBef>
          <a:spcPts val="5900"/>
        </a:spcBef>
        <a:buSzPct val="75000"/>
        <a:buChar char="•"/>
        <a:defRPr sz="5200">
          <a:solidFill>
            <a:schemeClr val="bg1"/>
          </a:solidFill>
          <a:latin typeface="+mn-lt"/>
          <a:ea typeface="+mn-ea"/>
          <a:cs typeface="+mn-cs"/>
          <a:sym typeface="Helvetica Light"/>
        </a:defRPr>
      </a:lvl5pPr>
      <a:lvl6pPr marL="3810000" indent="-635000" defTabSz="825500" eaLnBrk="1" hangingPunct="1">
        <a:spcBef>
          <a:spcPts val="5900"/>
        </a:spcBef>
        <a:buSzPct val="75000"/>
        <a:buChar char="•"/>
        <a:defRPr sz="5200">
          <a:latin typeface="+mn-lt"/>
          <a:ea typeface="+mn-ea"/>
          <a:cs typeface="+mn-cs"/>
          <a:sym typeface="Helvetica Light"/>
        </a:defRPr>
      </a:lvl6pPr>
      <a:lvl7pPr marL="4445000" indent="-635000" defTabSz="825500" eaLnBrk="1" hangingPunct="1">
        <a:spcBef>
          <a:spcPts val="5900"/>
        </a:spcBef>
        <a:buSzPct val="75000"/>
        <a:buChar char="•"/>
        <a:defRPr sz="5200">
          <a:latin typeface="+mn-lt"/>
          <a:ea typeface="+mn-ea"/>
          <a:cs typeface="+mn-cs"/>
          <a:sym typeface="Helvetica Light"/>
        </a:defRPr>
      </a:lvl7pPr>
      <a:lvl8pPr marL="5080000" indent="-635000" defTabSz="825500" eaLnBrk="1" hangingPunct="1">
        <a:spcBef>
          <a:spcPts val="5900"/>
        </a:spcBef>
        <a:buSzPct val="75000"/>
        <a:buChar char="•"/>
        <a:defRPr sz="5200">
          <a:latin typeface="+mn-lt"/>
          <a:ea typeface="+mn-ea"/>
          <a:cs typeface="+mn-cs"/>
          <a:sym typeface="Helvetica Light"/>
        </a:defRPr>
      </a:lvl8pPr>
      <a:lvl9pPr marL="5715000" indent="-635000" defTabSz="825500" eaLnBrk="1" hangingPunct="1">
        <a:spcBef>
          <a:spcPts val="5900"/>
        </a:spcBef>
        <a:buSzPct val="75000"/>
        <a:buChar char="•"/>
        <a:defRPr sz="5200">
          <a:latin typeface="+mn-lt"/>
          <a:ea typeface="+mn-ea"/>
          <a:cs typeface="+mn-cs"/>
          <a:sym typeface="Helvetica Light"/>
        </a:defRPr>
      </a:lvl9pPr>
    </p:bodyStyle>
    <p:otherStyle>
      <a:lvl1pPr algn="ctr" defTabSz="825500" eaLnBrk="1" hangingPunct="1">
        <a:defRPr sz="24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1pPr>
      <a:lvl2pPr indent="228600" algn="ctr" defTabSz="825500" eaLnBrk="1" hangingPunct="1">
        <a:defRPr sz="24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2pPr>
      <a:lvl3pPr indent="457200" algn="ctr" defTabSz="825500" eaLnBrk="1" hangingPunct="1">
        <a:defRPr sz="24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3pPr>
      <a:lvl4pPr indent="685800" algn="ctr" defTabSz="825500" eaLnBrk="1" hangingPunct="1">
        <a:defRPr sz="24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4pPr>
      <a:lvl5pPr indent="914400" algn="ctr" defTabSz="825500" eaLnBrk="1" hangingPunct="1">
        <a:defRPr sz="24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5pPr>
      <a:lvl6pPr indent="1143000" algn="ctr" defTabSz="825500" eaLnBrk="1" hangingPunct="1">
        <a:defRPr sz="24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6pPr>
      <a:lvl7pPr indent="1371600" algn="ctr" defTabSz="825500" eaLnBrk="1" hangingPunct="1">
        <a:defRPr sz="24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7pPr>
      <a:lvl8pPr indent="1600200" algn="ctr" defTabSz="825500" eaLnBrk="1" hangingPunct="1">
        <a:defRPr sz="24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8pPr>
      <a:lvl9pPr indent="1828800" algn="ctr" defTabSz="825500" eaLnBrk="1" hangingPunct="1">
        <a:defRPr sz="24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23C24EF-D833-4E79-8BB2-D7F2DDDAFD9E}"/>
              </a:ext>
            </a:extLst>
          </p:cNvPr>
          <p:cNvSpPr txBox="1"/>
          <p:nvPr/>
        </p:nvSpPr>
        <p:spPr>
          <a:xfrm>
            <a:off x="10130589" y="8685837"/>
            <a:ext cx="12777537" cy="2410916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r" defTabSz="8255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5000" b="0" i="0" u="none" strike="noStrike" cap="none" spc="0" normalizeH="0" baseline="0" dirty="0">
                <a:ln>
                  <a:noFill/>
                </a:ln>
                <a:solidFill>
                  <a:srgbClr val="FFC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U.S. Coast Guard</a:t>
            </a:r>
          </a:p>
          <a:p>
            <a:pPr marL="0" marR="0" indent="0" algn="r" defTabSz="8255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5000" b="0" i="0" u="none" strike="noStrike" cap="none" spc="0" normalizeH="0" baseline="0" dirty="0">
                <a:ln>
                  <a:noFill/>
                </a:ln>
                <a:solidFill>
                  <a:srgbClr val="FFC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Presenter Name</a:t>
            </a:r>
          </a:p>
          <a:p>
            <a:pPr marL="0" marR="0" indent="0" algn="r" defTabSz="8255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5000" b="0" i="0" u="none" strike="noStrike" cap="none" spc="0" normalizeH="0" baseline="0" dirty="0">
                <a:ln>
                  <a:noFill/>
                </a:ln>
                <a:solidFill>
                  <a:srgbClr val="FFC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Date</a:t>
            </a:r>
          </a:p>
        </p:txBody>
      </p:sp>
      <p:pic>
        <p:nvPicPr>
          <p:cNvPr id="4" name="Picture 3" descr="A picture containing plate, food, cup&#10;&#10;Description automatically generated">
            <a:extLst>
              <a:ext uri="{FF2B5EF4-FFF2-40B4-BE49-F238E27FC236}">
                <a16:creationId xmlns:a16="http://schemas.microsoft.com/office/drawing/2014/main" id="{3C1D64FD-956E-4150-8987-82D2740730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81376" y="600044"/>
            <a:ext cx="4715169" cy="4759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29379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9B8138-12EB-4E55-9D3C-55AA7022E8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ato" panose="020F0502020204030203" pitchFamily="34" charset="0"/>
              </a:rPr>
              <a:t>U.S. Coast Guard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9BF03F-89AC-4C92-A49D-0EAC24BCA9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Lato" panose="020F0502020204030203" pitchFamily="34" charset="0"/>
              </a:rPr>
              <a:t>Semper </a:t>
            </a:r>
            <a:r>
              <a:rPr lang="en-US" dirty="0" err="1">
                <a:latin typeface="Lato" panose="020F0502020204030203" pitchFamily="34" charset="0"/>
              </a:rPr>
              <a:t>Paratus</a:t>
            </a:r>
            <a:r>
              <a:rPr lang="en-US" dirty="0">
                <a:latin typeface="Lato" panose="020F0502020204030203" pitchFamily="34" charset="0"/>
              </a:rPr>
              <a:t>: Always Ready</a:t>
            </a:r>
          </a:p>
        </p:txBody>
      </p:sp>
    </p:spTree>
    <p:extLst>
      <p:ext uri="{BB962C8B-B14F-4D97-AF65-F5344CB8AC3E}">
        <p14:creationId xmlns:p14="http://schemas.microsoft.com/office/powerpoint/2010/main" val="1486430242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529C"/>
            </a:gs>
            <a:gs pos="100000">
              <a:srgbClr val="054166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17AF39-AD5F-4A2B-BA91-02185D90F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ato" panose="020F0502020204030203" pitchFamily="34" charset="0"/>
              </a:rPr>
              <a:t>Agenda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0A4D1D-61CC-4640-9EE4-630A93F68E8E}"/>
              </a:ext>
            </a:extLst>
          </p:cNvPr>
          <p:cNvSpPr>
            <a:spLocks noGrp="1"/>
          </p:cNvSpPr>
          <p:nvPr/>
        </p:nvSpPr>
        <p:spPr>
          <a:xfrm>
            <a:off x="3664537" y="3238500"/>
            <a:ext cx="15480367" cy="46482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xmlns:lc="http://schemas.openxmlformats.org/drawingml/2006/lockedCanvas" val="1"/>
            </a:ext>
          </a:extLst>
        </p:spPr>
        <p:txBody>
          <a:bodyPr lIns="0" tIns="0" rIns="0" bIns="0" anchor="t">
            <a:normAutofit/>
          </a:bodyPr>
          <a:lstStyle>
            <a:lvl1pPr marL="0" marR="0" indent="0" algn="l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42F5C"/>
                </a:solidFill>
                <a:uFillTx/>
                <a:latin typeface="Lato Regular"/>
                <a:ea typeface="Lato Regular"/>
                <a:cs typeface="Lato Regular"/>
                <a:sym typeface="Lato Regular"/>
              </a:defRPr>
            </a:lvl1pPr>
            <a:lvl2pPr marL="0" marR="0" indent="0" algn="l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42F5C"/>
                </a:solidFill>
                <a:uFillTx/>
                <a:latin typeface="Lato Regular"/>
                <a:ea typeface="Lato Regular"/>
                <a:cs typeface="Lato Regular"/>
                <a:sym typeface="Lato Regular"/>
              </a:defRPr>
            </a:lvl2pPr>
            <a:lvl3pPr marL="0" marR="0" indent="0" algn="l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42F5C"/>
                </a:solidFill>
                <a:uFillTx/>
                <a:latin typeface="Lato Regular"/>
                <a:ea typeface="Lato Regular"/>
                <a:cs typeface="Lato Regular"/>
                <a:sym typeface="Lato Regular"/>
              </a:defRPr>
            </a:lvl3pPr>
            <a:lvl4pPr marL="0" marR="0" indent="0" algn="l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42F5C"/>
                </a:solidFill>
                <a:uFillTx/>
                <a:latin typeface="Lato Regular"/>
                <a:ea typeface="Lato Regular"/>
                <a:cs typeface="Lato Regular"/>
                <a:sym typeface="Lato Regular"/>
              </a:defRPr>
            </a:lvl4pPr>
            <a:lvl5pPr marL="0" marR="0" indent="0" algn="l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42F5C"/>
                </a:solidFill>
                <a:uFillTx/>
                <a:latin typeface="Lato Regular"/>
                <a:ea typeface="Lato Regular"/>
                <a:cs typeface="Lato Regular"/>
                <a:sym typeface="Lato Regular"/>
              </a:defRPr>
            </a:lvl5pPr>
            <a:lvl6pPr marL="381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5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Light"/>
                <a:ea typeface="Helvetica Light"/>
                <a:cs typeface="Helvetica Light"/>
                <a:sym typeface="Helvetica Light"/>
              </a:defRPr>
            </a:lvl6pPr>
            <a:lvl7pPr marL="444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5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Light"/>
                <a:ea typeface="Helvetica Light"/>
                <a:cs typeface="Helvetica Light"/>
                <a:sym typeface="Helvetica Light"/>
              </a:defRPr>
            </a:lvl7pPr>
            <a:lvl8pPr marL="5080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5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Light"/>
                <a:ea typeface="Helvetica Light"/>
                <a:cs typeface="Helvetica Light"/>
                <a:sym typeface="Helvetica Light"/>
              </a:defRPr>
            </a:lvl8pPr>
            <a:lvl9pPr marL="5715000" marR="0" indent="-635000" algn="l" defTabSz="825500" rtl="0" latinLnBrk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5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Light"/>
                <a:ea typeface="Helvetica Light"/>
                <a:cs typeface="Helvetica Light"/>
                <a:sym typeface="Helvetica Light"/>
              </a:defRPr>
            </a:lvl9pPr>
          </a:lstStyle>
          <a:p>
            <a:pPr marL="571500" indent="-571500">
              <a:buFont typeface="Arial" panose="020B0604020202020204" pitchFamily="34" charset="0"/>
              <a:buChar char="•"/>
            </a:pPr>
            <a:endParaRPr lang="en-US" dirty="0">
              <a:solidFill>
                <a:schemeClr val="bg1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About the Navy League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Overview of Coast Guard roles and missions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Current Priorities:  FY2020 Funding, Recapitalization and Building Capacity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Closing Comments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C6282F7-92FA-44CD-9277-1283D98024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235631" y="6328125"/>
            <a:ext cx="9648628" cy="6432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15901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B3D16C-55F2-4019-9F08-1E76FEBA7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ato" panose="020F0502020204030203" pitchFamily="34" charset="0"/>
              </a:rPr>
              <a:t>About the Navy League</a:t>
            </a:r>
          </a:p>
        </p:txBody>
      </p:sp>
      <p:sp>
        <p:nvSpPr>
          <p:cNvPr id="5" name="Shape 42">
            <a:extLst>
              <a:ext uri="{FF2B5EF4-FFF2-40B4-BE49-F238E27FC236}">
                <a16:creationId xmlns:a16="http://schemas.microsoft.com/office/drawing/2014/main" id="{1EE4FCD0-B59F-49D1-8270-233C4C8F9A22}"/>
              </a:ext>
            </a:extLst>
          </p:cNvPr>
          <p:cNvSpPr txBox="1">
            <a:spLocks/>
          </p:cNvSpPr>
          <p:nvPr/>
        </p:nvSpPr>
        <p:spPr>
          <a:xfrm>
            <a:off x="11343378" y="854000"/>
            <a:ext cx="12307454" cy="46609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t">
            <a:noAutofit/>
          </a:bodyPr>
          <a:lstStyle>
            <a:lvl1pPr marL="0" indent="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5pPr>
            <a:lvl6pPr marL="3810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6pPr>
            <a:lvl7pPr marL="4445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7pPr>
            <a:lvl8pPr marL="5080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8pPr>
            <a:lvl9pPr marL="5715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pPr algn="l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en-US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 Founded in 1902 with the support of President Teddy Roosevelt</a:t>
            </a:r>
          </a:p>
          <a:p>
            <a:pPr algn="l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en-US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  Promotes the need for strong sea services</a:t>
            </a:r>
          </a:p>
          <a:p>
            <a:pPr algn="l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en-US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  Civilian organization</a:t>
            </a:r>
          </a:p>
          <a:p>
            <a:pPr lvl="1" algn="l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en-US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  200 local councils 	</a:t>
            </a:r>
          </a:p>
          <a:p>
            <a:pPr lvl="1" algn="l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en-US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  37,000 members worldwide</a:t>
            </a:r>
          </a:p>
          <a:p>
            <a:pPr algn="l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en-US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  Our goal: to educate the public and elected officials on the importance of a strong maritime component for our national security</a:t>
            </a:r>
          </a:p>
          <a:p>
            <a:pPr algn="l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en-US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  Supports and advocates for members of the Navy, Marine Corps, Coast Guard, and U.S. Flag-Merchant Marine</a:t>
            </a:r>
            <a:endParaRPr lang="en-US" sz="4800" dirty="0">
              <a:latin typeface="Lato" panose="020F0502020204030203" pitchFamily="34" charset="0"/>
              <a:ea typeface="ArialUnicodeMS"/>
              <a:cs typeface="ArialUnicodeMS"/>
              <a:sym typeface="ArialUnicodeM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7967D0E-ACDB-46AC-848C-199C28E23D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47782" y="8417519"/>
            <a:ext cx="6656673" cy="444181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F14AB43-0294-45BD-9633-912AD008498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90833" y="8444283"/>
            <a:ext cx="6350000" cy="441771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F8B864B-A97A-4522-9153-D31011886AD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77233" y="8368373"/>
            <a:ext cx="6106651" cy="437505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4486199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32373-4C68-4CF0-9B5A-A8A38799C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ato" panose="020F0502020204030203" pitchFamily="34" charset="0"/>
              </a:rPr>
              <a:t>Overview of the Coast Guard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EE26AA-8595-4092-843A-F5AD5E7329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Lato" panose="020F0502020204030203" pitchFamily="34" charset="0"/>
              </a:rPr>
              <a:t>11 Statutory Missions</a:t>
            </a:r>
          </a:p>
        </p:txBody>
      </p:sp>
    </p:spTree>
    <p:extLst>
      <p:ext uri="{BB962C8B-B14F-4D97-AF65-F5344CB8AC3E}">
        <p14:creationId xmlns:p14="http://schemas.microsoft.com/office/powerpoint/2010/main" val="721365397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B3D16C-55F2-4019-9F08-1E76FEBA7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ato" panose="020F0502020204030203" pitchFamily="34" charset="0"/>
              </a:rPr>
              <a:t>11 Statutory Missions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DDCA4A9-F6C2-4F5C-8180-6256AF569E6E}"/>
              </a:ext>
            </a:extLst>
          </p:cNvPr>
          <p:cNvSpPr/>
          <p:nvPr/>
        </p:nvSpPr>
        <p:spPr>
          <a:xfrm>
            <a:off x="11874500" y="1356156"/>
            <a:ext cx="12192000" cy="7337265"/>
          </a:xfrm>
          <a:prstGeom prst="rect">
            <a:avLst/>
          </a:prstGeom>
        </p:spPr>
        <p:txBody>
          <a:bodyPr>
            <a:spAutoFit/>
          </a:bodyPr>
          <a:lstStyle/>
          <a:p>
            <a:pPr marL="571500" lvl="1" indent="-571500" algn="l" hangingPunct="1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r>
              <a:rPr lang="en-US" sz="3600" b="1" dirty="0">
                <a:solidFill>
                  <a:schemeClr val="bg1"/>
                </a:solidFill>
                <a:latin typeface="Lato" panose="020F0502020204030203" pitchFamily="34" charset="0"/>
              </a:rPr>
              <a:t> Ports, waterways, and coastal security</a:t>
            </a:r>
          </a:p>
          <a:p>
            <a:pPr marL="571500" lvl="1" indent="-571500" algn="l" hangingPunct="1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r>
              <a:rPr lang="en-US" sz="3600" b="1" dirty="0">
                <a:solidFill>
                  <a:schemeClr val="bg1"/>
                </a:solidFill>
                <a:latin typeface="Lato" panose="020F0502020204030203" pitchFamily="34" charset="0"/>
              </a:rPr>
              <a:t> Drug interdiction</a:t>
            </a:r>
          </a:p>
          <a:p>
            <a:pPr marL="571500" lvl="1" indent="-571500" algn="l" hangingPunct="1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r>
              <a:rPr lang="en-US" sz="3600" b="1" dirty="0">
                <a:solidFill>
                  <a:schemeClr val="bg1"/>
                </a:solidFill>
                <a:latin typeface="Lato" panose="020F0502020204030203" pitchFamily="34" charset="0"/>
              </a:rPr>
              <a:t> Immigrant Interdiction</a:t>
            </a:r>
          </a:p>
          <a:p>
            <a:pPr marL="571500" lvl="1" indent="-571500" algn="l" hangingPunct="1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r>
              <a:rPr lang="en-US" sz="3600" b="1" dirty="0">
                <a:solidFill>
                  <a:schemeClr val="bg1"/>
                </a:solidFill>
                <a:latin typeface="Lato" panose="020F0502020204030203" pitchFamily="34" charset="0"/>
              </a:rPr>
              <a:t> Aids to navigation</a:t>
            </a:r>
          </a:p>
          <a:p>
            <a:pPr marL="571500" lvl="1" indent="-571500" algn="l" hangingPunct="1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r>
              <a:rPr lang="en-US" sz="3600" b="1" dirty="0">
                <a:solidFill>
                  <a:schemeClr val="bg1"/>
                </a:solidFill>
                <a:latin typeface="Lato" panose="020F0502020204030203" pitchFamily="34" charset="0"/>
              </a:rPr>
              <a:t> Search and rescue</a:t>
            </a:r>
          </a:p>
          <a:p>
            <a:pPr marL="571500" lvl="1" indent="-571500" algn="l" hangingPunct="1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r>
              <a:rPr lang="en-US" sz="3600" b="1" dirty="0">
                <a:solidFill>
                  <a:schemeClr val="bg1"/>
                </a:solidFill>
                <a:latin typeface="Lato" panose="020F0502020204030203" pitchFamily="34" charset="0"/>
              </a:rPr>
              <a:t> Marine environmental protection</a:t>
            </a:r>
          </a:p>
          <a:p>
            <a:pPr marL="571500" lvl="1" indent="-571500" algn="l" hangingPunct="1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r>
              <a:rPr lang="en-US" sz="3600" b="1" dirty="0">
                <a:solidFill>
                  <a:schemeClr val="bg1"/>
                </a:solidFill>
                <a:latin typeface="Lato" panose="020F0502020204030203" pitchFamily="34" charset="0"/>
              </a:rPr>
              <a:t> Marine safety</a:t>
            </a:r>
          </a:p>
          <a:p>
            <a:pPr marL="571500" lvl="1" indent="-571500" algn="l" hangingPunct="1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r>
              <a:rPr lang="en-US" sz="3600" b="1" dirty="0">
                <a:solidFill>
                  <a:schemeClr val="bg1"/>
                </a:solidFill>
                <a:latin typeface="Lato" panose="020F0502020204030203" pitchFamily="34" charset="0"/>
              </a:rPr>
              <a:t> Ice operations</a:t>
            </a:r>
          </a:p>
          <a:p>
            <a:pPr marL="571500" lvl="1" indent="-571500" algn="l" hangingPunct="1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r>
              <a:rPr lang="en-US" sz="3600" b="1" dirty="0">
                <a:solidFill>
                  <a:schemeClr val="bg1"/>
                </a:solidFill>
                <a:latin typeface="Lato" panose="020F0502020204030203" pitchFamily="34" charset="0"/>
              </a:rPr>
              <a:t> Living marine resources</a:t>
            </a:r>
          </a:p>
          <a:p>
            <a:pPr marL="571500" lvl="1" indent="-571500" algn="l" hangingPunct="1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r>
              <a:rPr lang="en-US" sz="3600" b="1" dirty="0">
                <a:solidFill>
                  <a:schemeClr val="bg1"/>
                </a:solidFill>
                <a:latin typeface="Lato" panose="020F0502020204030203" pitchFamily="34" charset="0"/>
              </a:rPr>
              <a:t> Defense readiness</a:t>
            </a:r>
          </a:p>
          <a:p>
            <a:pPr marL="571500" lvl="1" indent="-571500" algn="l" hangingPunct="1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r>
              <a:rPr lang="en-US" sz="3600" b="1" dirty="0">
                <a:solidFill>
                  <a:schemeClr val="bg1"/>
                </a:solidFill>
                <a:latin typeface="Lato" panose="020F0502020204030203" pitchFamily="34" charset="0"/>
              </a:rPr>
              <a:t> Law enforcement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741AE14-D4B6-45AD-B3AA-8EDEDF3C26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57610" y="7166869"/>
            <a:ext cx="8412370" cy="560566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81CDC9C-A823-4C55-98A2-860D80221B0E}"/>
              </a:ext>
            </a:extLst>
          </p:cNvPr>
          <p:cNvSpPr txBox="1"/>
          <p:nvPr/>
        </p:nvSpPr>
        <p:spPr>
          <a:xfrm>
            <a:off x="11658600" y="9358928"/>
            <a:ext cx="12184380" cy="2564805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l" rtl="0" latinLnBrk="1" hangingPunct="0"/>
            <a:r>
              <a:rPr lang="en-US" sz="3200" kern="1200" dirty="0">
                <a:solidFill>
                  <a:schemeClr val="bg1"/>
                </a:solidFill>
                <a:latin typeface="Lato" panose="020F0502020204030203" pitchFamily="34" charset="0"/>
                <a:ea typeface="ＭＳ Ｐゴシック" pitchFamily="34" charset="-128"/>
              </a:rPr>
              <a:t>The only organization that is a </a:t>
            </a:r>
            <a:r>
              <a:rPr lang="en-US" sz="3200" b="1" kern="1200" dirty="0">
                <a:solidFill>
                  <a:schemeClr val="bg1"/>
                </a:solidFill>
                <a:latin typeface="Lato" panose="020F0502020204030203" pitchFamily="34" charset="0"/>
                <a:ea typeface="ＭＳ Ｐゴシック" pitchFamily="34" charset="-128"/>
              </a:rPr>
              <a:t>military</a:t>
            </a:r>
            <a:r>
              <a:rPr lang="en-US" sz="3200" kern="1200" dirty="0">
                <a:solidFill>
                  <a:schemeClr val="bg1"/>
                </a:solidFill>
                <a:latin typeface="Lato" panose="020F0502020204030203" pitchFamily="34" charset="0"/>
                <a:ea typeface="ＭＳ Ｐゴシック" pitchFamily="34" charset="-128"/>
              </a:rPr>
              <a:t> service, </a:t>
            </a:r>
            <a:r>
              <a:rPr lang="en-US" sz="3200" b="1" kern="1200" dirty="0">
                <a:solidFill>
                  <a:schemeClr val="bg1"/>
                </a:solidFill>
                <a:latin typeface="Lato" panose="020F0502020204030203" pitchFamily="34" charset="0"/>
                <a:ea typeface="ＭＳ Ｐゴシック" pitchFamily="34" charset="-128"/>
              </a:rPr>
              <a:t>federal</a:t>
            </a:r>
            <a:r>
              <a:rPr lang="en-US" sz="3200" kern="1200" dirty="0">
                <a:solidFill>
                  <a:schemeClr val="bg1"/>
                </a:solidFill>
                <a:latin typeface="Lato" panose="020F0502020204030203" pitchFamily="34" charset="0"/>
                <a:ea typeface="ＭＳ Ｐゴシック" pitchFamily="34" charset="-128"/>
              </a:rPr>
              <a:t> law </a:t>
            </a:r>
          </a:p>
          <a:p>
            <a:pPr algn="l" rtl="0" latinLnBrk="1" hangingPunct="0"/>
            <a:r>
              <a:rPr lang="en-US" sz="3200" kern="1200" dirty="0">
                <a:solidFill>
                  <a:schemeClr val="bg1"/>
                </a:solidFill>
                <a:latin typeface="Lato" panose="020F0502020204030203" pitchFamily="34" charset="0"/>
                <a:ea typeface="ＭＳ Ｐゴシック" pitchFamily="34" charset="-128"/>
              </a:rPr>
              <a:t>enforcement agency, and our nation’</a:t>
            </a:r>
            <a:r>
              <a:rPr lang="en-US" altLang="ja-JP" sz="3200" kern="1200" dirty="0">
                <a:solidFill>
                  <a:schemeClr val="bg1"/>
                </a:solidFill>
                <a:latin typeface="Lato" panose="020F0502020204030203" pitchFamily="34" charset="0"/>
              </a:rPr>
              <a:t>s </a:t>
            </a:r>
            <a:r>
              <a:rPr lang="en-US" altLang="ja-JP" sz="3200" b="1" kern="1200" dirty="0">
                <a:solidFill>
                  <a:schemeClr val="bg1"/>
                </a:solidFill>
                <a:latin typeface="Lato" panose="020F0502020204030203" pitchFamily="34" charset="0"/>
              </a:rPr>
              <a:t>lead</a:t>
            </a:r>
            <a:r>
              <a:rPr lang="en-US" altLang="ja-JP" sz="3200" kern="1200" dirty="0">
                <a:solidFill>
                  <a:schemeClr val="bg1"/>
                </a:solidFill>
                <a:latin typeface="Lato" panose="020F0502020204030203" pitchFamily="34" charset="0"/>
              </a:rPr>
              <a:t> maritime first responder with the mandate to act. The Coast Guard is military, multi-mission, </a:t>
            </a:r>
          </a:p>
          <a:p>
            <a:pPr algn="l" rtl="0" latinLnBrk="1" hangingPunct="0"/>
            <a:r>
              <a:rPr lang="en-US" altLang="ja-JP" sz="3200" kern="1200" dirty="0">
                <a:solidFill>
                  <a:schemeClr val="bg1"/>
                </a:solidFill>
                <a:latin typeface="Lato" panose="020F0502020204030203" pitchFamily="34" charset="0"/>
              </a:rPr>
              <a:t>and maritime. </a:t>
            </a:r>
            <a:endParaRPr lang="en-US" sz="3200" kern="1200" dirty="0">
              <a:solidFill>
                <a:schemeClr val="bg1"/>
              </a:solidFill>
              <a:latin typeface="Lato" panose="020F0502020204030203" pitchFamily="34" charset="0"/>
              <a:ea typeface="ＭＳ Ｐゴシック" pitchFamily="34" charset="-128"/>
            </a:endParaRPr>
          </a:p>
          <a:p>
            <a:pPr marL="0" marR="0" indent="0" algn="l" defTabSz="8255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Lato" panose="020F0502020204030203" pitchFamily="34" charset="0"/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2571506177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B3D16C-55F2-4019-9F08-1E76FEBA7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ato" panose="020F0502020204030203" pitchFamily="34" charset="0"/>
              </a:rPr>
              <a:t>The U.S. Maritime Environment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23F64AC-9329-4D15-A3CB-DF24DE87E6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1697" y="7019878"/>
            <a:ext cx="8495876" cy="5669122"/>
          </a:xfrm>
          <a:prstGeom prst="rect">
            <a:avLst/>
          </a:prstGeom>
          <a:ln>
            <a:solidFill>
              <a:srgbClr val="054166"/>
            </a:solidFill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46E0078-2E19-4D7B-B77F-201C1F928992}"/>
              </a:ext>
            </a:extLst>
          </p:cNvPr>
          <p:cNvSpPr/>
          <p:nvPr/>
        </p:nvSpPr>
        <p:spPr>
          <a:xfrm>
            <a:off x="12192000" y="2506281"/>
            <a:ext cx="12192000" cy="6555641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spcAft>
                <a:spcPts val="1800"/>
              </a:spcAft>
              <a:buFont typeface="Arial" pitchFamily="34" charset="0"/>
              <a:buChar char="•"/>
              <a:defRPr/>
            </a:pPr>
            <a:r>
              <a:rPr lang="en-US" sz="4000" dirty="0">
                <a:solidFill>
                  <a:schemeClr val="bg1"/>
                </a:solidFill>
                <a:latin typeface="Lato" panose="020F0502020204030203" pitchFamily="34" charset="0"/>
                <a:ea typeface="ＭＳ Ｐゴシック" pitchFamily="34" charset="-128"/>
              </a:rPr>
              <a:t>95,000 miles of shoreline.</a:t>
            </a:r>
          </a:p>
          <a:p>
            <a:pPr algn="l">
              <a:spcAft>
                <a:spcPts val="1800"/>
              </a:spcAft>
              <a:buFont typeface="Arial" pitchFamily="34" charset="0"/>
              <a:buChar char="•"/>
              <a:defRPr/>
            </a:pPr>
            <a:r>
              <a:rPr lang="en-US" sz="4000" dirty="0">
                <a:solidFill>
                  <a:schemeClr val="bg1"/>
                </a:solidFill>
                <a:latin typeface="Lato" panose="020F0502020204030203" pitchFamily="34" charset="0"/>
                <a:ea typeface="ＭＳ Ｐゴシック" pitchFamily="34" charset="-128"/>
              </a:rPr>
              <a:t>Waterborne trade carries over 1.3 billion metric tons of cargo each year. Another billion tons of cargo is carried in domestic waterborne movements.</a:t>
            </a:r>
          </a:p>
          <a:p>
            <a:pPr algn="l">
              <a:spcAft>
                <a:spcPts val="1800"/>
              </a:spcAft>
              <a:buFont typeface="Arial" pitchFamily="34" charset="0"/>
              <a:buChar char="•"/>
              <a:defRPr/>
            </a:pPr>
            <a:r>
              <a:rPr lang="en-US" sz="4000" dirty="0">
                <a:solidFill>
                  <a:schemeClr val="bg1"/>
                </a:solidFill>
                <a:latin typeface="Lato" panose="020F0502020204030203" pitchFamily="34" charset="0"/>
                <a:ea typeface="ＭＳ Ｐゴシック" pitchFamily="34" charset="-128"/>
              </a:rPr>
              <a:t>$4.6 trillion of economic activity is generated by the Maritime Transportation System.</a:t>
            </a:r>
          </a:p>
          <a:p>
            <a:pPr algn="l">
              <a:spcAft>
                <a:spcPts val="1800"/>
              </a:spcAft>
              <a:buFont typeface="Arial" pitchFamily="34" charset="0"/>
              <a:buChar char="•"/>
              <a:defRPr/>
            </a:pPr>
            <a:r>
              <a:rPr lang="en-US" sz="4000" dirty="0">
                <a:solidFill>
                  <a:schemeClr val="bg1"/>
                </a:solidFill>
                <a:latin typeface="Lato" panose="020F0502020204030203" pitchFamily="34" charset="0"/>
                <a:ea typeface="ＭＳ Ｐゴシック" pitchFamily="34" charset="-128"/>
              </a:rPr>
              <a:t>One of every six jobs is marine-related.</a:t>
            </a:r>
          </a:p>
          <a:p>
            <a:pPr algn="l">
              <a:spcAft>
                <a:spcPts val="1800"/>
              </a:spcAft>
              <a:buFont typeface="Arial" pitchFamily="34" charset="0"/>
              <a:buChar char="•"/>
              <a:defRPr/>
            </a:pPr>
            <a:r>
              <a:rPr lang="en-US" sz="4000" dirty="0">
                <a:solidFill>
                  <a:schemeClr val="bg1"/>
                </a:solidFill>
                <a:latin typeface="Lato" panose="020F0502020204030203" pitchFamily="34" charset="0"/>
                <a:ea typeface="ＭＳ Ｐゴシック" pitchFamily="34" charset="-128"/>
              </a:rPr>
              <a:t>Maritime transportation is the lifeblood of our national economy and fuels the global economy.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913CA5-A318-4F76-9378-ADFED9EACADA}"/>
              </a:ext>
            </a:extLst>
          </p:cNvPr>
          <p:cNvSpPr txBox="1"/>
          <p:nvPr/>
        </p:nvSpPr>
        <p:spPr>
          <a:xfrm>
            <a:off x="11874500" y="9740970"/>
            <a:ext cx="11762740" cy="2349361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rtl="0" latinLnBrk="1" hangingPunct="0"/>
            <a:r>
              <a:rPr lang="en-US" sz="4800" i="1" dirty="0">
                <a:solidFill>
                  <a:schemeClr val="bg1"/>
                </a:solidFill>
                <a:latin typeface="Lato" panose="020F0502020204030203" pitchFamily="34" charset="0"/>
              </a:rPr>
              <a:t>The Coast Guard is imperative </a:t>
            </a:r>
          </a:p>
          <a:p>
            <a:pPr rtl="0" latinLnBrk="1" hangingPunct="0"/>
            <a:r>
              <a:rPr lang="en-US" sz="4800" i="1" dirty="0">
                <a:solidFill>
                  <a:schemeClr val="bg1"/>
                </a:solidFill>
                <a:latin typeface="Lato" panose="020F0502020204030203" pitchFamily="34" charset="0"/>
              </a:rPr>
              <a:t>to our economic security!</a:t>
            </a:r>
          </a:p>
          <a:p>
            <a:pPr marL="0" marR="0" indent="0" algn="ctr" defTabSz="8255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50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Lato" panose="020F0502020204030203" pitchFamily="34" charset="0"/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3291818923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B3D16C-55F2-4019-9F08-1E76FEBA7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ato" panose="020F0502020204030203" pitchFamily="34" charset="0"/>
              </a:rPr>
              <a:t>A Day for the </a:t>
            </a:r>
            <a:br>
              <a:rPr lang="en-US" dirty="0">
                <a:latin typeface="Lato" panose="020F0502020204030203" pitchFamily="34" charset="0"/>
              </a:rPr>
            </a:br>
            <a:r>
              <a:rPr lang="en-US" dirty="0">
                <a:latin typeface="Lato" panose="020F0502020204030203" pitchFamily="34" charset="0"/>
              </a:rPr>
              <a:t>Coast Guard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23F64AC-9329-4D15-A3CB-DF24DE87E6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1697" y="7019878"/>
            <a:ext cx="8495875" cy="5669123"/>
          </a:xfrm>
          <a:prstGeom prst="rect">
            <a:avLst/>
          </a:prstGeom>
          <a:ln>
            <a:solidFill>
              <a:srgbClr val="054166"/>
            </a:solidFill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46E0078-2E19-4D7B-B77F-201C1F928992}"/>
              </a:ext>
            </a:extLst>
          </p:cNvPr>
          <p:cNvSpPr/>
          <p:nvPr/>
        </p:nvSpPr>
        <p:spPr>
          <a:xfrm>
            <a:off x="12192000" y="2506281"/>
            <a:ext cx="12192000" cy="8710077"/>
          </a:xfrm>
          <a:prstGeom prst="rect">
            <a:avLst/>
          </a:prstGeom>
        </p:spPr>
        <p:txBody>
          <a:bodyPr>
            <a:spAutoFit/>
          </a:bodyPr>
          <a:lstStyle/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  <a:latin typeface="Lato" panose="020F0502020204030203" pitchFamily="34" charset="0"/>
              </a:rPr>
              <a:t>Conducts </a:t>
            </a:r>
            <a:r>
              <a:rPr lang="en-US" sz="4000" b="1" dirty="0">
                <a:solidFill>
                  <a:schemeClr val="bg1"/>
                </a:solidFill>
                <a:latin typeface="Lato" panose="020F0502020204030203" pitchFamily="34" charset="0"/>
              </a:rPr>
              <a:t>44</a:t>
            </a:r>
            <a:r>
              <a:rPr lang="en-US" sz="4000" dirty="0">
                <a:solidFill>
                  <a:schemeClr val="bg1"/>
                </a:solidFill>
                <a:latin typeface="Lato" panose="020F0502020204030203" pitchFamily="34" charset="0"/>
              </a:rPr>
              <a:t> search and rescue cases;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  <a:latin typeface="Lato" panose="020F0502020204030203" pitchFamily="34" charset="0"/>
              </a:rPr>
              <a:t>Saves </a:t>
            </a:r>
            <a:r>
              <a:rPr lang="en-US" sz="4000" b="1" dirty="0">
                <a:solidFill>
                  <a:schemeClr val="bg1"/>
                </a:solidFill>
                <a:latin typeface="Lato" panose="020F0502020204030203" pitchFamily="34" charset="0"/>
              </a:rPr>
              <a:t>12</a:t>
            </a:r>
            <a:r>
              <a:rPr lang="en-US" sz="4000" dirty="0">
                <a:solidFill>
                  <a:schemeClr val="bg1"/>
                </a:solidFill>
                <a:latin typeface="Lato" panose="020F0502020204030203" pitchFamily="34" charset="0"/>
              </a:rPr>
              <a:t> lives;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  <a:latin typeface="Lato" panose="020F0502020204030203" pitchFamily="34" charset="0"/>
              </a:rPr>
              <a:t>Seizes </a:t>
            </a:r>
            <a:r>
              <a:rPr lang="en-US" sz="4000" b="1" dirty="0">
                <a:solidFill>
                  <a:schemeClr val="bg1"/>
                </a:solidFill>
                <a:latin typeface="Lato" panose="020F0502020204030203" pitchFamily="34" charset="0"/>
              </a:rPr>
              <a:t>1,221</a:t>
            </a:r>
            <a:r>
              <a:rPr lang="en-US" sz="4000" dirty="0">
                <a:solidFill>
                  <a:schemeClr val="bg1"/>
                </a:solidFill>
                <a:latin typeface="Lato" panose="020F0502020204030203" pitchFamily="34" charset="0"/>
              </a:rPr>
              <a:t> pounds of cocaine and 85 pounds of marijuana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  <a:latin typeface="Lato" panose="020F0502020204030203" pitchFamily="34" charset="0"/>
              </a:rPr>
              <a:t>Interdicts </a:t>
            </a:r>
            <a:r>
              <a:rPr lang="en-US" sz="4000" b="1" dirty="0">
                <a:solidFill>
                  <a:schemeClr val="bg1"/>
                </a:solidFill>
                <a:latin typeface="Lato" panose="020F0502020204030203" pitchFamily="34" charset="0"/>
              </a:rPr>
              <a:t>7</a:t>
            </a:r>
            <a:r>
              <a:rPr lang="en-US" sz="4000" dirty="0">
                <a:solidFill>
                  <a:schemeClr val="bg1"/>
                </a:solidFill>
                <a:latin typeface="Lato" panose="020F0502020204030203" pitchFamily="34" charset="0"/>
              </a:rPr>
              <a:t> undocumented migrants;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  <a:latin typeface="Lato" panose="020F0502020204030203" pitchFamily="34" charset="0"/>
              </a:rPr>
              <a:t>Screens </a:t>
            </a:r>
            <a:r>
              <a:rPr lang="en-US" sz="4000" b="1" dirty="0">
                <a:solidFill>
                  <a:schemeClr val="bg1"/>
                </a:solidFill>
                <a:latin typeface="Lato" panose="020F0502020204030203" pitchFamily="34" charset="0"/>
              </a:rPr>
              <a:t>329</a:t>
            </a:r>
            <a:r>
              <a:rPr lang="en-US" sz="4000" dirty="0">
                <a:solidFill>
                  <a:schemeClr val="bg1"/>
                </a:solidFill>
                <a:latin typeface="Lato" panose="020F0502020204030203" pitchFamily="34" charset="0"/>
              </a:rPr>
              <a:t> merchant vessels for potential security threats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  <a:latin typeface="Lato" panose="020F0502020204030203" pitchFamily="34" charset="0"/>
              </a:rPr>
              <a:t>prior to arrival in U.S. ports;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  <a:latin typeface="Lato" panose="020F0502020204030203" pitchFamily="34" charset="0"/>
              </a:rPr>
              <a:t>Conducts </a:t>
            </a:r>
            <a:r>
              <a:rPr lang="en-US" sz="4000" b="1" dirty="0">
                <a:solidFill>
                  <a:schemeClr val="bg1"/>
                </a:solidFill>
                <a:latin typeface="Lato" panose="020F0502020204030203" pitchFamily="34" charset="0"/>
              </a:rPr>
              <a:t>15</a:t>
            </a:r>
            <a:r>
              <a:rPr lang="en-US" sz="4000" dirty="0">
                <a:solidFill>
                  <a:schemeClr val="bg1"/>
                </a:solidFill>
                <a:latin typeface="Lato" panose="020F0502020204030203" pitchFamily="34" charset="0"/>
              </a:rPr>
              <a:t> fisheries conservation </a:t>
            </a:r>
            <a:r>
              <a:rPr lang="en-US" sz="4000" dirty="0" err="1">
                <a:solidFill>
                  <a:schemeClr val="bg1"/>
                </a:solidFill>
                <a:latin typeface="Lato" panose="020F0502020204030203" pitchFamily="34" charset="0"/>
              </a:rPr>
              <a:t>boardings</a:t>
            </a:r>
            <a:r>
              <a:rPr lang="en-US" sz="4000" dirty="0">
                <a:solidFill>
                  <a:schemeClr val="bg1"/>
                </a:solidFill>
                <a:latin typeface="Lato" panose="020F0502020204030203" pitchFamily="34" charset="0"/>
              </a:rPr>
              <a:t>;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  <a:latin typeface="Lato" panose="020F0502020204030203" pitchFamily="34" charset="0"/>
              </a:rPr>
              <a:t>Services </a:t>
            </a:r>
            <a:r>
              <a:rPr lang="en-US" sz="4000" b="1" dirty="0">
                <a:solidFill>
                  <a:schemeClr val="bg1"/>
                </a:solidFill>
                <a:latin typeface="Lato" panose="020F0502020204030203" pitchFamily="34" charset="0"/>
              </a:rPr>
              <a:t>80</a:t>
            </a:r>
            <a:r>
              <a:rPr lang="en-US" sz="4000" dirty="0">
                <a:solidFill>
                  <a:schemeClr val="bg1"/>
                </a:solidFill>
                <a:latin typeface="Lato" panose="020F0502020204030203" pitchFamily="34" charset="0"/>
              </a:rPr>
              <a:t> buoys and fixed aids to navigation;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  <a:latin typeface="Lato" panose="020F0502020204030203" pitchFamily="34" charset="0"/>
              </a:rPr>
              <a:t>Facilitates movement of </a:t>
            </a:r>
            <a:r>
              <a:rPr lang="en-US" sz="4000" b="1" dirty="0">
                <a:solidFill>
                  <a:schemeClr val="bg1"/>
                </a:solidFill>
                <a:latin typeface="Lato" panose="020F0502020204030203" pitchFamily="34" charset="0"/>
              </a:rPr>
              <a:t>$12.6B </a:t>
            </a:r>
            <a:r>
              <a:rPr lang="en-US" sz="4000" dirty="0">
                <a:solidFill>
                  <a:schemeClr val="bg1"/>
                </a:solidFill>
                <a:latin typeface="Lato" panose="020F0502020204030203" pitchFamily="34" charset="0"/>
              </a:rPr>
              <a:t>worth of goods and commodities through the Nation’s Maritime Transportation System;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  <a:latin typeface="Lato" panose="020F0502020204030203" pitchFamily="34" charset="0"/>
              </a:rPr>
              <a:t>Investigates </a:t>
            </a:r>
            <a:r>
              <a:rPr lang="en-US" sz="4000" b="1" dirty="0">
                <a:solidFill>
                  <a:schemeClr val="bg1"/>
                </a:solidFill>
                <a:latin typeface="Lato" panose="020F0502020204030203" pitchFamily="34" charset="0"/>
              </a:rPr>
              <a:t>34</a:t>
            </a:r>
            <a:r>
              <a:rPr lang="en-US" sz="4000" dirty="0">
                <a:solidFill>
                  <a:schemeClr val="bg1"/>
                </a:solidFill>
                <a:latin typeface="Lato" panose="020F0502020204030203" pitchFamily="34" charset="0"/>
              </a:rPr>
              <a:t> pollution incidents.</a:t>
            </a:r>
          </a:p>
        </p:txBody>
      </p:sp>
    </p:spTree>
    <p:extLst>
      <p:ext uri="{BB962C8B-B14F-4D97-AF65-F5344CB8AC3E}">
        <p14:creationId xmlns:p14="http://schemas.microsoft.com/office/powerpoint/2010/main" val="3746714669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B3D16C-55F2-4019-9F08-1E76FEBA7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ato" panose="020F0502020204030203" pitchFamily="34" charset="0"/>
              </a:rPr>
              <a:t>Evolving Threats to Homeland Security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23F64AC-9329-4D15-A3CB-DF24DE87E6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5084" y="7022138"/>
            <a:ext cx="8489102" cy="5664603"/>
          </a:xfrm>
          <a:prstGeom prst="rect">
            <a:avLst/>
          </a:prstGeom>
          <a:ln>
            <a:solidFill>
              <a:srgbClr val="054166"/>
            </a:solidFill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46E0078-2E19-4D7B-B77F-201C1F928992}"/>
              </a:ext>
            </a:extLst>
          </p:cNvPr>
          <p:cNvSpPr/>
          <p:nvPr/>
        </p:nvSpPr>
        <p:spPr>
          <a:xfrm>
            <a:off x="11874500" y="2795349"/>
            <a:ext cx="12192000" cy="8125301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spcBef>
                <a:spcPts val="1800"/>
              </a:spcBef>
              <a:defRPr/>
            </a:pPr>
            <a:r>
              <a:rPr lang="en-US" sz="4800" dirty="0">
                <a:solidFill>
                  <a:schemeClr val="bg1"/>
                </a:solidFill>
                <a:latin typeface="Lato" panose="020F0502020204030203" pitchFamily="34" charset="0"/>
                <a:ea typeface="ＭＳ Ｐゴシック" pitchFamily="34" charset="-128"/>
              </a:rPr>
              <a:t>The Coast Guard has several areas of strategic focus that drive USCG operations and capital investments:</a:t>
            </a:r>
          </a:p>
          <a:p>
            <a:pPr algn="l">
              <a:spcBef>
                <a:spcPts val="1800"/>
              </a:spcBef>
              <a:buFont typeface="Arial" pitchFamily="34" charset="0"/>
              <a:buChar char="•"/>
              <a:defRPr/>
            </a:pPr>
            <a:endParaRPr lang="en-US" sz="4800" dirty="0">
              <a:solidFill>
                <a:schemeClr val="bg1"/>
              </a:solidFill>
              <a:latin typeface="Lato" panose="020F0502020204030203" pitchFamily="34" charset="0"/>
              <a:ea typeface="ＭＳ Ｐゴシック" pitchFamily="34" charset="-128"/>
            </a:endParaRPr>
          </a:p>
          <a:p>
            <a:pPr algn="l">
              <a:spcBef>
                <a:spcPts val="1800"/>
              </a:spcBef>
              <a:buFont typeface="Arial" pitchFamily="34" charset="0"/>
              <a:buChar char="•"/>
              <a:defRPr/>
            </a:pPr>
            <a:r>
              <a:rPr lang="en-US" sz="4800" dirty="0">
                <a:solidFill>
                  <a:schemeClr val="bg1"/>
                </a:solidFill>
                <a:latin typeface="Lato" panose="020F0502020204030203" pitchFamily="34" charset="0"/>
                <a:ea typeface="ＭＳ Ｐゴシック" pitchFamily="34" charset="-128"/>
              </a:rPr>
              <a:t>Transnational organized crime networks</a:t>
            </a:r>
          </a:p>
          <a:p>
            <a:pPr algn="l">
              <a:spcBef>
                <a:spcPts val="1800"/>
              </a:spcBef>
              <a:buFont typeface="Arial" pitchFamily="34" charset="0"/>
              <a:buChar char="•"/>
              <a:defRPr/>
            </a:pPr>
            <a:r>
              <a:rPr lang="en-US" sz="4800" dirty="0">
                <a:solidFill>
                  <a:schemeClr val="bg1"/>
                </a:solidFill>
                <a:latin typeface="Lato" panose="020F0502020204030203" pitchFamily="34" charset="0"/>
                <a:ea typeface="ＭＳ Ｐゴシック" pitchFamily="34" charset="-128"/>
              </a:rPr>
              <a:t>The imperative for border security</a:t>
            </a:r>
          </a:p>
          <a:p>
            <a:pPr algn="l">
              <a:spcBef>
                <a:spcPts val="1800"/>
              </a:spcBef>
              <a:buFont typeface="Arial" pitchFamily="34" charset="0"/>
              <a:buChar char="•"/>
              <a:defRPr/>
            </a:pPr>
            <a:r>
              <a:rPr lang="en-US" sz="4800" dirty="0">
                <a:solidFill>
                  <a:schemeClr val="bg1"/>
                </a:solidFill>
                <a:latin typeface="Lato" panose="020F0502020204030203" pitchFamily="34" charset="0"/>
                <a:ea typeface="ＭＳ Ｐゴシック" pitchFamily="34" charset="-128"/>
              </a:rPr>
              <a:t>Increasing maritime commerce</a:t>
            </a:r>
          </a:p>
          <a:p>
            <a:pPr algn="l">
              <a:spcBef>
                <a:spcPts val="1800"/>
              </a:spcBef>
              <a:buFont typeface="Arial" pitchFamily="34" charset="0"/>
              <a:buChar char="•"/>
              <a:defRPr/>
            </a:pPr>
            <a:r>
              <a:rPr lang="en-US" sz="4800" dirty="0">
                <a:solidFill>
                  <a:schemeClr val="bg1"/>
                </a:solidFill>
                <a:latin typeface="Lato" panose="020F0502020204030203" pitchFamily="34" charset="0"/>
                <a:ea typeface="ＭＳ Ｐゴシック" pitchFamily="34" charset="-128"/>
              </a:rPr>
              <a:t>Emerging cyber risk</a:t>
            </a:r>
          </a:p>
          <a:p>
            <a:pPr algn="l">
              <a:spcBef>
                <a:spcPts val="1800"/>
              </a:spcBef>
              <a:buFont typeface="Arial" pitchFamily="34" charset="0"/>
              <a:buChar char="•"/>
              <a:defRPr/>
            </a:pPr>
            <a:r>
              <a:rPr lang="en-US" sz="4800" dirty="0">
                <a:solidFill>
                  <a:schemeClr val="bg1"/>
                </a:solidFill>
                <a:latin typeface="Lato" panose="020F0502020204030203" pitchFamily="34" charset="0"/>
                <a:ea typeface="ＭＳ Ｐゴシック" pitchFamily="34" charset="-128"/>
              </a:rPr>
              <a:t>Future challenges in the polar region.</a:t>
            </a:r>
          </a:p>
        </p:txBody>
      </p:sp>
    </p:spTree>
    <p:extLst>
      <p:ext uri="{BB962C8B-B14F-4D97-AF65-F5344CB8AC3E}">
        <p14:creationId xmlns:p14="http://schemas.microsoft.com/office/powerpoint/2010/main" val="252086968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17AF39-AD5F-4A2B-BA91-02185D90F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Lato" panose="020F0502020204030203" pitchFamily="34" charset="0"/>
              </a:rPr>
              <a:t>A National Imperative</a:t>
            </a:r>
          </a:p>
        </p:txBody>
      </p:sp>
      <p:sp>
        <p:nvSpPr>
          <p:cNvPr id="3" name="Shape 42">
            <a:extLst>
              <a:ext uri="{FF2B5EF4-FFF2-40B4-BE49-F238E27FC236}">
                <a16:creationId xmlns:a16="http://schemas.microsoft.com/office/drawing/2014/main" id="{AD60F7C5-D7D5-4814-9EB3-3F811DC4C5A2}"/>
              </a:ext>
            </a:extLst>
          </p:cNvPr>
          <p:cNvSpPr txBox="1">
            <a:spLocks/>
          </p:cNvSpPr>
          <p:nvPr/>
        </p:nvSpPr>
        <p:spPr>
          <a:xfrm>
            <a:off x="621837" y="3634727"/>
            <a:ext cx="13829016" cy="2789018"/>
          </a:xfrm>
          <a:prstGeom prst="rect">
            <a:avLst/>
          </a:prstGeom>
        </p:spPr>
        <p:txBody>
          <a:bodyPr>
            <a:noAutofit/>
          </a:bodyPr>
          <a:lstStyle>
            <a:lvl1pPr marL="635000" indent="-635000" defTabSz="825500">
              <a:spcBef>
                <a:spcPts val="5900"/>
              </a:spcBef>
              <a:buSzPct val="75000"/>
              <a:buChar char="•"/>
              <a:defRPr sz="52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1270000" indent="-635000" defTabSz="825500">
              <a:spcBef>
                <a:spcPts val="5900"/>
              </a:spcBef>
              <a:buSzPct val="75000"/>
              <a:buChar char="•"/>
              <a:defRPr sz="52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1905000" indent="-635000" defTabSz="825500">
              <a:spcBef>
                <a:spcPts val="5900"/>
              </a:spcBef>
              <a:buSzPct val="75000"/>
              <a:buChar char="•"/>
              <a:defRPr sz="52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2540000" indent="-635000" defTabSz="825500">
              <a:spcBef>
                <a:spcPts val="5900"/>
              </a:spcBef>
              <a:buSzPct val="75000"/>
              <a:buChar char="•"/>
              <a:defRPr sz="52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3175000" indent="-635000" defTabSz="825500">
              <a:spcBef>
                <a:spcPts val="5900"/>
              </a:spcBef>
              <a:buSzPct val="75000"/>
              <a:buChar char="•"/>
              <a:defRPr sz="52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5pPr>
            <a:lvl6pPr marL="3810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6pPr>
            <a:lvl7pPr marL="4445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7pPr>
            <a:lvl8pPr marL="5080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8pPr>
            <a:lvl9pPr marL="5715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pPr marL="571500" indent="-571500" algn="l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latin typeface="Lato" panose="020F0502020204030203" pitchFamily="34" charset="0"/>
                <a:ea typeface="ＭＳ Ｐゴシック"/>
                <a:cs typeface="ＭＳ Ｐゴシック"/>
              </a:rPr>
              <a:t>History has demonstrated that a strong maritime capability is a key characteristic of great nations, and challenges to our maritime dominance are beginning to emerge.</a:t>
            </a:r>
          </a:p>
          <a:p>
            <a:pPr marL="571500" indent="-571500" algn="l">
              <a:spcBef>
                <a:spcPts val="1200"/>
              </a:spcBef>
              <a:buFont typeface="Arial" panose="020B0604020202020204" pitchFamily="34" charset="0"/>
              <a:buChar char="•"/>
            </a:pPr>
            <a:endParaRPr lang="en-US" sz="3600" dirty="0">
              <a:latin typeface="Lato" panose="020F0502020204030203" pitchFamily="34" charset="0"/>
              <a:ea typeface="ＭＳ Ｐゴシック"/>
              <a:cs typeface="ＭＳ Ｐゴシック"/>
            </a:endParaRPr>
          </a:p>
          <a:p>
            <a:pPr marL="571500" indent="-571500" algn="l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latin typeface="Lato" panose="020F0502020204030203" pitchFamily="34" charset="0"/>
                <a:ea typeface="ＭＳ Ｐゴシック"/>
                <a:cs typeface="ＭＳ Ｐゴシック"/>
              </a:rPr>
              <a:t>We must continue to invest in the Coast Guard to ensure they have the cutters, aircraft, and new technology they need to succeed across many different mission sets.</a:t>
            </a:r>
          </a:p>
          <a:p>
            <a:pPr marL="571500" indent="-571500" algn="l">
              <a:spcBef>
                <a:spcPts val="1200"/>
              </a:spcBef>
              <a:buFont typeface="Arial" panose="020B0604020202020204" pitchFamily="34" charset="0"/>
              <a:buChar char="•"/>
            </a:pPr>
            <a:endParaRPr lang="en-US" sz="4400" dirty="0">
              <a:latin typeface="Lato" panose="020F0502020204030203" pitchFamily="34" charset="0"/>
              <a:ea typeface="ＭＳ Ｐゴシック"/>
              <a:cs typeface="ＭＳ Ｐゴシック"/>
            </a:endParaRPr>
          </a:p>
          <a:p>
            <a:pPr marL="0" indent="0" algn="l">
              <a:spcBef>
                <a:spcPts val="1200"/>
              </a:spcBef>
              <a:buNone/>
            </a:pPr>
            <a:r>
              <a:rPr lang="en-US" sz="4400" b="1" dirty="0">
                <a:latin typeface="Lato" panose="020F0502020204030203" pitchFamily="34" charset="0"/>
                <a:ea typeface="ＭＳ Ｐゴシック"/>
                <a:cs typeface="ＭＳ Ｐゴシック"/>
              </a:rPr>
              <a:t>The Navy League recommends:  </a:t>
            </a:r>
          </a:p>
          <a:p>
            <a:pPr marL="0" indent="0" algn="l">
              <a:spcBef>
                <a:spcPts val="1200"/>
              </a:spcBef>
              <a:buNone/>
            </a:pPr>
            <a:r>
              <a:rPr lang="en-US" sz="4400" b="1" dirty="0">
                <a:latin typeface="Lato" panose="020F0502020204030203" pitchFamily="34" charset="0"/>
                <a:ea typeface="ＭＳ Ｐゴシック"/>
                <a:cs typeface="ＭＳ Ｐゴシック"/>
              </a:rPr>
              <a:t>Funding the Procurement, Construction, and Improvement (PC&amp;I) budget at least $2B/year.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237C17A7-11BF-4EB8-8F88-29F1841B13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691754" y="5029236"/>
            <a:ext cx="8468831" cy="61649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4924190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17AF39-AD5F-4A2B-BA91-02185D90F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latin typeface="Lato" panose="020F0502020204030203" pitchFamily="34" charset="0"/>
              </a:rPr>
              <a:t>The Coast Guard Needs Your Help</a:t>
            </a:r>
          </a:p>
        </p:txBody>
      </p:sp>
      <p:sp>
        <p:nvSpPr>
          <p:cNvPr id="3" name="Shape 42">
            <a:extLst>
              <a:ext uri="{FF2B5EF4-FFF2-40B4-BE49-F238E27FC236}">
                <a16:creationId xmlns:a16="http://schemas.microsoft.com/office/drawing/2014/main" id="{AD60F7C5-D7D5-4814-9EB3-3F811DC4C5A2}"/>
              </a:ext>
            </a:extLst>
          </p:cNvPr>
          <p:cNvSpPr txBox="1">
            <a:spLocks/>
          </p:cNvSpPr>
          <p:nvPr/>
        </p:nvSpPr>
        <p:spPr>
          <a:xfrm>
            <a:off x="621836" y="3634727"/>
            <a:ext cx="14282883" cy="2789018"/>
          </a:xfrm>
          <a:prstGeom prst="rect">
            <a:avLst/>
          </a:prstGeom>
        </p:spPr>
        <p:txBody>
          <a:bodyPr>
            <a:noAutofit/>
          </a:bodyPr>
          <a:lstStyle>
            <a:lvl1pPr marL="635000" indent="-635000" defTabSz="825500">
              <a:spcBef>
                <a:spcPts val="5900"/>
              </a:spcBef>
              <a:buSzPct val="75000"/>
              <a:buChar char="•"/>
              <a:defRPr sz="52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1270000" indent="-635000" defTabSz="825500">
              <a:spcBef>
                <a:spcPts val="5900"/>
              </a:spcBef>
              <a:buSzPct val="75000"/>
              <a:buChar char="•"/>
              <a:defRPr sz="52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1905000" indent="-635000" defTabSz="825500">
              <a:spcBef>
                <a:spcPts val="5900"/>
              </a:spcBef>
              <a:buSzPct val="75000"/>
              <a:buChar char="•"/>
              <a:defRPr sz="52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2540000" indent="-635000" defTabSz="825500">
              <a:spcBef>
                <a:spcPts val="5900"/>
              </a:spcBef>
              <a:buSzPct val="75000"/>
              <a:buChar char="•"/>
              <a:defRPr sz="52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3175000" indent="-635000" defTabSz="825500">
              <a:spcBef>
                <a:spcPts val="5900"/>
              </a:spcBef>
              <a:buSzPct val="75000"/>
              <a:buChar char="•"/>
              <a:defRPr sz="52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5pPr>
            <a:lvl6pPr marL="3810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6pPr>
            <a:lvl7pPr marL="4445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7pPr>
            <a:lvl8pPr marL="5080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8pPr>
            <a:lvl9pPr marL="5715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pPr marL="0" indent="0" algn="l">
              <a:spcBef>
                <a:spcPts val="1200"/>
              </a:spcBef>
              <a:buNone/>
            </a:pPr>
            <a:r>
              <a:rPr lang="en-US" sz="3600" dirty="0">
                <a:latin typeface="Lato" panose="020F0502020204030203" pitchFamily="34" charset="0"/>
                <a:ea typeface="ＭＳ Ｐゴシック"/>
                <a:cs typeface="ＭＳ Ｐゴシック"/>
              </a:rPr>
              <a:t>Coast Guard recapitalization is on track, but operations budgets have remained flat even as new assets come online.  This means cutbacks elsewhere:</a:t>
            </a:r>
          </a:p>
          <a:p>
            <a:pPr marL="571500" indent="-571500" algn="l">
              <a:spcBef>
                <a:spcPts val="1200"/>
              </a:spcBef>
              <a:buFont typeface="Arial" panose="020B0604020202020204" pitchFamily="34" charset="0"/>
              <a:buChar char="•"/>
            </a:pPr>
            <a:endParaRPr lang="en-US" sz="3600" dirty="0">
              <a:latin typeface="Lato" panose="020F0502020204030203" pitchFamily="34" charset="0"/>
              <a:ea typeface="ＭＳ Ｐゴシック"/>
              <a:cs typeface="ＭＳ Ｐゴシック"/>
            </a:endParaRPr>
          </a:p>
          <a:p>
            <a:pPr marL="571500" indent="-571500" algn="l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latin typeface="Lato" panose="020F0502020204030203" pitchFamily="34" charset="0"/>
                <a:ea typeface="ＭＳ Ｐゴシック"/>
                <a:cs typeface="ＭＳ Ｐゴシック"/>
              </a:rPr>
              <a:t>Not enough funds for fuel</a:t>
            </a:r>
          </a:p>
          <a:p>
            <a:pPr marL="571500" indent="-571500" algn="l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latin typeface="Lato" panose="020F0502020204030203" pitchFamily="34" charset="0"/>
                <a:ea typeface="ＭＳ Ｐゴシック"/>
                <a:cs typeface="ＭＳ Ｐゴシック"/>
              </a:rPr>
              <a:t>Not enough funds for training</a:t>
            </a:r>
          </a:p>
          <a:p>
            <a:pPr marL="571500" indent="-571500" algn="l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latin typeface="Lato" panose="020F0502020204030203" pitchFamily="34" charset="0"/>
                <a:ea typeface="ＭＳ Ｐゴシック"/>
                <a:cs typeface="ＭＳ Ｐゴシック"/>
              </a:rPr>
              <a:t>Not enough funds for quality of life benefits</a:t>
            </a:r>
          </a:p>
          <a:p>
            <a:pPr marL="0" indent="0" algn="l">
              <a:spcBef>
                <a:spcPts val="1200"/>
              </a:spcBef>
              <a:buNone/>
            </a:pPr>
            <a:endParaRPr lang="en-US" sz="4400" dirty="0">
              <a:latin typeface="Lato" panose="020F0502020204030203" pitchFamily="34" charset="0"/>
              <a:ea typeface="ＭＳ Ｐゴシック"/>
              <a:cs typeface="ＭＳ Ｐゴシック"/>
            </a:endParaRPr>
          </a:p>
          <a:p>
            <a:pPr marL="0" indent="0" algn="l">
              <a:spcBef>
                <a:spcPts val="1200"/>
              </a:spcBef>
              <a:buNone/>
            </a:pPr>
            <a:r>
              <a:rPr lang="en-US" sz="4400" b="1" dirty="0">
                <a:latin typeface="Lato" panose="020F0502020204030203" pitchFamily="34" charset="0"/>
                <a:ea typeface="ＭＳ Ｐゴシック"/>
                <a:cs typeface="ＭＳ Ｐゴシック"/>
              </a:rPr>
              <a:t>The Navy League recommends:  </a:t>
            </a:r>
          </a:p>
          <a:p>
            <a:pPr marL="0" indent="0" algn="l">
              <a:spcBef>
                <a:spcPts val="1200"/>
              </a:spcBef>
              <a:buNone/>
            </a:pPr>
            <a:r>
              <a:rPr lang="en-US" sz="4400" b="1" dirty="0">
                <a:latin typeface="Lato" panose="020F0502020204030203" pitchFamily="34" charset="0"/>
                <a:ea typeface="ＭＳ Ｐゴシック"/>
                <a:cs typeface="ＭＳ Ｐゴシック"/>
              </a:rPr>
              <a:t>5% per year growth in Operations &amp; Support funding.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237C17A7-11BF-4EB8-8F88-29F1841B13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691754" y="5029236"/>
            <a:ext cx="8468831" cy="61649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1890559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B3D16C-55F2-4019-9F08-1E76FEBA7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ato" panose="020F0502020204030203" pitchFamily="34" charset="0"/>
              </a:rPr>
              <a:t>The Arctic Imperative</a:t>
            </a:r>
          </a:p>
        </p:txBody>
      </p:sp>
      <p:sp>
        <p:nvSpPr>
          <p:cNvPr id="7" name="Shape 42">
            <a:extLst>
              <a:ext uri="{FF2B5EF4-FFF2-40B4-BE49-F238E27FC236}">
                <a16:creationId xmlns:a16="http://schemas.microsoft.com/office/drawing/2014/main" id="{992BC556-AD00-4A32-8796-9E23C92DB5CC}"/>
              </a:ext>
            </a:extLst>
          </p:cNvPr>
          <p:cNvSpPr txBox="1">
            <a:spLocks/>
          </p:cNvSpPr>
          <p:nvPr/>
        </p:nvSpPr>
        <p:spPr>
          <a:xfrm>
            <a:off x="12192000" y="1104900"/>
            <a:ext cx="10985730" cy="80072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t">
            <a:noAutofit/>
          </a:bodyPr>
          <a:lstStyle>
            <a:lvl1pPr marL="0" indent="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5pPr>
            <a:lvl6pPr marL="3810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6pPr>
            <a:lvl7pPr marL="4445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7pPr>
            <a:lvl8pPr marL="5080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8pPr>
            <a:lvl9pPr marL="5715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pPr marL="571500" indent="-571500" algn="l" eaLnBrk="1" hangingPunct="1">
              <a:buFont typeface="Arial" panose="020B0604020202020204" pitchFamily="34" charset="0"/>
              <a:buChar char="•"/>
            </a:pPr>
            <a:r>
              <a:rPr lang="en-US" sz="36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The Coast Guard is the lead federal agency for the Arctic: It must have enhanced capability to strengthen partnerships in a rules-based international order, and innovate to promote prosperity</a:t>
            </a:r>
          </a:p>
          <a:p>
            <a:pPr marL="571500" indent="-571500" algn="l" eaLnBrk="1" hangingPunct="1">
              <a:buFont typeface="Arial" panose="020B0604020202020204" pitchFamily="34" charset="0"/>
              <a:buChar char="•"/>
            </a:pPr>
            <a:r>
              <a:rPr lang="en-US" sz="36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Human activity in the Arctic is increasing, and the Coast Guard must be able to respond in a crisis.</a:t>
            </a:r>
          </a:p>
          <a:p>
            <a:pPr marL="571500" indent="-571500" algn="l" eaLnBrk="1" hangingPunct="1">
              <a:buFont typeface="Arial" panose="020B0604020202020204" pitchFamily="34" charset="0"/>
              <a:buChar char="•"/>
            </a:pPr>
            <a:r>
              <a:rPr lang="en-US" sz="36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Other Arctic nations have a strong presence in the region: The U.S. should too: Six different government agencies depend on Coast Guard having icebreaking capabilities.</a:t>
            </a:r>
          </a:p>
          <a:p>
            <a:pPr marL="571500" indent="-571500" algn="l" eaLnBrk="1" hangingPunct="1">
              <a:buFont typeface="Arial" panose="020B0604020202020204" pitchFamily="34" charset="0"/>
              <a:buChar char="•"/>
            </a:pPr>
            <a:r>
              <a:rPr lang="en-US" sz="36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The Coast Guard needs 3 heavy and 3 medium icebreakers, yet has just one medium and one operational heavy icebreaker.</a:t>
            </a:r>
          </a:p>
          <a:p>
            <a:pPr marL="571500" indent="-571500" algn="l" eaLnBrk="1" hangingPunct="1">
              <a:buFont typeface="Arial" panose="020B0604020202020204" pitchFamily="34" charset="0"/>
              <a:buChar char="•"/>
            </a:pPr>
            <a:endParaRPr lang="en-US" sz="3600" dirty="0"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  <a:p>
            <a:pPr algn="l" eaLnBrk="1" hangingPunct="1"/>
            <a:r>
              <a:rPr lang="en-US" sz="4000" b="1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The Coast Guard issued a contract for the first PSC hull in April after Congress funded the program.</a:t>
            </a:r>
          </a:p>
        </p:txBody>
      </p:sp>
      <p:pic>
        <p:nvPicPr>
          <p:cNvPr id="8" name="Picture 1">
            <a:extLst>
              <a:ext uri="{FF2B5EF4-FFF2-40B4-BE49-F238E27FC236}">
                <a16:creationId xmlns:a16="http://schemas.microsoft.com/office/drawing/2014/main" id="{25D22607-D9B8-4D2F-AB81-26A638B0C2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748840" y="7471965"/>
            <a:ext cx="7812480" cy="520832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1322138"/>
      </p:ext>
    </p:extLst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B3D16C-55F2-4019-9F08-1E76FEBA7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ato" panose="020F0502020204030203" pitchFamily="34" charset="0"/>
              </a:rPr>
              <a:t>FY2020 Coast Guard Priorities</a:t>
            </a:r>
          </a:p>
        </p:txBody>
      </p:sp>
      <p:sp>
        <p:nvSpPr>
          <p:cNvPr id="7" name="Shape 42">
            <a:extLst>
              <a:ext uri="{FF2B5EF4-FFF2-40B4-BE49-F238E27FC236}">
                <a16:creationId xmlns:a16="http://schemas.microsoft.com/office/drawing/2014/main" id="{992BC556-AD00-4A32-8796-9E23C92DB5CC}"/>
              </a:ext>
            </a:extLst>
          </p:cNvPr>
          <p:cNvSpPr txBox="1">
            <a:spLocks/>
          </p:cNvSpPr>
          <p:nvPr/>
        </p:nvSpPr>
        <p:spPr>
          <a:xfrm>
            <a:off x="12192000" y="1104900"/>
            <a:ext cx="10985730" cy="80072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t">
            <a:noAutofit/>
          </a:bodyPr>
          <a:lstStyle>
            <a:lvl1pPr marL="0" indent="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5pPr>
            <a:lvl6pPr marL="3810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6pPr>
            <a:lvl7pPr marL="4445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7pPr>
            <a:lvl8pPr marL="5080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8pPr>
            <a:lvl9pPr marL="5715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pPr algn="l" eaLnBrk="1" hangingPunct="1"/>
            <a:r>
              <a:rPr lang="en-US" sz="3600" b="1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To meet the future demands of our maritime system, we must invest in our Coast Guard. The Navy League’s priorities for the Coast Guard are:</a:t>
            </a:r>
          </a:p>
          <a:p>
            <a:pPr marL="571500" indent="-571500" algn="l" eaLnBrk="1" hangingPunct="1">
              <a:buFont typeface="Arial" panose="020B0604020202020204" pitchFamily="34" charset="0"/>
              <a:buChar char="•"/>
            </a:pPr>
            <a:endParaRPr lang="en-US" sz="3600" dirty="0"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  <a:p>
            <a:pPr marL="571500" indent="-571500" algn="l" eaLnBrk="1" hangingPunct="1">
              <a:buFont typeface="Arial" panose="020B0604020202020204" pitchFamily="34" charset="0"/>
              <a:buChar char="•"/>
            </a:pPr>
            <a:r>
              <a:rPr lang="en-US" sz="36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Fund the Procurement Budget at least $2B/year to fully fund the Offshore Patrol Cutter and other recapitalization efforts like the inland waterways fleet.</a:t>
            </a:r>
          </a:p>
          <a:p>
            <a:pPr marL="571500" indent="-571500" algn="l" eaLnBrk="1" hangingPunct="1">
              <a:buFont typeface="Arial" panose="020B0604020202020204" pitchFamily="34" charset="0"/>
              <a:buChar char="•"/>
            </a:pPr>
            <a:r>
              <a:rPr lang="en-US" sz="36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Increase Operations funds by 5% per year to improve readiness and retention.</a:t>
            </a:r>
          </a:p>
          <a:p>
            <a:pPr marL="571500" indent="-571500" algn="l" eaLnBrk="1" hangingPunct="1">
              <a:buFont typeface="Arial" panose="020B0604020202020204" pitchFamily="34" charset="0"/>
              <a:buChar char="•"/>
            </a:pPr>
            <a:r>
              <a:rPr lang="en-US" sz="36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Deliver at least six new Fast Response Cutters (FRCs) per year.</a:t>
            </a:r>
          </a:p>
          <a:p>
            <a:pPr marL="571500" indent="-571500" algn="l" eaLnBrk="1" hangingPunct="1">
              <a:buFont typeface="Arial" panose="020B0604020202020204" pitchFamily="34" charset="0"/>
              <a:buChar char="•"/>
            </a:pPr>
            <a:r>
              <a:rPr lang="en-US" sz="36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Construction contract for the Polar Security Cutter.</a:t>
            </a:r>
          </a:p>
          <a:p>
            <a:pPr marL="571500" indent="-571500" algn="l" eaLnBrk="1" hangingPunct="1">
              <a:buFont typeface="Arial" panose="020B0604020202020204" pitchFamily="34" charset="0"/>
              <a:buChar char="•"/>
            </a:pPr>
            <a:r>
              <a:rPr lang="en-US" sz="36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Aviation and C4ISR improvements, including polar aviation. </a:t>
            </a:r>
          </a:p>
          <a:p>
            <a:pPr marL="571500" indent="-571500" algn="l" eaLnBrk="1" hangingPunct="1">
              <a:buFont typeface="Arial" panose="020B0604020202020204" pitchFamily="34" charset="0"/>
              <a:buChar char="•"/>
            </a:pPr>
            <a:r>
              <a:rPr lang="en-US" sz="36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Recapitalize Shore Infrastructure:  $1.7B of improvement backlog should be funded at least $300M/year.</a:t>
            </a:r>
          </a:p>
          <a:p>
            <a:pPr marL="571500" indent="-571500" algn="l" eaLnBrk="1" hangingPunct="1">
              <a:buFont typeface="Arial" panose="020B0604020202020204" pitchFamily="34" charset="0"/>
              <a:buChar char="•"/>
            </a:pPr>
            <a:r>
              <a:rPr lang="en-US" sz="36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Grow the workforce by adding 5,000 active duty and 1,100 reservists.</a:t>
            </a:r>
            <a:endParaRPr lang="en-US" sz="4000" b="1" dirty="0"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</p:txBody>
      </p:sp>
      <p:pic>
        <p:nvPicPr>
          <p:cNvPr id="8" name="Picture 1">
            <a:extLst>
              <a:ext uri="{FF2B5EF4-FFF2-40B4-BE49-F238E27FC236}">
                <a16:creationId xmlns:a16="http://schemas.microsoft.com/office/drawing/2014/main" id="{25D22607-D9B8-4D2F-AB81-26A638B0C2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752427" y="7471965"/>
            <a:ext cx="7805306" cy="520832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4223936"/>
      </p:ext>
    </p:extLst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B3D16C-55F2-4019-9F08-1E76FEBA7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ato" panose="020F0502020204030203" pitchFamily="34" charset="0"/>
              </a:rPr>
              <a:t>Closing Comments</a:t>
            </a:r>
          </a:p>
        </p:txBody>
      </p:sp>
      <p:sp>
        <p:nvSpPr>
          <p:cNvPr id="7" name="Shape 42">
            <a:extLst>
              <a:ext uri="{FF2B5EF4-FFF2-40B4-BE49-F238E27FC236}">
                <a16:creationId xmlns:a16="http://schemas.microsoft.com/office/drawing/2014/main" id="{992BC556-AD00-4A32-8796-9E23C92DB5CC}"/>
              </a:ext>
            </a:extLst>
          </p:cNvPr>
          <p:cNvSpPr txBox="1">
            <a:spLocks/>
          </p:cNvSpPr>
          <p:nvPr/>
        </p:nvSpPr>
        <p:spPr>
          <a:xfrm>
            <a:off x="12509502" y="2854356"/>
            <a:ext cx="10985730" cy="80072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t">
            <a:noAutofit/>
          </a:bodyPr>
          <a:lstStyle>
            <a:lvl1pPr marL="0" indent="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5pPr>
            <a:lvl6pPr marL="3810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6pPr>
            <a:lvl7pPr marL="4445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7pPr>
            <a:lvl8pPr marL="5080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8pPr>
            <a:lvl9pPr marL="5715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pPr algn="l" eaLnBrk="1" hangingPunct="1"/>
            <a:r>
              <a:rPr lang="en-US" sz="48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The Coast Guard plays a critical role in protecting our nation’s waterways, ports, and citizens from emerging threats.</a:t>
            </a:r>
          </a:p>
          <a:p>
            <a:pPr algn="l" eaLnBrk="1" hangingPunct="1"/>
            <a:endParaRPr lang="en-US" sz="4800" dirty="0">
              <a:latin typeface="Lato Regular" panose="020F0502020204030203" pitchFamily="34" charset="0"/>
              <a:ea typeface="Lato Regular" panose="020F0502020204030203" pitchFamily="34" charset="0"/>
              <a:cs typeface="Lato Regular" panose="020F0502020204030203" pitchFamily="34" charset="0"/>
            </a:endParaRPr>
          </a:p>
          <a:p>
            <a:pPr algn="l" eaLnBrk="1" hangingPunct="1"/>
            <a:r>
              <a:rPr lang="en-US" sz="48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The Navy League recommends:</a:t>
            </a:r>
          </a:p>
          <a:p>
            <a:pPr marL="571500" indent="-571500" algn="l" eaLnBrk="1" hangingPunct="1">
              <a:buFont typeface="Arial" panose="020B0604020202020204" pitchFamily="34" charset="0"/>
              <a:buChar char="•"/>
            </a:pPr>
            <a:r>
              <a:rPr lang="en-US" sz="48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Funding PC&amp;I at $2B/year</a:t>
            </a:r>
          </a:p>
          <a:p>
            <a:pPr marL="571500" indent="-571500" algn="l" eaLnBrk="1" hangingPunct="1">
              <a:buFont typeface="Arial" panose="020B0604020202020204" pitchFamily="34" charset="0"/>
              <a:buChar char="•"/>
            </a:pPr>
            <a:r>
              <a:rPr lang="en-US" sz="4800" dirty="0">
                <a:latin typeface="Lato Regular" panose="020F0502020204030203" pitchFamily="34" charset="0"/>
                <a:ea typeface="Lato Regular" panose="020F0502020204030203" pitchFamily="34" charset="0"/>
                <a:cs typeface="Lato Regular" panose="020F0502020204030203" pitchFamily="34" charset="0"/>
              </a:rPr>
              <a:t>5% yearly growth in Operations &amp; Support funding, including increasing end strength</a:t>
            </a:r>
          </a:p>
        </p:txBody>
      </p:sp>
      <p:pic>
        <p:nvPicPr>
          <p:cNvPr id="8" name="Picture 1">
            <a:extLst>
              <a:ext uri="{FF2B5EF4-FFF2-40B4-BE49-F238E27FC236}">
                <a16:creationId xmlns:a16="http://schemas.microsoft.com/office/drawing/2014/main" id="{25D22607-D9B8-4D2F-AB81-26A638B0C2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752427" y="7471965"/>
            <a:ext cx="7805306" cy="520831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5943586"/>
      </p:ext>
    </p:extLst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9B8138-12EB-4E55-9D3C-55AA7022E8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ato" panose="020F0502020204030203" pitchFamily="34" charset="0"/>
              </a:rPr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9BF03F-89AC-4C92-A49D-0EAC24BCA9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78000" y="7073900"/>
            <a:ext cx="20828000" cy="1993900"/>
          </a:xfrm>
        </p:spPr>
        <p:txBody>
          <a:bodyPr>
            <a:normAutofit lnSpcReduction="10000"/>
          </a:bodyPr>
          <a:lstStyle/>
          <a:p>
            <a:r>
              <a:rPr lang="en-US" dirty="0">
                <a:latin typeface="Lato" panose="020F0502020204030203" pitchFamily="34" charset="0"/>
              </a:rPr>
              <a:t>Presenter Name</a:t>
            </a:r>
          </a:p>
          <a:p>
            <a:r>
              <a:rPr lang="en-US" dirty="0">
                <a:latin typeface="Lato" panose="020F0502020204030203" pitchFamily="34" charset="0"/>
              </a:rPr>
              <a:t>Contact Info  |  Contact Info</a:t>
            </a:r>
          </a:p>
          <a:p>
            <a:r>
              <a:rPr lang="en-US" dirty="0">
                <a:latin typeface="Lato" panose="020F0502020204030203" pitchFamily="34" charset="0"/>
              </a:rPr>
              <a:t>Contact Info  |  Contact Info</a:t>
            </a:r>
          </a:p>
          <a:p>
            <a:endParaRPr lang="en-US" dirty="0">
              <a:latin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492626"/>
      </p:ext>
    </p:extLst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Navy League Presentation" id="{20278680-A9ED-494E-9AE9-79B709546799}" vid="{7022F4C5-B3B7-472D-B576-C96DB3CCD5AE}"/>
    </a:ext>
  </a:extLst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BBB491E2685064EB132B2C5D3744658" ma:contentTypeVersion="10" ma:contentTypeDescription="Create a new document." ma:contentTypeScope="" ma:versionID="f7b5ccfdfb06690267753085a4761fb7">
  <xsd:schema xmlns:xsd="http://www.w3.org/2001/XMLSchema" xmlns:xs="http://www.w3.org/2001/XMLSchema" xmlns:p="http://schemas.microsoft.com/office/2006/metadata/properties" xmlns:ns3="e8f10215-30c2-46c2-bc4f-3153081ffff4" targetNamespace="http://schemas.microsoft.com/office/2006/metadata/properties" ma:root="true" ma:fieldsID="398343f9180e81b3fe60d03d6b49d306" ns3:_="">
    <xsd:import namespace="e8f10215-30c2-46c2-bc4f-3153081ffff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8f10215-30c2-46c2-bc4f-3153081ffff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3B2CA9D-1594-4F57-99DC-D631E78055F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7E04886-0516-4A43-B0D8-9385427D4C8F}">
  <ds:schemaRefs>
    <ds:schemaRef ds:uri="http://purl.org/dc/terms/"/>
    <ds:schemaRef ds:uri="e8f10215-30c2-46c2-bc4f-3153081ffff4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CBE6F4A2-8C3D-4F83-816E-36920801A28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8f10215-30c2-46c2-bc4f-3153081ffff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Navy League Presentation-nlus-dlucey</Template>
  <TotalTime>61</TotalTime>
  <Words>912</Words>
  <Application>Microsoft Office PowerPoint</Application>
  <PresentationFormat>Custom</PresentationFormat>
  <Paragraphs>106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Lato</vt:lpstr>
      <vt:lpstr>Lato Regular</vt:lpstr>
      <vt:lpstr>Lucida Grande</vt:lpstr>
      <vt:lpstr>White</vt:lpstr>
      <vt:lpstr>PowerPoint Presentation</vt:lpstr>
      <vt:lpstr>U.S. Coast Guard</vt:lpstr>
      <vt:lpstr>Agenda</vt:lpstr>
      <vt:lpstr>About the Navy League</vt:lpstr>
      <vt:lpstr>Overview of the Coast Guard</vt:lpstr>
      <vt:lpstr>11 Statutory Missions</vt:lpstr>
      <vt:lpstr>The U.S. Maritime Environment</vt:lpstr>
      <vt:lpstr>A Day for the  Coast Guard</vt:lpstr>
      <vt:lpstr>Evolving Threats to Homeland Security</vt:lpstr>
      <vt:lpstr>A National Imperative</vt:lpstr>
      <vt:lpstr>The Coast Guard Needs Your Help</vt:lpstr>
      <vt:lpstr>The Arctic Imperative</vt:lpstr>
      <vt:lpstr>FY2020 Coast Guard Priorities</vt:lpstr>
      <vt:lpstr>Closing Comments</vt:lpstr>
      <vt:lpstr>Thank You!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Danielle Lucey</dc:creator>
  <cp:lastModifiedBy>Danielle Lucey</cp:lastModifiedBy>
  <cp:revision>7</cp:revision>
  <cp:lastPrinted>2017-01-26T15:11:30Z</cp:lastPrinted>
  <dcterms:created xsi:type="dcterms:W3CDTF">2020-01-16T20:23:48Z</dcterms:created>
  <dcterms:modified xsi:type="dcterms:W3CDTF">2020-01-24T16:53:35Z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0x0101009BBB491E2685064EB132B2C5D3744658</vt:lpwstr>
  </property>
  <property fmtid="{D5CDD505-2E9C-101B-9397-08002B2CF9AE}" pid="3" name="Order">
    <vt:r8>100</vt:r8>
  </property>
</Properties>
</file>