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265" r:id="rId5"/>
    <p:sldId id="266" r:id="rId6"/>
    <p:sldId id="267" r:id="rId7"/>
    <p:sldId id="268" r:id="rId8"/>
    <p:sldId id="273" r:id="rId9"/>
    <p:sldId id="278" r:id="rId10"/>
    <p:sldId id="279" r:id="rId11"/>
    <p:sldId id="269" r:id="rId12"/>
    <p:sldId id="270" r:id="rId13"/>
    <p:sldId id="271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8" r:id="rId22"/>
    <p:sldId id="289" r:id="rId23"/>
    <p:sldId id="275" r:id="rId24"/>
    <p:sldId id="272" r:id="rId25"/>
  </p:sldIdLst>
  <p:sldSz cx="24384000" cy="13716000"/>
  <p:notesSz cx="7026275" cy="9312275"/>
  <p:defaultTextStyle>
    <a:lvl1pPr algn="ctr" defTabSz="825500">
      <a:defRPr sz="5000">
        <a:latin typeface="+mn-lt"/>
        <a:ea typeface="+mn-ea"/>
        <a:cs typeface="+mn-cs"/>
        <a:sym typeface="Helvetica Light"/>
      </a:defRPr>
    </a:lvl1pPr>
    <a:lvl2pPr indent="228600" algn="ctr" defTabSz="825500">
      <a:defRPr sz="5000">
        <a:latin typeface="+mn-lt"/>
        <a:ea typeface="+mn-ea"/>
        <a:cs typeface="+mn-cs"/>
        <a:sym typeface="Helvetica Light"/>
      </a:defRPr>
    </a:lvl2pPr>
    <a:lvl3pPr indent="457200" algn="ctr" defTabSz="825500">
      <a:defRPr sz="5000">
        <a:latin typeface="+mn-lt"/>
        <a:ea typeface="+mn-ea"/>
        <a:cs typeface="+mn-cs"/>
        <a:sym typeface="Helvetica Light"/>
      </a:defRPr>
    </a:lvl3pPr>
    <a:lvl4pPr indent="685800" algn="ctr" defTabSz="825500">
      <a:defRPr sz="5000">
        <a:latin typeface="+mn-lt"/>
        <a:ea typeface="+mn-ea"/>
        <a:cs typeface="+mn-cs"/>
        <a:sym typeface="Helvetica Light"/>
      </a:defRPr>
    </a:lvl4pPr>
    <a:lvl5pPr indent="914400" algn="ctr" defTabSz="825500">
      <a:defRPr sz="5000">
        <a:latin typeface="+mn-lt"/>
        <a:ea typeface="+mn-ea"/>
        <a:cs typeface="+mn-cs"/>
        <a:sym typeface="Helvetica Light"/>
      </a:defRPr>
    </a:lvl5pPr>
    <a:lvl6pPr indent="1143000" algn="ctr" defTabSz="825500">
      <a:defRPr sz="5000">
        <a:latin typeface="+mn-lt"/>
        <a:ea typeface="+mn-ea"/>
        <a:cs typeface="+mn-cs"/>
        <a:sym typeface="Helvetica Light"/>
      </a:defRPr>
    </a:lvl6pPr>
    <a:lvl7pPr indent="1371600" algn="ctr" defTabSz="825500">
      <a:defRPr sz="5000">
        <a:latin typeface="+mn-lt"/>
        <a:ea typeface="+mn-ea"/>
        <a:cs typeface="+mn-cs"/>
        <a:sym typeface="Helvetica Light"/>
      </a:defRPr>
    </a:lvl7pPr>
    <a:lvl8pPr indent="1600200" algn="ctr" defTabSz="825500">
      <a:defRPr sz="5000">
        <a:latin typeface="+mn-lt"/>
        <a:ea typeface="+mn-ea"/>
        <a:cs typeface="+mn-cs"/>
        <a:sym typeface="Helvetica Light"/>
      </a:defRPr>
    </a:lvl8pPr>
    <a:lvl9pPr indent="1828800" algn="ctr" defTabSz="825500">
      <a:defRPr sz="5000"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29C"/>
    <a:srgbClr val="0541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00882B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4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8F44A2F1-9E1F-4B54-A3A2-5F16C0AD49E2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3797C6"/>
              </a:solidFill>
              <a:prstDash val="solid"/>
              <a:miter lim="400000"/>
            </a:ln>
          </a:left>
          <a:right>
            <a:ln w="12700" cap="flat">
              <a:solidFill>
                <a:srgbClr val="3797C6"/>
              </a:solidFill>
              <a:prstDash val="solid"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solidFill>
                <a:srgbClr val="3797C6"/>
              </a:solidFill>
              <a:prstDash val="solid"/>
              <a:miter lim="400000"/>
            </a:ln>
          </a:bottom>
          <a:insideH>
            <a:ln w="12700" cap="flat">
              <a:solidFill>
                <a:srgbClr val="3797C6"/>
              </a:solidFill>
              <a:prstDash val="solid"/>
              <a:miter lim="400000"/>
            </a:ln>
          </a:insideH>
          <a:insideV>
            <a:ln w="12700" cap="flat">
              <a:solidFill>
                <a:srgbClr val="3797C6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3797C6"/>
              </a:solidFill>
              <a:prstDash val="solid"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solidFill>
                <a:srgbClr val="3797C6"/>
              </a:solidFill>
              <a:prstDash val="solid"/>
              <a:miter lim="400000"/>
            </a:ln>
          </a:bottom>
          <a:insideH>
            <a:ln w="12700" cap="flat">
              <a:solidFill>
                <a:srgbClr val="3797C6"/>
              </a:solidFill>
              <a:prstDash val="solid"/>
              <a:miter lim="400000"/>
            </a:ln>
          </a:insideH>
          <a:insideV>
            <a:ln w="12700" cap="flat">
              <a:solidFill>
                <a:srgbClr val="3797C6"/>
              </a:solidFill>
              <a:prstDash val="solid"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25400" cap="flat">
              <a:solidFill>
                <a:srgbClr val="3797C6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3797C6"/>
              </a:solidFill>
              <a:prstDash val="solid"/>
              <a:miter lim="400000"/>
            </a:ln>
          </a:left>
          <a:right>
            <a:ln w="12700" cap="flat">
              <a:solidFill>
                <a:srgbClr val="3797C6"/>
              </a:solidFill>
              <a:prstDash val="solid"/>
              <a:miter lim="400000"/>
            </a:ln>
          </a:right>
          <a:top>
            <a:ln w="254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3797C6"/>
              </a:solidFill>
              <a:prstDash val="solid"/>
              <a:miter lim="400000"/>
            </a:ln>
          </a:insideH>
          <a:insideV>
            <a:ln w="12700" cap="flat">
              <a:solidFill>
                <a:srgbClr val="3797C6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8" autoAdjust="0"/>
    <p:restoredTop sz="94660"/>
  </p:normalViewPr>
  <p:slideViewPr>
    <p:cSldViewPr snapToGrid="0">
      <p:cViewPr varScale="1">
        <p:scale>
          <a:sx n="34" d="100"/>
          <a:sy n="34" d="100"/>
        </p:scale>
        <p:origin x="5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45356" cy="46752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9329" y="2"/>
            <a:ext cx="3045356" cy="46752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>
              <a:defRPr sz="1200"/>
            </a:lvl1pPr>
          </a:lstStyle>
          <a:p>
            <a:fld id="{1A1AEFEF-371A-474C-9FB9-2372157405BA}" type="datetimeFigureOut">
              <a:rPr lang="en-US" smtClean="0"/>
              <a:t>1/17/2020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4753"/>
            <a:ext cx="3045356" cy="46752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9329" y="8844753"/>
            <a:ext cx="3045356" cy="46752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>
              <a:defRPr sz="1200"/>
            </a:lvl1pPr>
          </a:lstStyle>
          <a:p>
            <a:fld id="{5095E25A-4BCE-4DDA-A185-223988DD3F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654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7125" cy="3490913"/>
          </a:xfrm>
          <a:prstGeom prst="rect">
            <a:avLst/>
          </a:prstGeom>
        </p:spPr>
        <p:txBody>
          <a:bodyPr lIns="93344" tIns="46674" rIns="93344" bIns="46674"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36837" y="4423331"/>
            <a:ext cx="5152602" cy="4190524"/>
          </a:xfrm>
          <a:prstGeom prst="rect">
            <a:avLst/>
          </a:prstGeom>
        </p:spPr>
        <p:txBody>
          <a:bodyPr lIns="93344" tIns="46674" rIns="93344" bIns="46674"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defRPr sz="2200">
        <a:latin typeface="Lucida Grande"/>
        <a:ea typeface="Lucida Grande"/>
        <a:cs typeface="Lucida Grande"/>
        <a:sym typeface="Lucida Grande"/>
      </a:defRPr>
    </a:lvl1pPr>
    <a:lvl2pPr indent="228600" defTabSz="457200">
      <a:defRPr sz="2200">
        <a:latin typeface="Lucida Grande"/>
        <a:ea typeface="Lucida Grande"/>
        <a:cs typeface="Lucida Grande"/>
        <a:sym typeface="Lucida Grande"/>
      </a:defRPr>
    </a:lvl2pPr>
    <a:lvl3pPr indent="457200" defTabSz="457200">
      <a:defRPr sz="2200">
        <a:latin typeface="Lucida Grande"/>
        <a:ea typeface="Lucida Grande"/>
        <a:cs typeface="Lucida Grande"/>
        <a:sym typeface="Lucida Grande"/>
      </a:defRPr>
    </a:lvl3pPr>
    <a:lvl4pPr indent="685800" defTabSz="457200">
      <a:defRPr sz="2200">
        <a:latin typeface="Lucida Grande"/>
        <a:ea typeface="Lucida Grande"/>
        <a:cs typeface="Lucida Grande"/>
        <a:sym typeface="Lucida Grande"/>
      </a:defRPr>
    </a:lvl4pPr>
    <a:lvl5pPr indent="914400" defTabSz="457200">
      <a:defRPr sz="2200">
        <a:latin typeface="Lucida Grande"/>
        <a:ea typeface="Lucida Grande"/>
        <a:cs typeface="Lucida Grande"/>
        <a:sym typeface="Lucida Grande"/>
      </a:defRPr>
    </a:lvl5pPr>
    <a:lvl6pPr indent="1143000" defTabSz="457200">
      <a:defRPr sz="2200">
        <a:latin typeface="Lucida Grande"/>
        <a:ea typeface="Lucida Grande"/>
        <a:cs typeface="Lucida Grande"/>
        <a:sym typeface="Lucida Grande"/>
      </a:defRPr>
    </a:lvl6pPr>
    <a:lvl7pPr indent="1371600" defTabSz="457200">
      <a:defRPr sz="2200">
        <a:latin typeface="Lucida Grande"/>
        <a:ea typeface="Lucida Grande"/>
        <a:cs typeface="Lucida Grande"/>
        <a:sym typeface="Lucida Grande"/>
      </a:defRPr>
    </a:lvl7pPr>
    <a:lvl8pPr indent="1600200" defTabSz="457200">
      <a:defRPr sz="2200">
        <a:latin typeface="Lucida Grande"/>
        <a:ea typeface="Lucida Grande"/>
        <a:cs typeface="Lucida Grande"/>
        <a:sym typeface="Lucida Grande"/>
      </a:defRPr>
    </a:lvl8pPr>
    <a:lvl9pPr indent="1828800" defTabSz="457200">
      <a:defRPr sz="2200">
        <a:latin typeface="Lucida Grande"/>
        <a:ea typeface="Lucida Grande"/>
        <a:cs typeface="Lucida Grande"/>
        <a:sym typeface="Lucida Grand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resentation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tanding, sheep, woman, dog&#10;&#10;Description automatically generated">
            <a:extLst>
              <a:ext uri="{FF2B5EF4-FFF2-40B4-BE49-F238E27FC236}">
                <a16:creationId xmlns:a16="http://schemas.microsoft.com/office/drawing/2014/main" id="{C9527451-5120-4B96-8B62-2C23D6FF65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tanding, sheep, dog, walking&#10;&#10;Description automatically generated">
            <a:extLst>
              <a:ext uri="{FF2B5EF4-FFF2-40B4-BE49-F238E27FC236}">
                <a16:creationId xmlns:a16="http://schemas.microsoft.com/office/drawing/2014/main" id="{BE902DC9-BDB6-4950-AA17-125FAAEDDEF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  <p:sp>
        <p:nvSpPr>
          <p:cNvPr id="4" name="Shape 5">
            <a:extLst>
              <a:ext uri="{FF2B5EF4-FFF2-40B4-BE49-F238E27FC236}">
                <a16:creationId xmlns:a16="http://schemas.microsoft.com/office/drawing/2014/main" id="{E87D51D1-2B6D-4C86-852A-43F2D9AFD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lang="en-US" sz="11200"/>
              <a:t>Click to edit Master title style</a:t>
            </a:r>
            <a:endParaRPr sz="11200"/>
          </a:p>
        </p:txBody>
      </p:sp>
      <p:sp>
        <p:nvSpPr>
          <p:cNvPr id="5" name="Shape 6">
            <a:extLst>
              <a:ext uri="{FF2B5EF4-FFF2-40B4-BE49-F238E27FC236}">
                <a16:creationId xmlns:a16="http://schemas.microsoft.com/office/drawing/2014/main" id="{6805DC18-5BF8-4918-AE69-92815293BAE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</a:defRPr>
            </a:lvl1pPr>
            <a:lvl2pPr marL="0" indent="228600" algn="ctr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</a:defRPr>
            </a:lvl2pPr>
            <a:lvl3pPr marL="0" indent="457200" algn="ctr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</a:defRPr>
            </a:lvl3pPr>
            <a:lvl4pPr marL="0" indent="685800" algn="ctr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</a:defRPr>
            </a:lvl4pPr>
            <a:lvl5pPr marL="0" indent="914400" algn="ctr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</a:defRPr>
            </a:lvl5pPr>
          </a:lstStyle>
          <a:p>
            <a:pPr lvl="0">
              <a:defRPr sz="1800"/>
            </a:pPr>
            <a:r>
              <a:rPr lang="en-US" sz="4400"/>
              <a:t>Subtext</a:t>
            </a:r>
            <a:endParaRPr sz="440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pPr lvl="0">
              <a:defRPr sz="1800"/>
            </a:pPr>
            <a:r>
              <a:rPr lang="en-US" sz="11200"/>
              <a:t>Click to edit Master title style</a:t>
            </a:r>
            <a:endParaRPr sz="11200"/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>
                <a:solidFill>
                  <a:schemeClr val="tx1"/>
                </a:solidFill>
              </a:defRPr>
            </a:lvl1pPr>
            <a:lvl2pPr marL="0" indent="228600" algn="ctr">
              <a:spcBef>
                <a:spcPts val="0"/>
              </a:spcBef>
              <a:buSzTx/>
              <a:buNone/>
              <a:defRPr sz="4400">
                <a:solidFill>
                  <a:schemeClr val="tx1"/>
                </a:solidFill>
              </a:defRPr>
            </a:lvl2pPr>
            <a:lvl3pPr marL="0" indent="457200" algn="ctr">
              <a:spcBef>
                <a:spcPts val="0"/>
              </a:spcBef>
              <a:buSzTx/>
              <a:buNone/>
              <a:defRPr sz="4400">
                <a:solidFill>
                  <a:schemeClr val="tx1"/>
                </a:solidFill>
              </a:defRPr>
            </a:lvl3pPr>
            <a:lvl4pPr marL="0" indent="685800" algn="ctr">
              <a:spcBef>
                <a:spcPts val="0"/>
              </a:spcBef>
              <a:buSzTx/>
              <a:buNone/>
              <a:defRPr sz="4400">
                <a:solidFill>
                  <a:schemeClr val="tx1"/>
                </a:solidFill>
              </a:defRPr>
            </a:lvl4pPr>
            <a:lvl5pPr marL="0" indent="914400" algn="ctr">
              <a:spcBef>
                <a:spcPts val="0"/>
              </a:spcBef>
              <a:buSzTx/>
              <a:buNone/>
              <a:defRPr sz="4400">
                <a:solidFill>
                  <a:schemeClr val="tx1"/>
                </a:solidFill>
              </a:defRPr>
            </a:lvl5pPr>
          </a:lstStyle>
          <a:p>
            <a:pPr lvl="0">
              <a:defRPr sz="1800"/>
            </a:pPr>
            <a:r>
              <a:rPr lang="en-US" sz="4400"/>
              <a:t>Click to edit Master text styles</a:t>
            </a:r>
          </a:p>
          <a:p>
            <a:pPr lvl="1">
              <a:defRPr sz="1800"/>
            </a:pPr>
            <a:r>
              <a:rPr lang="en-US" sz="4400"/>
              <a:t>Second level</a:t>
            </a:r>
          </a:p>
          <a:p>
            <a:pPr lvl="2">
              <a:defRPr sz="1800"/>
            </a:pPr>
            <a:r>
              <a:rPr lang="en-US" sz="4400"/>
              <a:t>Third level</a:t>
            </a:r>
          </a:p>
          <a:p>
            <a:pPr lvl="3">
              <a:defRPr sz="1800"/>
            </a:pPr>
            <a:r>
              <a:rPr lang="en-US" sz="4400"/>
              <a:t>Fourth level</a:t>
            </a:r>
          </a:p>
          <a:p>
            <a:pPr lvl="4">
              <a:defRPr sz="1800"/>
            </a:pPr>
            <a:r>
              <a:rPr lang="en-US" sz="4400"/>
              <a:t>Fifth level</a:t>
            </a:r>
            <a:endParaRPr sz="44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1651000" y="1104900"/>
            <a:ext cx="10223500" cy="56134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pPr lvl="0">
              <a:defRPr sz="1800"/>
            </a:pPr>
            <a:r>
              <a:rPr lang="en-US" sz="8400"/>
              <a:t>Click to edit Master title style</a:t>
            </a:r>
            <a:endParaRPr sz="8400"/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1651000" y="6845300"/>
            <a:ext cx="10223500" cy="5765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228600" algn="ctr">
              <a:spcBef>
                <a:spcPts val="0"/>
              </a:spcBef>
              <a:buSzTx/>
              <a:buNone/>
              <a:defRPr sz="4400"/>
            </a:lvl2pPr>
            <a:lvl3pPr marL="0" indent="457200" algn="ctr">
              <a:spcBef>
                <a:spcPts val="0"/>
              </a:spcBef>
              <a:buSzTx/>
              <a:buNone/>
              <a:defRPr sz="4400"/>
            </a:lvl3pPr>
            <a:lvl4pPr marL="0" indent="685800" algn="ctr">
              <a:spcBef>
                <a:spcPts val="0"/>
              </a:spcBef>
              <a:buSzTx/>
              <a:buNone/>
              <a:defRPr sz="4400"/>
            </a:lvl4pPr>
            <a:lvl5pPr marL="0" indent="914400" algn="ctr">
              <a:spcBef>
                <a:spcPts val="0"/>
              </a:spcBef>
              <a:buSzTx/>
              <a:buNone/>
              <a:defRPr sz="4400"/>
            </a:lvl5pPr>
          </a:lstStyle>
          <a:p>
            <a:pPr lvl="0">
              <a:defRPr sz="1800"/>
            </a:pPr>
            <a:r>
              <a:rPr lang="en-US" sz="4400"/>
              <a:t>Click to edit Master text styles</a:t>
            </a:r>
          </a:p>
          <a:p>
            <a:pPr lvl="1">
              <a:defRPr sz="1800"/>
            </a:pPr>
            <a:r>
              <a:rPr lang="en-US" sz="4400"/>
              <a:t>Second level</a:t>
            </a:r>
          </a:p>
          <a:p>
            <a:pPr lvl="2">
              <a:defRPr sz="1800"/>
            </a:pPr>
            <a:r>
              <a:rPr lang="en-US" sz="4400"/>
              <a:t>Third level</a:t>
            </a:r>
          </a:p>
          <a:p>
            <a:pPr lvl="3">
              <a:defRPr sz="1800"/>
            </a:pPr>
            <a:r>
              <a:rPr lang="en-US" sz="4400"/>
              <a:t>Fourth level</a:t>
            </a:r>
          </a:p>
          <a:p>
            <a:pPr lvl="4">
              <a:defRPr sz="1800"/>
            </a:pPr>
            <a:r>
              <a:rPr lang="en-US" sz="4400"/>
              <a:t>Fifth level</a:t>
            </a:r>
            <a:endParaRPr sz="440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lang="en-US" sz="11200"/>
              <a:t>Click to edit Master title style</a:t>
            </a:r>
            <a:endParaRPr sz="11200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lang="en-US" sz="11200"/>
              <a:t>Click to edit Master title style</a:t>
            </a:r>
            <a:endParaRPr sz="11200"/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1689100" y="3238500"/>
            <a:ext cx="10007600" cy="92075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4500"/>
            </a:lvl1pPr>
            <a:lvl2pPr marL="1117600" indent="-558800">
              <a:spcBef>
                <a:spcPts val="4500"/>
              </a:spcBef>
              <a:defRPr sz="4500"/>
            </a:lvl2pPr>
            <a:lvl3pPr marL="1676400" indent="-558800">
              <a:spcBef>
                <a:spcPts val="4500"/>
              </a:spcBef>
              <a:defRPr sz="4500"/>
            </a:lvl3pPr>
            <a:lvl4pPr marL="2235200" indent="-558800">
              <a:spcBef>
                <a:spcPts val="4500"/>
              </a:spcBef>
              <a:defRPr sz="4500"/>
            </a:lvl4pPr>
            <a:lvl5pPr marL="2794000" indent="-558800">
              <a:spcBef>
                <a:spcPts val="4500"/>
              </a:spcBef>
              <a:defRPr sz="4500"/>
            </a:lvl5pPr>
          </a:lstStyle>
          <a:p>
            <a:pPr lvl="0">
              <a:defRPr sz="1800"/>
            </a:pPr>
            <a:r>
              <a:rPr lang="en-US" sz="4500"/>
              <a:t>Click to edit Master text styles</a:t>
            </a:r>
          </a:p>
          <a:p>
            <a:pPr lvl="1">
              <a:defRPr sz="1800"/>
            </a:pPr>
            <a:r>
              <a:rPr lang="en-US" sz="4500"/>
              <a:t>Second level</a:t>
            </a:r>
          </a:p>
          <a:p>
            <a:pPr lvl="2">
              <a:defRPr sz="1800"/>
            </a:pPr>
            <a:r>
              <a:rPr lang="en-US" sz="4500"/>
              <a:t>Third level</a:t>
            </a:r>
          </a:p>
          <a:p>
            <a:pPr lvl="3">
              <a:defRPr sz="1800"/>
            </a:pPr>
            <a:r>
              <a:rPr lang="en-US" sz="4500"/>
              <a:t>Fourth level</a:t>
            </a:r>
          </a:p>
          <a:p>
            <a:pPr lvl="4">
              <a:defRPr sz="1800"/>
            </a:pPr>
            <a:r>
              <a:rPr lang="en-US" sz="4500"/>
              <a:t>Fifth level</a:t>
            </a:r>
            <a:endParaRPr sz="4500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473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lang="en-US" sz="5200"/>
              <a:t>Click to edit Master text styles</a:t>
            </a:r>
          </a:p>
          <a:p>
            <a:pPr lvl="1">
              <a:defRPr sz="1800"/>
            </a:pPr>
            <a:r>
              <a:rPr lang="en-US" sz="5200"/>
              <a:t>Second level</a:t>
            </a:r>
          </a:p>
          <a:p>
            <a:pPr lvl="2">
              <a:defRPr sz="1800"/>
            </a:pPr>
            <a:r>
              <a:rPr lang="en-US" sz="5200"/>
              <a:t>Third level</a:t>
            </a:r>
          </a:p>
          <a:p>
            <a:pPr lvl="3">
              <a:defRPr sz="1800"/>
            </a:pPr>
            <a:r>
              <a:rPr lang="en-US" sz="5200"/>
              <a:t>Fourth level</a:t>
            </a:r>
          </a:p>
          <a:p>
            <a:pPr lvl="4">
              <a:defRPr sz="1800"/>
            </a:pPr>
            <a:r>
              <a:rPr lang="en-US" sz="5200"/>
              <a:t>Fifth level</a:t>
            </a:r>
            <a:endParaRPr sz="5200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jpeg"/><Relationship Id="rId1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6.jpeg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29C"/>
            </a:gs>
            <a:gs pos="100000">
              <a:srgbClr val="05416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689100" y="9525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11200"/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689100" y="3238500"/>
            <a:ext cx="21005800" cy="9207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/>
            </a:pPr>
            <a:r>
              <a:rPr sz="5200"/>
              <a:t>Body Level One</a:t>
            </a:r>
          </a:p>
          <a:p>
            <a:pPr lvl="1">
              <a:defRPr sz="1800"/>
            </a:pPr>
            <a:r>
              <a:rPr sz="5200"/>
              <a:t>Body Level Two</a:t>
            </a:r>
          </a:p>
          <a:p>
            <a:pPr lvl="2">
              <a:defRPr sz="1800"/>
            </a:pPr>
            <a:r>
              <a:rPr sz="5200"/>
              <a:t>Body Level Three</a:t>
            </a:r>
          </a:p>
          <a:p>
            <a:pPr lvl="3">
              <a:defRPr sz="1800"/>
            </a:pPr>
            <a:r>
              <a:rPr sz="5200"/>
              <a:t>Body Level Four</a:t>
            </a:r>
          </a:p>
          <a:p>
            <a:pPr lvl="4">
              <a:defRPr sz="1800"/>
            </a:pPr>
            <a:r>
              <a:rPr sz="5200"/>
              <a:t>Body Level Five</a:t>
            </a:r>
          </a:p>
        </p:txBody>
      </p:sp>
      <p:pic>
        <p:nvPicPr>
          <p:cNvPr id="6" name="Picture 5" descr="A picture containing outdoor, person, man, holding&#10;&#10;Description automatically generated">
            <a:extLst>
              <a:ext uri="{FF2B5EF4-FFF2-40B4-BE49-F238E27FC236}">
                <a16:creationId xmlns:a16="http://schemas.microsoft.com/office/drawing/2014/main" id="{16FC353E-1534-4DA4-AB74-5C89651FF29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1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31369" y="12763495"/>
            <a:ext cx="2983832" cy="9525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5288361-D6B4-4116-996C-39E652437E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907029" y="12763500"/>
            <a:ext cx="3476971" cy="952500"/>
          </a:xfrm>
          <a:prstGeom prst="rect">
            <a:avLst/>
          </a:prstGeom>
        </p:spPr>
      </p:pic>
      <p:pic>
        <p:nvPicPr>
          <p:cNvPr id="9" name="Picture 8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D1E1F3E6-E92F-442B-97EF-323CC6B5AFF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763497"/>
            <a:ext cx="4007518" cy="952499"/>
          </a:xfrm>
          <a:prstGeom prst="rect">
            <a:avLst/>
          </a:prstGeom>
        </p:spPr>
      </p:pic>
      <p:pic>
        <p:nvPicPr>
          <p:cNvPr id="11" name="Picture 10" descr="A group of people standing in a grassy field&#10;&#10;Description automatically generated">
            <a:extLst>
              <a:ext uri="{FF2B5EF4-FFF2-40B4-BE49-F238E27FC236}">
                <a16:creationId xmlns:a16="http://schemas.microsoft.com/office/drawing/2014/main" id="{19EE0112-7113-4AE1-92E3-D5A85DD9F8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4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011663" y="12763501"/>
            <a:ext cx="4895366" cy="952499"/>
          </a:xfrm>
          <a:prstGeom prst="rect">
            <a:avLst/>
          </a:prstGeom>
        </p:spPr>
      </p:pic>
      <p:pic>
        <p:nvPicPr>
          <p:cNvPr id="13" name="Picture 12" descr="A person wearing a red hat&#10;&#10;Description automatically generated">
            <a:extLst>
              <a:ext uri="{FF2B5EF4-FFF2-40B4-BE49-F238E27FC236}">
                <a16:creationId xmlns:a16="http://schemas.microsoft.com/office/drawing/2014/main" id="{1639363E-9F29-4817-B1A4-89FB9FC9672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80597" y="12763496"/>
            <a:ext cx="2544536" cy="952499"/>
          </a:xfrm>
          <a:prstGeom prst="rect">
            <a:avLst/>
          </a:prstGeom>
        </p:spPr>
      </p:pic>
      <p:pic>
        <p:nvPicPr>
          <p:cNvPr id="15" name="Picture 14" descr="A group of people looking at a phone&#10;&#10;Description automatically generated">
            <a:extLst>
              <a:ext uri="{FF2B5EF4-FFF2-40B4-BE49-F238E27FC236}">
                <a16:creationId xmlns:a16="http://schemas.microsoft.com/office/drawing/2014/main" id="{987F88A1-4BC4-4AB3-9FB2-2C19A2C9BB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67125" y="12763500"/>
            <a:ext cx="2544537" cy="952500"/>
          </a:xfrm>
          <a:prstGeom prst="rect">
            <a:avLst/>
          </a:prstGeom>
        </p:spPr>
      </p:pic>
      <p:pic>
        <p:nvPicPr>
          <p:cNvPr id="17" name="Picture 16" descr="A picture containing person, indoor, bed, red&#10;&#10;Description automatically generated">
            <a:extLst>
              <a:ext uri="{FF2B5EF4-FFF2-40B4-BE49-F238E27FC236}">
                <a16:creationId xmlns:a16="http://schemas.microsoft.com/office/drawing/2014/main" id="{FC299284-B48E-4367-B7B1-E42C09401F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 cstate="email"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15202" y="12763502"/>
            <a:ext cx="3951924" cy="95249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555196F-93B9-4A9F-81F8-5725D5F42FC7}"/>
              </a:ext>
            </a:extLst>
          </p:cNvPr>
          <p:cNvSpPr txBox="1"/>
          <p:nvPr userDrawn="1"/>
        </p:nvSpPr>
        <p:spPr>
          <a:xfrm>
            <a:off x="17590169" y="13003786"/>
            <a:ext cx="6593306" cy="47192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400" b="0" i="1" u="none" strike="noStrike" cap="none" spc="0" normalizeH="0" baseline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Citizens in Support of Sea Services since 1902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49" r:id="rId3"/>
    <p:sldLayoutId id="2147483652" r:id="rId4"/>
    <p:sldLayoutId id="2147483653" r:id="rId5"/>
    <p:sldLayoutId id="2147483655" r:id="rId6"/>
    <p:sldLayoutId id="2147483656" r:id="rId7"/>
    <p:sldLayoutId id="2147483659" r:id="rId8"/>
    <p:sldLayoutId id="2147483660" r:id="rId9"/>
  </p:sldLayoutIdLst>
  <p:transition spd="med"/>
  <p:txStyles>
    <p:titleStyle>
      <a:lvl1pPr algn="ctr" defTabSz="825500" eaLnBrk="1" hangingPunct="1">
        <a:defRPr sz="11200">
          <a:solidFill>
            <a:srgbClr val="FFC000"/>
          </a:solidFill>
          <a:latin typeface="+mn-lt"/>
          <a:ea typeface="+mn-ea"/>
          <a:cs typeface="+mn-cs"/>
          <a:sym typeface="Helvetica Light"/>
        </a:defRPr>
      </a:lvl1pPr>
      <a:lvl2pPr indent="2286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2pPr>
      <a:lvl3pPr indent="4572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3pPr>
      <a:lvl4pPr indent="6858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4pPr>
      <a:lvl5pPr indent="9144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5pPr>
      <a:lvl6pPr indent="11430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6pPr>
      <a:lvl7pPr indent="13716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7pPr>
      <a:lvl8pPr indent="16002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8pPr>
      <a:lvl9pPr indent="1828800" algn="ctr" defTabSz="825500" eaLnBrk="1" hangingPunct="1">
        <a:defRPr sz="11200">
          <a:latin typeface="+mn-lt"/>
          <a:ea typeface="+mn-ea"/>
          <a:cs typeface="+mn-cs"/>
          <a:sym typeface="Helvetica Light"/>
        </a:defRPr>
      </a:lvl9pPr>
    </p:titleStyle>
    <p:bodyStyle>
      <a:lvl1pPr marL="635000" indent="-635000" defTabSz="825500" eaLnBrk="1" hangingPunct="1">
        <a:spcBef>
          <a:spcPts val="5900"/>
        </a:spcBef>
        <a:buSzPct val="75000"/>
        <a:buChar char="•"/>
        <a:defRPr sz="5200">
          <a:solidFill>
            <a:schemeClr val="bg1"/>
          </a:solidFill>
          <a:latin typeface="+mn-lt"/>
          <a:ea typeface="+mn-ea"/>
          <a:cs typeface="+mn-cs"/>
          <a:sym typeface="Helvetica Light"/>
        </a:defRPr>
      </a:lvl1pPr>
      <a:lvl2pPr marL="1270000" indent="-635000" defTabSz="825500" eaLnBrk="1" hangingPunct="1">
        <a:spcBef>
          <a:spcPts val="5900"/>
        </a:spcBef>
        <a:buSzPct val="75000"/>
        <a:buChar char="•"/>
        <a:defRPr sz="5200">
          <a:solidFill>
            <a:schemeClr val="bg1"/>
          </a:solidFill>
          <a:latin typeface="+mn-lt"/>
          <a:ea typeface="+mn-ea"/>
          <a:cs typeface="+mn-cs"/>
          <a:sym typeface="Helvetica Light"/>
        </a:defRPr>
      </a:lvl2pPr>
      <a:lvl3pPr marL="1905000" indent="-635000" defTabSz="825500" eaLnBrk="1" hangingPunct="1">
        <a:spcBef>
          <a:spcPts val="5900"/>
        </a:spcBef>
        <a:buSzPct val="75000"/>
        <a:buChar char="•"/>
        <a:defRPr sz="5200">
          <a:solidFill>
            <a:schemeClr val="bg1"/>
          </a:solidFill>
          <a:latin typeface="+mn-lt"/>
          <a:ea typeface="+mn-ea"/>
          <a:cs typeface="+mn-cs"/>
          <a:sym typeface="Helvetica Light"/>
        </a:defRPr>
      </a:lvl3pPr>
      <a:lvl4pPr marL="2540000" indent="-635000" defTabSz="825500" eaLnBrk="1" hangingPunct="1">
        <a:spcBef>
          <a:spcPts val="5900"/>
        </a:spcBef>
        <a:buSzPct val="75000"/>
        <a:buChar char="•"/>
        <a:defRPr sz="5200">
          <a:solidFill>
            <a:schemeClr val="bg1"/>
          </a:solidFill>
          <a:latin typeface="+mn-lt"/>
          <a:ea typeface="+mn-ea"/>
          <a:cs typeface="+mn-cs"/>
          <a:sym typeface="Helvetica Light"/>
        </a:defRPr>
      </a:lvl4pPr>
      <a:lvl5pPr marL="3175000" indent="-635000" defTabSz="825500" eaLnBrk="1" hangingPunct="1">
        <a:spcBef>
          <a:spcPts val="5900"/>
        </a:spcBef>
        <a:buSzPct val="75000"/>
        <a:buChar char="•"/>
        <a:defRPr sz="5200">
          <a:solidFill>
            <a:schemeClr val="bg1"/>
          </a:solidFill>
          <a:latin typeface="+mn-lt"/>
          <a:ea typeface="+mn-ea"/>
          <a:cs typeface="+mn-cs"/>
          <a:sym typeface="Helvetica Light"/>
        </a:defRPr>
      </a:lvl5pPr>
      <a:lvl6pPr marL="3810000" indent="-635000" defTabSz="825500" eaLnBrk="1" hangingPunct="1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6pPr>
      <a:lvl7pPr marL="4445000" indent="-635000" defTabSz="825500" eaLnBrk="1" hangingPunct="1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7pPr>
      <a:lvl8pPr marL="5080000" indent="-635000" defTabSz="825500" eaLnBrk="1" hangingPunct="1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8pPr>
      <a:lvl9pPr marL="5715000" indent="-635000" defTabSz="825500" eaLnBrk="1" hangingPunct="1">
        <a:spcBef>
          <a:spcPts val="5900"/>
        </a:spcBef>
        <a:buSzPct val="75000"/>
        <a:buChar char="•"/>
        <a:defRPr sz="5200">
          <a:latin typeface="+mn-lt"/>
          <a:ea typeface="+mn-ea"/>
          <a:cs typeface="+mn-cs"/>
          <a:sym typeface="Helvetica Light"/>
        </a:defRPr>
      </a:lvl9pPr>
    </p:bodyStyle>
    <p:otherStyle>
      <a:lvl1pPr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2286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4572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6858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9144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11430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13716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6002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828800" algn="ctr" defTabSz="825500" eaLnBrk="1" hangingPunct="1">
        <a:defRPr sz="24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23C24EF-D833-4E79-8BB2-D7F2DDDAFD9E}"/>
              </a:ext>
            </a:extLst>
          </p:cNvPr>
          <p:cNvSpPr txBox="1"/>
          <p:nvPr/>
        </p:nvSpPr>
        <p:spPr>
          <a:xfrm>
            <a:off x="10130589" y="8685837"/>
            <a:ext cx="12777537" cy="241091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50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Merchant Marine</a:t>
            </a:r>
          </a:p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50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Presenter Name</a:t>
            </a:r>
          </a:p>
          <a:p>
            <a:pPr marL="0" marR="0" indent="0" algn="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5000" b="0" i="0" u="none" strike="noStrike" cap="none" spc="0" normalizeH="0" baseline="0" dirty="0">
                <a:ln>
                  <a:noFill/>
                </a:ln>
                <a:solidFill>
                  <a:srgbClr val="FFC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rPr>
              <a:t>Date</a:t>
            </a:r>
          </a:p>
        </p:txBody>
      </p:sp>
      <p:pic>
        <p:nvPicPr>
          <p:cNvPr id="4" name="Picture 3" descr="A picture containing plate, food, cup&#10;&#10;Description automatically generated">
            <a:extLst>
              <a:ext uri="{FF2B5EF4-FFF2-40B4-BE49-F238E27FC236}">
                <a16:creationId xmlns:a16="http://schemas.microsoft.com/office/drawing/2014/main" id="{3C1D64FD-956E-4150-8987-82D2740730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1376" y="600044"/>
            <a:ext cx="4715169" cy="4759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2937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B8138-12EB-4E55-9D3C-55AA7022E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U.S.-Flag Merchant Marine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BF03F-89AC-4C92-A49D-0EAC24BCA9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A Critical Economic and National Security Asset</a:t>
            </a:r>
          </a:p>
        </p:txBody>
      </p:sp>
    </p:spTree>
    <p:extLst>
      <p:ext uri="{BB962C8B-B14F-4D97-AF65-F5344CB8AC3E}">
        <p14:creationId xmlns:p14="http://schemas.microsoft.com/office/powerpoint/2010/main" val="1486430242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29C"/>
            </a:gs>
            <a:gs pos="100000">
              <a:srgbClr val="05416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7AF39-AD5F-4A2B-BA91-02185D90F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Agenda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FDBC6E-901C-491A-B6D8-217D058A076B}"/>
              </a:ext>
            </a:extLst>
          </p:cNvPr>
          <p:cNvSpPr txBox="1"/>
          <p:nvPr/>
        </p:nvSpPr>
        <p:spPr>
          <a:xfrm>
            <a:off x="4740442" y="5270633"/>
            <a:ext cx="16627642" cy="4257576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5400" spc="300" dirty="0">
                <a:solidFill>
                  <a:schemeClr val="bg1"/>
                </a:solidFill>
                <a:latin typeface="Lato" panose="020F0502020204030203" pitchFamily="34" charset="0"/>
              </a:rPr>
              <a:t>About the Navy League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5400" spc="300" dirty="0">
                <a:solidFill>
                  <a:schemeClr val="bg1"/>
                </a:solidFill>
                <a:latin typeface="Lato" panose="020F0502020204030203" pitchFamily="34" charset="0"/>
              </a:rPr>
              <a:t>Introduce the Marine Transportation System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5400" spc="300" dirty="0">
                <a:solidFill>
                  <a:schemeClr val="bg1"/>
                </a:solidFill>
                <a:latin typeface="Lato" panose="020F0502020204030203" pitchFamily="34" charset="0"/>
              </a:rPr>
              <a:t>Outline U.S.-flag Merchant Marine Programs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5400" spc="300" dirty="0">
                <a:solidFill>
                  <a:schemeClr val="bg1"/>
                </a:solidFill>
                <a:latin typeface="Lato" panose="020F0502020204030203" pitchFamily="34" charset="0"/>
              </a:rPr>
              <a:t>Legislative Priorities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5400" spc="300" dirty="0">
                <a:solidFill>
                  <a:schemeClr val="bg1"/>
                </a:solidFill>
                <a:latin typeface="Lato" panose="020F0502020204030203" pitchFamily="34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233815901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About the </a:t>
            </a:r>
            <a:br>
              <a:rPr lang="en-US" dirty="0">
                <a:latin typeface="Lato" panose="020F0502020204030203" pitchFamily="34" charset="0"/>
              </a:rPr>
            </a:br>
            <a:r>
              <a:rPr lang="en-US" dirty="0">
                <a:latin typeface="Lato" panose="020F0502020204030203" pitchFamily="34" charset="0"/>
              </a:rPr>
              <a:t>Navy League</a:t>
            </a:r>
          </a:p>
        </p:txBody>
      </p:sp>
      <p:sp>
        <p:nvSpPr>
          <p:cNvPr id="5" name="Shape 42">
            <a:extLst>
              <a:ext uri="{FF2B5EF4-FFF2-40B4-BE49-F238E27FC236}">
                <a16:creationId xmlns:a16="http://schemas.microsoft.com/office/drawing/2014/main" id="{1EE4FCD0-B59F-49D1-8270-233C4C8F9A22}"/>
              </a:ext>
            </a:extLst>
          </p:cNvPr>
          <p:cNvSpPr txBox="1">
            <a:spLocks/>
          </p:cNvSpPr>
          <p:nvPr/>
        </p:nvSpPr>
        <p:spPr>
          <a:xfrm>
            <a:off x="11343378" y="854000"/>
            <a:ext cx="12307454" cy="4660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857250" indent="-857250" algn="l">
              <a:buFont typeface="Wingdings" charset="2"/>
              <a:buChar char="Ø"/>
              <a:defRPr sz="1800"/>
            </a:pPr>
            <a:r>
              <a:rPr lang="en-US" sz="36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Founded in 1902 with the support of President Teddy Roosevelt</a:t>
            </a:r>
          </a:p>
          <a:p>
            <a:pPr marL="857250" indent="-857250" algn="l">
              <a:buFont typeface="Wingdings" charset="2"/>
              <a:buChar char="Ø"/>
              <a:defRPr sz="1800"/>
            </a:pPr>
            <a:r>
              <a:rPr lang="en-US" sz="36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Promotes the need for strong sea services</a:t>
            </a:r>
          </a:p>
          <a:p>
            <a:pPr marL="857250" indent="-857250" algn="l">
              <a:buFont typeface="Wingdings" charset="2"/>
              <a:buChar char="Ø"/>
              <a:defRPr sz="1800"/>
            </a:pPr>
            <a:r>
              <a:rPr lang="en-US" sz="36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Civilian organization</a:t>
            </a:r>
          </a:p>
          <a:p>
            <a:pPr marL="857250" indent="-857250" algn="l">
              <a:buFont typeface="Wingdings" charset="2"/>
              <a:buChar char="Ø"/>
              <a:defRPr sz="1800"/>
            </a:pPr>
            <a:r>
              <a:rPr lang="en-US" sz="36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200 Local Councils 	</a:t>
            </a:r>
          </a:p>
          <a:p>
            <a:pPr marL="857250" indent="-857250" algn="l">
              <a:buFont typeface="Wingdings" charset="2"/>
              <a:buChar char="Ø"/>
              <a:defRPr sz="1800"/>
            </a:pPr>
            <a:r>
              <a:rPr lang="en-US" sz="36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37,000 members worldwide</a:t>
            </a:r>
          </a:p>
          <a:p>
            <a:pPr marL="857250" indent="-857250" algn="l">
              <a:buFont typeface="Wingdings" charset="2"/>
              <a:buChar char="Ø"/>
              <a:defRPr sz="1800"/>
            </a:pPr>
            <a:r>
              <a:rPr lang="en-US" sz="36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Our goal: to educate the public and elected officials on the importance of a strong maritime component for our National Security</a:t>
            </a:r>
          </a:p>
          <a:p>
            <a:pPr marL="857250" indent="-857250" algn="l">
              <a:buFont typeface="Wingdings" charset="2"/>
              <a:buChar char="Ø"/>
              <a:defRPr sz="1800"/>
            </a:pPr>
            <a:r>
              <a:rPr lang="en-US" sz="36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Supports and advocates for members of the Navy, Marine Corps, Coast Guard, and U.S.-flag Merchant Marine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967D0E-ACDB-46AC-848C-199C28E23D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47782" y="8417519"/>
            <a:ext cx="6656673" cy="444181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14AB43-0294-45BD-9633-912AD00849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90833" y="8444283"/>
            <a:ext cx="6350000" cy="441771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8B864B-A97A-4522-9153-D31011886AD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77233" y="8368373"/>
            <a:ext cx="6106651" cy="437505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4486199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The U.S. Marine Transportation System</a:t>
            </a:r>
          </a:p>
        </p:txBody>
      </p:sp>
      <p:sp>
        <p:nvSpPr>
          <p:cNvPr id="5" name="Shape 42">
            <a:extLst>
              <a:ext uri="{FF2B5EF4-FFF2-40B4-BE49-F238E27FC236}">
                <a16:creationId xmlns:a16="http://schemas.microsoft.com/office/drawing/2014/main" id="{1EE4FCD0-B59F-49D1-8270-233C4C8F9A22}"/>
              </a:ext>
            </a:extLst>
          </p:cNvPr>
          <p:cNvSpPr txBox="1">
            <a:spLocks/>
          </p:cNvSpPr>
          <p:nvPr/>
        </p:nvSpPr>
        <p:spPr>
          <a:xfrm>
            <a:off x="12076546" y="2917416"/>
            <a:ext cx="12307454" cy="4660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857250" lvl="0" indent="-857250" algn="l">
              <a:buFont typeface="Wingdings" charset="2"/>
              <a:buChar char="Ø"/>
              <a:defRPr sz="1800"/>
            </a:pPr>
            <a:r>
              <a:rPr lang="en-US" sz="48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The U.S. Marine Transportation System (MTS) consists of waterways, ports and their intermodal connections.</a:t>
            </a:r>
          </a:p>
          <a:p>
            <a:pPr marL="857250" lvl="0" indent="-857250" algn="l">
              <a:buFont typeface="Wingdings" charset="2"/>
              <a:buChar char="Ø"/>
              <a:defRPr sz="1800"/>
            </a:pPr>
            <a:r>
              <a:rPr lang="en-US" sz="48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As a world trade leader, the United States requires a technologically advanced, secure, efficient and environmentally sound Marine Transportation System by investing in mariners, ports, waterways infrastructure, and shipbuilding.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6C6B65D-C97C-49B1-98A4-AEFE7DA445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5359" y="7796066"/>
            <a:ext cx="7414541" cy="4924160"/>
          </a:xfrm>
          <a:prstGeom prst="rect">
            <a:avLst/>
          </a:prstGeom>
          <a:ln>
            <a:solidFill>
              <a:srgbClr val="054166"/>
            </a:solidFill>
          </a:ln>
        </p:spPr>
      </p:pic>
    </p:spTree>
    <p:extLst>
      <p:ext uri="{BB962C8B-B14F-4D97-AF65-F5344CB8AC3E}">
        <p14:creationId xmlns:p14="http://schemas.microsoft.com/office/powerpoint/2010/main" val="257150617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The U.S. Marine Transportation System</a:t>
            </a:r>
          </a:p>
        </p:txBody>
      </p:sp>
      <p:sp>
        <p:nvSpPr>
          <p:cNvPr id="5" name="Shape 42">
            <a:extLst>
              <a:ext uri="{FF2B5EF4-FFF2-40B4-BE49-F238E27FC236}">
                <a16:creationId xmlns:a16="http://schemas.microsoft.com/office/drawing/2014/main" id="{1EE4FCD0-B59F-49D1-8270-233C4C8F9A22}"/>
              </a:ext>
            </a:extLst>
          </p:cNvPr>
          <p:cNvSpPr txBox="1">
            <a:spLocks/>
          </p:cNvSpPr>
          <p:nvPr/>
        </p:nvSpPr>
        <p:spPr>
          <a:xfrm>
            <a:off x="11463020" y="837156"/>
            <a:ext cx="12307454" cy="4660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903288" indent="-685800" algn="l" defTabSz="457200">
              <a:buFont typeface="Wingdings" panose="05000000000000000000" pitchFamily="2" charset="2"/>
              <a:buChar char="Ø"/>
              <a:tabLst>
                <a:tab pos="139700" algn="l"/>
                <a:tab pos="866775" algn="l"/>
              </a:tabLst>
              <a:defRPr sz="3800">
                <a:solidFill>
                  <a:srgbClr val="185B9E"/>
                </a:solidFill>
                <a:latin typeface="Lato Regular"/>
                <a:ea typeface="Lato Regular"/>
                <a:cs typeface="Lato Regular"/>
                <a:sym typeface="Lato Regular"/>
              </a:defRPr>
            </a:pPr>
            <a:r>
              <a:rPr lang="en-US" sz="4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Lato" panose="020F0502020204030203" pitchFamily="34" charset="0"/>
              </a:rPr>
              <a:t>The U.S. Marine Transportation System (MTS):</a:t>
            </a:r>
          </a:p>
          <a:p>
            <a:pPr marL="2049463" indent="-685800" algn="l" defTabSz="457200">
              <a:buFont typeface="Arial" panose="020B0604020202020204" pitchFamily="34" charset="0"/>
              <a:buChar char="•"/>
              <a:tabLst>
                <a:tab pos="139700" algn="l"/>
                <a:tab pos="928688" algn="l"/>
              </a:tabLst>
              <a:defRPr sz="3800">
                <a:solidFill>
                  <a:srgbClr val="185B9E"/>
                </a:solidFill>
                <a:latin typeface="Lato Regular"/>
                <a:ea typeface="Lato Regular"/>
                <a:cs typeface="Lato Regular"/>
                <a:sym typeface="Lato Regular"/>
              </a:defRPr>
            </a:pPr>
            <a:r>
              <a:rPr lang="en-US" sz="4800" dirty="0">
                <a:solidFill>
                  <a:schemeClr val="accent3">
                    <a:lumMod val="20000"/>
                    <a:lumOff val="80000"/>
                  </a:schemeClr>
                </a:solidFill>
                <a:latin typeface="Lato" panose="020F0502020204030203" pitchFamily="34" charset="0"/>
              </a:rPr>
              <a:t>sustains approximately 13.3 million jobs</a:t>
            </a:r>
          </a:p>
          <a:p>
            <a:pPr marL="2049463" indent="-685800" algn="l" defTabSz="457200">
              <a:buFont typeface="Arial" panose="020B0604020202020204" pitchFamily="34" charset="0"/>
              <a:buChar char="•"/>
              <a:tabLst>
                <a:tab pos="139700" algn="l"/>
                <a:tab pos="928688" algn="l"/>
              </a:tabLst>
              <a:defRPr sz="3800">
                <a:solidFill>
                  <a:srgbClr val="185B9E"/>
                </a:solidFill>
                <a:latin typeface="Lato Regular"/>
                <a:ea typeface="Lato Regular"/>
                <a:cs typeface="Lato Regular"/>
                <a:sym typeface="Lato Regular"/>
              </a:defRPr>
            </a:pPr>
            <a:r>
              <a:rPr lang="en-US" sz="4800" dirty="0">
                <a:solidFill>
                  <a:schemeClr val="accent3">
                    <a:lumMod val="20000"/>
                    <a:lumOff val="80000"/>
                  </a:schemeClr>
                </a:solidFill>
                <a:latin typeface="Lato" panose="020F0502020204030203" pitchFamily="34" charset="0"/>
              </a:rPr>
              <a:t>contributes more than $649 Billion per year to the U.S. GDP</a:t>
            </a:r>
          </a:p>
          <a:p>
            <a:pPr marL="2049463" indent="-685800" algn="l" defTabSz="457200">
              <a:buFont typeface="Arial" panose="020B0604020202020204" pitchFamily="34" charset="0"/>
              <a:buChar char="•"/>
              <a:tabLst>
                <a:tab pos="139700" algn="l"/>
                <a:tab pos="928688" algn="l"/>
              </a:tabLst>
              <a:defRPr sz="3800">
                <a:solidFill>
                  <a:srgbClr val="185B9E"/>
                </a:solidFill>
                <a:latin typeface="Lato Regular"/>
                <a:ea typeface="Lato Regular"/>
                <a:cs typeface="Lato Regular"/>
                <a:sym typeface="Lato Regular"/>
              </a:defRPr>
            </a:pPr>
            <a:r>
              <a:rPr lang="en-US" sz="4800" dirty="0">
                <a:solidFill>
                  <a:schemeClr val="accent3">
                    <a:lumMod val="20000"/>
                    <a:lumOff val="80000"/>
                  </a:schemeClr>
                </a:solidFill>
                <a:latin typeface="Lato" panose="020F0502020204030203" pitchFamily="34" charset="0"/>
              </a:rPr>
              <a:t>employs over 66,000 water transportation workers and 36,000 mariners providing more than $4B in wages</a:t>
            </a:r>
          </a:p>
          <a:p>
            <a:pPr marL="2049463" indent="-685800" algn="l" defTabSz="457200">
              <a:buFont typeface="Arial" panose="020B0604020202020204" pitchFamily="34" charset="0"/>
              <a:buChar char="•"/>
              <a:tabLst>
                <a:tab pos="139700" algn="l"/>
                <a:tab pos="928688" algn="l"/>
              </a:tabLst>
              <a:defRPr sz="3800">
                <a:solidFill>
                  <a:srgbClr val="185B9E"/>
                </a:solidFill>
                <a:latin typeface="Lato Regular"/>
                <a:ea typeface="Lato Regular"/>
                <a:cs typeface="Lato Regular"/>
                <a:sym typeface="Lato Regular"/>
              </a:defRPr>
            </a:pPr>
            <a:r>
              <a:rPr lang="en-US" sz="4800" dirty="0">
                <a:solidFill>
                  <a:schemeClr val="accent3">
                    <a:lumMod val="20000"/>
                    <a:lumOff val="80000"/>
                  </a:schemeClr>
                </a:solidFill>
                <a:latin typeface="Lato" panose="020F0502020204030203" pitchFamily="34" charset="0"/>
              </a:rPr>
              <a:t>supports deployment of 95% of military equipment/supplies</a:t>
            </a:r>
          </a:p>
          <a:p>
            <a:pPr marL="903288" indent="-685800" algn="l" defTabSz="457200">
              <a:buFont typeface="Wingdings" panose="05000000000000000000" pitchFamily="2" charset="2"/>
              <a:buChar char="Ø"/>
              <a:tabLst>
                <a:tab pos="139700" algn="l"/>
                <a:tab pos="866775" algn="l"/>
              </a:tabLst>
              <a:defRPr sz="3800">
                <a:solidFill>
                  <a:srgbClr val="185B9E"/>
                </a:solidFill>
                <a:latin typeface="Lato Regular"/>
                <a:ea typeface="Lato Regular"/>
                <a:cs typeface="Lato Regular"/>
                <a:sym typeface="Lato Regular"/>
              </a:defRPr>
            </a:pPr>
            <a:r>
              <a:rPr lang="en-US" sz="48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Lato" panose="020F0502020204030203" pitchFamily="34" charset="0"/>
              </a:rPr>
              <a:t>International Trade:</a:t>
            </a:r>
          </a:p>
          <a:p>
            <a:pPr marL="1987550" indent="-685800" algn="l" defTabSz="457200">
              <a:buFont typeface="Arial" panose="020B0604020202020204" pitchFamily="34" charset="0"/>
              <a:buChar char="•"/>
              <a:tabLst>
                <a:tab pos="139700" algn="l"/>
                <a:tab pos="960438" algn="l"/>
              </a:tabLst>
              <a:defRPr sz="3800">
                <a:solidFill>
                  <a:srgbClr val="185B9E"/>
                </a:solidFill>
                <a:latin typeface="Lato Regular"/>
                <a:ea typeface="Lato Regular"/>
                <a:cs typeface="Lato Regular"/>
                <a:sym typeface="Lato Regular"/>
              </a:defRPr>
            </a:pPr>
            <a:r>
              <a:rPr lang="en-US" sz="4800" dirty="0">
                <a:solidFill>
                  <a:schemeClr val="accent3">
                    <a:lumMod val="20000"/>
                    <a:lumOff val="80000"/>
                  </a:schemeClr>
                </a:solidFill>
                <a:latin typeface="Lato" panose="020F0502020204030203" pitchFamily="34" charset="0"/>
              </a:rPr>
              <a:t>accounts for 30% of U.S. economy</a:t>
            </a:r>
          </a:p>
          <a:p>
            <a:pPr marL="1987550" indent="-685800" algn="l" defTabSz="457200">
              <a:buFont typeface="Arial" panose="020B0604020202020204" pitchFamily="34" charset="0"/>
              <a:buChar char="•"/>
              <a:tabLst>
                <a:tab pos="139700" algn="l"/>
                <a:tab pos="960438" algn="l"/>
              </a:tabLst>
              <a:defRPr sz="3800">
                <a:solidFill>
                  <a:srgbClr val="185B9E"/>
                </a:solidFill>
                <a:latin typeface="Lato Regular"/>
                <a:ea typeface="Lato Regular"/>
                <a:cs typeface="Lato Regular"/>
                <a:sym typeface="Lato Regular"/>
              </a:defRPr>
            </a:pPr>
            <a:r>
              <a:rPr lang="en-US" sz="4800" dirty="0">
                <a:solidFill>
                  <a:schemeClr val="accent3">
                    <a:lumMod val="20000"/>
                    <a:lumOff val="80000"/>
                  </a:schemeClr>
                </a:solidFill>
                <a:latin typeface="Lato" panose="020F0502020204030203" pitchFamily="34" charset="0"/>
              </a:rPr>
              <a:t>over 99% of overseas cargo tonnage moves by sea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6C6B65D-C97C-49B1-98A4-AEFE7DA445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5359" y="7796066"/>
            <a:ext cx="7414541" cy="4924160"/>
          </a:xfrm>
          <a:prstGeom prst="rect">
            <a:avLst/>
          </a:prstGeom>
          <a:ln>
            <a:solidFill>
              <a:srgbClr val="054166"/>
            </a:solidFill>
          </a:ln>
        </p:spPr>
      </p:pic>
    </p:spTree>
    <p:extLst>
      <p:ext uri="{BB962C8B-B14F-4D97-AF65-F5344CB8AC3E}">
        <p14:creationId xmlns:p14="http://schemas.microsoft.com/office/powerpoint/2010/main" val="2448091037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The U.S. Marine Transportation System</a:t>
            </a:r>
          </a:p>
        </p:txBody>
      </p:sp>
      <p:sp>
        <p:nvSpPr>
          <p:cNvPr id="5" name="Shape 42">
            <a:extLst>
              <a:ext uri="{FF2B5EF4-FFF2-40B4-BE49-F238E27FC236}">
                <a16:creationId xmlns:a16="http://schemas.microsoft.com/office/drawing/2014/main" id="{1EE4FCD0-B59F-49D1-8270-233C4C8F9A22}"/>
              </a:ext>
            </a:extLst>
          </p:cNvPr>
          <p:cNvSpPr txBox="1">
            <a:spLocks/>
          </p:cNvSpPr>
          <p:nvPr/>
        </p:nvSpPr>
        <p:spPr>
          <a:xfrm>
            <a:off x="12076546" y="2917416"/>
            <a:ext cx="11697854" cy="4660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857250" lvl="0" indent="-857250" algn="l">
              <a:buFont typeface="Wingdings" charset="2"/>
              <a:buChar char="Ø"/>
              <a:defRPr sz="1800"/>
            </a:pPr>
            <a:r>
              <a:rPr lang="en-US" sz="48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Freight flowing through MTS is expected to double by the 2040s.</a:t>
            </a:r>
          </a:p>
          <a:p>
            <a:pPr marL="857250" lvl="0" indent="-857250" algn="l">
              <a:buFont typeface="Wingdings" charset="2"/>
              <a:buChar char="Ø"/>
              <a:defRPr sz="1800"/>
            </a:pPr>
            <a:r>
              <a:rPr lang="en-US" sz="48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MTS port improvements to support new Panama Canal and larger sized ships will be critical to our nation’s prosperity and security.</a:t>
            </a:r>
          </a:p>
          <a:p>
            <a:pPr marL="857250" lvl="0" indent="-857250" algn="l">
              <a:buFont typeface="Wingdings" charset="2"/>
              <a:buChar char="Ø"/>
              <a:defRPr sz="1800"/>
            </a:pPr>
            <a:r>
              <a:rPr lang="en-US" sz="48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Aging Inland Waterways requires maintenance &amp; refurbishment.</a:t>
            </a:r>
          </a:p>
          <a:p>
            <a:pPr marL="857250" lvl="0" indent="-857250" algn="l">
              <a:buFont typeface="Wingdings" charset="2"/>
              <a:buChar char="Ø"/>
              <a:defRPr sz="1800"/>
            </a:pPr>
            <a:r>
              <a:rPr lang="en-US" sz="4800" dirty="0">
                <a:solidFill>
                  <a:srgbClr val="FFFFFF"/>
                </a:solidFill>
                <a:latin typeface="Lato" panose="020F0502020204030203" pitchFamily="34" charset="0"/>
                <a:ea typeface="ArialUnicodeMS"/>
                <a:cs typeface="ArialUnicodeMS"/>
                <a:sym typeface="ArialUnicodeMS"/>
              </a:rPr>
              <a:t>FY2019 appropriations allocated 91% of HMT revenue but the FY2020 budget request only gives 55%.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6C6B65D-C97C-49B1-98A4-AEFE7DA445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5359" y="7796066"/>
            <a:ext cx="7414541" cy="4924160"/>
          </a:xfrm>
          <a:prstGeom prst="rect">
            <a:avLst/>
          </a:prstGeom>
          <a:ln>
            <a:solidFill>
              <a:srgbClr val="054166"/>
            </a:solidFill>
          </a:ln>
        </p:spPr>
      </p:pic>
    </p:spTree>
    <p:extLst>
      <p:ext uri="{BB962C8B-B14F-4D97-AF65-F5344CB8AC3E}">
        <p14:creationId xmlns:p14="http://schemas.microsoft.com/office/powerpoint/2010/main" val="1876596931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32373-4C68-4CF0-9B5A-A8A38799C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U.S. Merchant Marine Programs</a:t>
            </a:r>
          </a:p>
        </p:txBody>
      </p:sp>
    </p:spTree>
    <p:extLst>
      <p:ext uri="{BB962C8B-B14F-4D97-AF65-F5344CB8AC3E}">
        <p14:creationId xmlns:p14="http://schemas.microsoft.com/office/powerpoint/2010/main" val="721365397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7AF39-AD5F-4A2B-BA91-02185D90F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U.S. Merchant Marine Programs</a:t>
            </a:r>
          </a:p>
        </p:txBody>
      </p:sp>
      <p:sp>
        <p:nvSpPr>
          <p:cNvPr id="3" name="Shape 42">
            <a:extLst>
              <a:ext uri="{FF2B5EF4-FFF2-40B4-BE49-F238E27FC236}">
                <a16:creationId xmlns:a16="http://schemas.microsoft.com/office/drawing/2014/main" id="{AD60F7C5-D7D5-4814-9EB3-3F811DC4C5A2}"/>
              </a:ext>
            </a:extLst>
          </p:cNvPr>
          <p:cNvSpPr txBox="1">
            <a:spLocks/>
          </p:cNvSpPr>
          <p:nvPr/>
        </p:nvSpPr>
        <p:spPr>
          <a:xfrm>
            <a:off x="621837" y="2938014"/>
            <a:ext cx="13829016" cy="2789018"/>
          </a:xfrm>
          <a:prstGeom prst="rect">
            <a:avLst/>
          </a:prstGeom>
        </p:spPr>
        <p:txBody>
          <a:bodyPr>
            <a:noAutofit/>
          </a:bodyPr>
          <a:lstStyle>
            <a:lvl1pPr marL="635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1270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905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2540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3175000" indent="-635000" defTabSz="825500">
              <a:spcBef>
                <a:spcPts val="5900"/>
              </a:spcBef>
              <a:buSzPct val="75000"/>
              <a:buChar char="•"/>
              <a:defRPr sz="52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0" lvl="4" indent="0" algn="l">
              <a:buNone/>
            </a:pPr>
            <a:r>
              <a:rPr lang="en-US" sz="4800" dirty="0">
                <a:latin typeface="Lato" panose="020F0502020204030203" pitchFamily="34" charset="0"/>
              </a:rPr>
              <a:t>The U.S. has five pillars to support our maritime requirements:</a:t>
            </a:r>
          </a:p>
          <a:p>
            <a:pPr marL="685800" lvl="4" indent="-685800" algn="l">
              <a:buFont typeface="Wingdings" panose="05000000000000000000" pitchFamily="2" charset="2"/>
              <a:buChar char="Ø"/>
            </a:pPr>
            <a:r>
              <a:rPr lang="en-US" sz="4800" dirty="0">
                <a:latin typeface="Lato" panose="020F0502020204030203" pitchFamily="34" charset="0"/>
              </a:rPr>
              <a:t>Maritime Security Program</a:t>
            </a:r>
          </a:p>
          <a:p>
            <a:pPr marL="685800" lvl="4" indent="-685800" algn="l">
              <a:buFont typeface="Wingdings" panose="05000000000000000000" pitchFamily="2" charset="2"/>
              <a:buChar char="Ø"/>
            </a:pPr>
            <a:r>
              <a:rPr lang="en-US" sz="4800" dirty="0">
                <a:latin typeface="Lato" panose="020F0502020204030203" pitchFamily="34" charset="0"/>
              </a:rPr>
              <a:t>Jones Act — under attack!</a:t>
            </a:r>
          </a:p>
          <a:p>
            <a:pPr marL="685800" lvl="4" indent="-685800" algn="l">
              <a:buFont typeface="Wingdings" panose="05000000000000000000" pitchFamily="2" charset="2"/>
              <a:buChar char="Ø"/>
            </a:pPr>
            <a:r>
              <a:rPr lang="en-US" sz="4800" dirty="0">
                <a:latin typeface="Lato" panose="020F0502020204030203" pitchFamily="34" charset="0"/>
              </a:rPr>
              <a:t>Cargo Preference Laws — being cut back!</a:t>
            </a:r>
          </a:p>
          <a:p>
            <a:pPr marL="685800" lvl="4" indent="-685800" algn="l">
              <a:buFont typeface="Wingdings" panose="05000000000000000000" pitchFamily="2" charset="2"/>
              <a:buChar char="Ø"/>
            </a:pPr>
            <a:r>
              <a:rPr lang="en-US" sz="4800" dirty="0">
                <a:latin typeface="Lato" panose="020F0502020204030203" pitchFamily="34" charset="0"/>
              </a:rPr>
              <a:t>Title XI Shipbuilding Program — unfunded!</a:t>
            </a:r>
          </a:p>
          <a:p>
            <a:pPr marL="685800" lvl="4" indent="-685800" algn="l">
              <a:buFont typeface="Wingdings" panose="05000000000000000000" pitchFamily="2" charset="2"/>
              <a:buChar char="Ø"/>
            </a:pPr>
            <a:r>
              <a:rPr lang="en-US" sz="4800" dirty="0">
                <a:latin typeface="Lato" panose="020F0502020204030203" pitchFamily="34" charset="0"/>
              </a:rPr>
              <a:t>State School Training Vessels — underfunded!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237C17A7-11BF-4EB8-8F88-29F1841B13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4812969" y="5029236"/>
            <a:ext cx="8226401" cy="61649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4924190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Maritime Security Program </a:t>
            </a:r>
          </a:p>
        </p:txBody>
      </p:sp>
      <p:sp>
        <p:nvSpPr>
          <p:cNvPr id="7" name="Shape 42">
            <a:extLst>
              <a:ext uri="{FF2B5EF4-FFF2-40B4-BE49-F238E27FC236}">
                <a16:creationId xmlns:a16="http://schemas.microsoft.com/office/drawing/2014/main" id="{992BC556-AD00-4A32-8796-9E23C92DB5CC}"/>
              </a:ext>
            </a:extLst>
          </p:cNvPr>
          <p:cNvSpPr txBox="1">
            <a:spLocks/>
          </p:cNvSpPr>
          <p:nvPr/>
        </p:nvSpPr>
        <p:spPr>
          <a:xfrm>
            <a:off x="12509502" y="1104900"/>
            <a:ext cx="10985730" cy="8007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sz="4800" dirty="0">
                <a:latin typeface="Lato" panose="020F0502020204030203" pitchFamily="34" charset="0"/>
              </a:rPr>
              <a:t>The MSP guarantees that the Department of Defense (DoD) will have needed sealift capacity using commercial vessels manned by U.S.-trained citizen merchant mariners.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sz="4800" dirty="0">
                <a:latin typeface="Lato" panose="020F0502020204030203" pitchFamily="34" charset="0"/>
              </a:rPr>
              <a:t>DoD reports that MSP is the most economical solution to provide sealift resources in time of National Emergency.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sz="4800" dirty="0">
                <a:latin typeface="Lato" panose="020F0502020204030203" pitchFamily="34" charset="0"/>
              </a:rPr>
              <a:t>$300 million currently authorized for 60 vessels operated by 13 companies, the budget request finally requested the full amount for FY2020.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sz="4800" dirty="0">
                <a:latin typeface="Lato" panose="020F0502020204030203" pitchFamily="34" charset="0"/>
              </a:rPr>
              <a:t>Need future years authorization of $300M after FY2025.</a:t>
            </a:r>
          </a:p>
        </p:txBody>
      </p:sp>
      <p:pic>
        <p:nvPicPr>
          <p:cNvPr id="5" name="Picture 4" descr="msp-banner.jpg">
            <a:extLst>
              <a:ext uri="{FF2B5EF4-FFF2-40B4-BE49-F238E27FC236}">
                <a16:creationId xmlns:a16="http://schemas.microsoft.com/office/drawing/2014/main" id="{8C4FBBE0-E85C-49DC-8781-758CA037F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547" y="9646920"/>
            <a:ext cx="10943952" cy="3133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322138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The Jones Act</a:t>
            </a:r>
          </a:p>
        </p:txBody>
      </p:sp>
      <p:sp>
        <p:nvSpPr>
          <p:cNvPr id="7" name="Shape 42">
            <a:extLst>
              <a:ext uri="{FF2B5EF4-FFF2-40B4-BE49-F238E27FC236}">
                <a16:creationId xmlns:a16="http://schemas.microsoft.com/office/drawing/2014/main" id="{992BC556-AD00-4A32-8796-9E23C92DB5CC}"/>
              </a:ext>
            </a:extLst>
          </p:cNvPr>
          <p:cNvSpPr txBox="1">
            <a:spLocks/>
          </p:cNvSpPr>
          <p:nvPr/>
        </p:nvSpPr>
        <p:spPr>
          <a:xfrm>
            <a:off x="11874500" y="914733"/>
            <a:ext cx="10985730" cy="8007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sz="4800" dirty="0">
                <a:latin typeface="Lato" panose="020F0502020204030203" pitchFamily="34" charset="0"/>
              </a:rPr>
              <a:t>The Jones Act mandates that cargo moving between U.S. ports must be carried on vessels that are U.S.- flagged, built, crewed and owned by U.S. citizens.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endParaRPr lang="en-US" sz="4800" dirty="0">
              <a:latin typeface="Lato" panose="020F0502020204030203" pitchFamily="34" charset="0"/>
            </a:endParaRP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sz="4800" dirty="0">
                <a:latin typeface="Lato" panose="020F0502020204030203" pitchFamily="34" charset="0"/>
              </a:rPr>
              <a:t>The Jones Act:</a:t>
            </a:r>
          </a:p>
          <a:p>
            <a:pPr marL="742950" lvl="4" indent="-742950" algn="l">
              <a:buFont typeface="Wingdings" panose="05000000000000000000" pitchFamily="2" charset="2"/>
              <a:buChar char="§"/>
            </a:pPr>
            <a:r>
              <a:rPr lang="en-US" sz="4800" dirty="0">
                <a:latin typeface="Lato" panose="020F0502020204030203" pitchFamily="34" charset="0"/>
              </a:rPr>
              <a:t>generates approximately $154 billion in total annual economic output.</a:t>
            </a:r>
          </a:p>
          <a:p>
            <a:pPr marL="742950" lvl="4" indent="-742950" algn="l">
              <a:buFont typeface="Wingdings" panose="05000000000000000000" pitchFamily="2" charset="2"/>
              <a:buChar char="§"/>
            </a:pPr>
            <a:r>
              <a:rPr lang="en-US" sz="4800" dirty="0">
                <a:latin typeface="Lato" panose="020F0502020204030203" pitchFamily="34" charset="0"/>
              </a:rPr>
              <a:t>supports approximately 650,000 American jobs and $41 billion in wages.   </a:t>
            </a:r>
          </a:p>
          <a:p>
            <a:pPr marL="742950" lvl="4" indent="-742950" algn="l">
              <a:buFont typeface="Wingdings" panose="05000000000000000000" pitchFamily="2" charset="2"/>
              <a:buChar char="§"/>
            </a:pPr>
            <a:r>
              <a:rPr lang="en-US" sz="4800" dirty="0">
                <a:latin typeface="Lato" panose="020F0502020204030203" pitchFamily="34" charset="0"/>
              </a:rPr>
              <a:t>provides 55% of U.S.-flag and 100% of U.S. built oceangoing commercial cargo vessels.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endParaRPr lang="en-US" sz="4800" dirty="0">
              <a:latin typeface="Lato" panose="020F0502020204030203" pitchFamily="34" charset="0"/>
            </a:endParaRP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endParaRPr lang="en-US" sz="4800" dirty="0">
              <a:latin typeface="Lato" panose="020F050202020403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9ABE2B-1F97-494B-BD8B-976942742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5625" y="8922020"/>
            <a:ext cx="6154250" cy="3811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741945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The Jones Act:</a:t>
            </a:r>
            <a:br>
              <a:rPr lang="en-US" dirty="0">
                <a:latin typeface="Lato" panose="020F0502020204030203" pitchFamily="34" charset="0"/>
              </a:rPr>
            </a:br>
            <a:r>
              <a:rPr lang="en-US" dirty="0">
                <a:latin typeface="Lato" panose="020F0502020204030203" pitchFamily="34" charset="0"/>
              </a:rPr>
              <a:t>Under Attack</a:t>
            </a:r>
          </a:p>
        </p:txBody>
      </p:sp>
      <p:sp>
        <p:nvSpPr>
          <p:cNvPr id="7" name="Shape 42">
            <a:extLst>
              <a:ext uri="{FF2B5EF4-FFF2-40B4-BE49-F238E27FC236}">
                <a16:creationId xmlns:a16="http://schemas.microsoft.com/office/drawing/2014/main" id="{992BC556-AD00-4A32-8796-9E23C92DB5CC}"/>
              </a:ext>
            </a:extLst>
          </p:cNvPr>
          <p:cNvSpPr txBox="1">
            <a:spLocks/>
          </p:cNvSpPr>
          <p:nvPr/>
        </p:nvSpPr>
        <p:spPr>
          <a:xfrm>
            <a:off x="12509502" y="635366"/>
            <a:ext cx="10985730" cy="8007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Many have recently called for the Jones Act to be repealed, unfairly blaming it for delayed help for Puerto Rico and other issues. 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endParaRPr lang="en-US" dirty="0">
              <a:latin typeface="Lato" panose="020F0502020204030203" pitchFamily="34" charset="0"/>
            </a:endParaRP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Legislative attacks, both national and state, could negatively impact the Jones Act.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 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The Commandant of the Coast Guard testified before Congress that the Jones Act is critical to homeland security.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9ABE2B-1F97-494B-BD8B-9769427426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5625" y="8922020"/>
            <a:ext cx="6154250" cy="3811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292E03-48C2-4FDC-BF8B-C1855D80E387}"/>
              </a:ext>
            </a:extLst>
          </p:cNvPr>
          <p:cNvSpPr txBox="1"/>
          <p:nvPr/>
        </p:nvSpPr>
        <p:spPr>
          <a:xfrm>
            <a:off x="11807307" y="9351313"/>
            <a:ext cx="12390120" cy="394979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Stop this attack on the domestic U.S.-flagged  Merchant Marine: It provides the majority </a:t>
            </a:r>
          </a:p>
          <a:p>
            <a:pPr algn="l" rtl="0" latinLnBrk="1" hangingPunct="0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of our active oceangoing cargo ships for </a:t>
            </a:r>
          </a:p>
          <a:p>
            <a:pPr algn="l" rtl="0" latinLnBrk="1" hangingPunct="0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national security.</a:t>
            </a:r>
          </a:p>
          <a:p>
            <a:pPr marL="0" marR="0" indent="0" algn="ctr" defTabSz="8255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5000" b="0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Lato" panose="020F0502020204030203" pitchFamily="34" charset="0"/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4026452839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Cargo Preference Laws</a:t>
            </a:r>
          </a:p>
        </p:txBody>
      </p:sp>
      <p:sp>
        <p:nvSpPr>
          <p:cNvPr id="7" name="Shape 42">
            <a:extLst>
              <a:ext uri="{FF2B5EF4-FFF2-40B4-BE49-F238E27FC236}">
                <a16:creationId xmlns:a16="http://schemas.microsoft.com/office/drawing/2014/main" id="{992BC556-AD00-4A32-8796-9E23C92DB5CC}"/>
              </a:ext>
            </a:extLst>
          </p:cNvPr>
          <p:cNvSpPr txBox="1">
            <a:spLocks/>
          </p:cNvSpPr>
          <p:nvPr/>
        </p:nvSpPr>
        <p:spPr>
          <a:xfrm>
            <a:off x="12509502" y="1344026"/>
            <a:ext cx="10985730" cy="8007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To ensure sealift capacity and guarantee a skilled cadre of U.S. seafarers operating ships in foreign trade, Congress enacted laws to require certain percentages of government cargo to be carried on U.S.-flagged, owned and crewed vessels. 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Cargo preference covers government-impelled cargo movement on international waters, composed of agricultural, civilian agencies and military cargoes. 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Cargo preference is commonplace among the world’s seafaring nations. </a:t>
            </a:r>
          </a:p>
        </p:txBody>
      </p:sp>
      <p:pic>
        <p:nvPicPr>
          <p:cNvPr id="8" name="Picture 2" descr="http://www.navy.mil/management/photodb/webphoto/web_151111-M-FB282-004.JPG">
            <a:extLst>
              <a:ext uri="{FF2B5EF4-FFF2-40B4-BE49-F238E27FC236}">
                <a16:creationId xmlns:a16="http://schemas.microsoft.com/office/drawing/2014/main" id="{FDC340AC-7D43-44A9-8B72-614F8D197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8072" y="6858000"/>
            <a:ext cx="3992009" cy="58216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877870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Cargo Preference Laws: Need Your Support</a:t>
            </a:r>
          </a:p>
        </p:txBody>
      </p:sp>
      <p:sp>
        <p:nvSpPr>
          <p:cNvPr id="7" name="Shape 42">
            <a:extLst>
              <a:ext uri="{FF2B5EF4-FFF2-40B4-BE49-F238E27FC236}">
                <a16:creationId xmlns:a16="http://schemas.microsoft.com/office/drawing/2014/main" id="{992BC556-AD00-4A32-8796-9E23C92DB5CC}"/>
              </a:ext>
            </a:extLst>
          </p:cNvPr>
          <p:cNvSpPr txBox="1">
            <a:spLocks/>
          </p:cNvSpPr>
          <p:nvPr/>
        </p:nvSpPr>
        <p:spPr>
          <a:xfrm>
            <a:off x="12509502" y="1344026"/>
            <a:ext cx="10985730" cy="8007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sz="3600" dirty="0">
                <a:latin typeface="Lato" panose="020F0502020204030203" pitchFamily="34" charset="0"/>
              </a:rPr>
              <a:t>Government-impelled cargoes have declined 35% since 2014:</a:t>
            </a:r>
          </a:p>
          <a:p>
            <a:pPr marL="742950" lvl="4" indent="-742950" algn="l">
              <a:buFont typeface="Wingdings" panose="05000000000000000000" pitchFamily="2" charset="2"/>
              <a:buChar char="§"/>
            </a:pPr>
            <a:r>
              <a:rPr lang="en-US" sz="3600" dirty="0">
                <a:latin typeface="Lato" panose="020F0502020204030203" pitchFamily="34" charset="0"/>
              </a:rPr>
              <a:t>Reduced military operations in Iraq &amp; Afghanistan</a:t>
            </a:r>
          </a:p>
          <a:p>
            <a:pPr marL="742950" lvl="4" indent="-742950" algn="l">
              <a:buFont typeface="Wingdings" panose="05000000000000000000" pitchFamily="2" charset="2"/>
              <a:buChar char="§"/>
            </a:pPr>
            <a:r>
              <a:rPr lang="en-US" sz="3600" dirty="0">
                <a:latin typeface="Lato" panose="020F0502020204030203" pitchFamily="34" charset="0"/>
              </a:rPr>
              <a:t>Legislation reduced cargo preference requirements for food aid (75% to 50%)</a:t>
            </a:r>
          </a:p>
          <a:p>
            <a:pPr marL="742950" lvl="4" indent="-742950" algn="l">
              <a:buFont typeface="Wingdings" panose="05000000000000000000" pitchFamily="2" charset="2"/>
              <a:buChar char="§"/>
            </a:pPr>
            <a:r>
              <a:rPr lang="en-US" sz="3600" dirty="0">
                <a:latin typeface="Lato" panose="020F0502020204030203" pitchFamily="34" charset="0"/>
              </a:rPr>
              <a:t>U.S. sourced Food Aid via U.S.-flag ships reduced by 25% and the FY2020 budget request recommends total elimination.</a:t>
            </a:r>
          </a:p>
          <a:p>
            <a:pPr marL="742950" lvl="4" indent="-742950" algn="l">
              <a:buFont typeface="Wingdings" panose="05000000000000000000" pitchFamily="2" charset="2"/>
              <a:buChar char="§"/>
            </a:pPr>
            <a:r>
              <a:rPr lang="en-US" sz="3600" dirty="0">
                <a:latin typeface="Lato" panose="020F0502020204030203" pitchFamily="34" charset="0"/>
              </a:rPr>
              <a:t>Existing preference regulations are unenforced.</a:t>
            </a:r>
          </a:p>
          <a:p>
            <a:pPr marL="742950" lvl="4" indent="-742950" algn="l">
              <a:buFont typeface="Wingdings" panose="05000000000000000000" pitchFamily="2" charset="2"/>
              <a:buChar char="§"/>
            </a:pPr>
            <a:r>
              <a:rPr lang="en-US" sz="3600" dirty="0">
                <a:latin typeface="Lato" panose="020F0502020204030203" pitchFamily="34" charset="0"/>
              </a:rPr>
              <a:t>U.S. Ex-Im Bank Limited to $10M Loan Guarantees</a:t>
            </a:r>
          </a:p>
          <a:p>
            <a:pPr marL="742950" lvl="4" indent="-742950" algn="l">
              <a:buFont typeface="Wingdings" panose="05000000000000000000" pitchFamily="2" charset="2"/>
              <a:buChar char="§"/>
            </a:pPr>
            <a:r>
              <a:rPr lang="en-US" sz="3600" dirty="0">
                <a:latin typeface="Lato" panose="020F0502020204030203" pitchFamily="34" charset="0"/>
              </a:rPr>
              <a:t>The Navy League supports compensating these reductions with new commercial cargo preference programs like the Energizing American Maritime Act.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endParaRPr lang="en-US" sz="3600" dirty="0">
              <a:latin typeface="Lato" panose="020F0502020204030203" pitchFamily="34" charset="0"/>
            </a:endParaRPr>
          </a:p>
        </p:txBody>
      </p:sp>
      <p:pic>
        <p:nvPicPr>
          <p:cNvPr id="8" name="Picture 2" descr="http://www.navy.mil/management/photodb/webphoto/web_151111-M-FB282-004.JPG">
            <a:extLst>
              <a:ext uri="{FF2B5EF4-FFF2-40B4-BE49-F238E27FC236}">
                <a16:creationId xmlns:a16="http://schemas.microsoft.com/office/drawing/2014/main" id="{FDC340AC-7D43-44A9-8B72-614F8D197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8072" y="6858000"/>
            <a:ext cx="3992009" cy="58216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D31D8E-EE45-4996-A7B0-C88BE5A796B5}"/>
              </a:ext>
            </a:extLst>
          </p:cNvPr>
          <p:cNvSpPr txBox="1"/>
          <p:nvPr/>
        </p:nvSpPr>
        <p:spPr>
          <a:xfrm>
            <a:off x="8732520" y="9499322"/>
            <a:ext cx="15396327" cy="3180358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 rtl="0" latinLnBrk="1" hangingPunct="0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The number of U.S. vessels in international trade has </a:t>
            </a:r>
          </a:p>
          <a:p>
            <a:pPr algn="l" rtl="0" latinLnBrk="1" hangingPunct="0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declined by almost 25%:  from 106 to 81, over the last </a:t>
            </a:r>
          </a:p>
          <a:p>
            <a:pPr algn="l" rtl="0" latinLnBrk="1" hangingPunct="0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five years (60 supported by MSP). We must Restore </a:t>
            </a:r>
          </a:p>
          <a:p>
            <a:pPr algn="l" rtl="0" latinLnBrk="1" hangingPunct="0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Food for Peace or lose more!</a:t>
            </a:r>
          </a:p>
        </p:txBody>
      </p:sp>
    </p:spTree>
    <p:extLst>
      <p:ext uri="{BB962C8B-B14F-4D97-AF65-F5344CB8AC3E}">
        <p14:creationId xmlns:p14="http://schemas.microsoft.com/office/powerpoint/2010/main" val="2465300265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Title XI Federal Ship Financing Program</a:t>
            </a:r>
          </a:p>
        </p:txBody>
      </p:sp>
      <p:sp>
        <p:nvSpPr>
          <p:cNvPr id="7" name="Shape 42">
            <a:extLst>
              <a:ext uri="{FF2B5EF4-FFF2-40B4-BE49-F238E27FC236}">
                <a16:creationId xmlns:a16="http://schemas.microsoft.com/office/drawing/2014/main" id="{992BC556-AD00-4A32-8796-9E23C92DB5CC}"/>
              </a:ext>
            </a:extLst>
          </p:cNvPr>
          <p:cNvSpPr txBox="1">
            <a:spLocks/>
          </p:cNvSpPr>
          <p:nvPr/>
        </p:nvSpPr>
        <p:spPr>
          <a:xfrm>
            <a:off x="12509502" y="1344026"/>
            <a:ext cx="10985730" cy="8007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sz="5400" dirty="0">
                <a:latin typeface="Lato" panose="020F0502020204030203" pitchFamily="34" charset="0"/>
              </a:rPr>
              <a:t>Title XI promotes U.S. shipyard growth and modernization through long term debt repayment guarantees.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sz="5400" dirty="0">
                <a:latin typeface="Lato" panose="020F0502020204030203" pitchFamily="34" charset="0"/>
              </a:rPr>
              <a:t>Encourages U.S. ship owners to obtain new vessels from U.S. shipyards cost effectively and shipbuilders to modernize.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sz="5400" dirty="0">
                <a:latin typeface="Lato" panose="020F0502020204030203" pitchFamily="34" charset="0"/>
              </a:rPr>
              <a:t>This program depends on Congress to survive.</a:t>
            </a:r>
          </a:p>
        </p:txBody>
      </p:sp>
      <p:pic>
        <p:nvPicPr>
          <p:cNvPr id="5" name="Picture 9">
            <a:extLst>
              <a:ext uri="{FF2B5EF4-FFF2-40B4-BE49-F238E27FC236}">
                <a16:creationId xmlns:a16="http://schemas.microsoft.com/office/drawing/2014/main" id="{13517F36-96CD-45BC-A8C5-47A1E0A06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02754" y="7724379"/>
            <a:ext cx="9177351" cy="49324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7096169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Title XI Federal Ship Financing Program: Unfunded</a:t>
            </a:r>
          </a:p>
        </p:txBody>
      </p:sp>
      <p:sp>
        <p:nvSpPr>
          <p:cNvPr id="7" name="Shape 42">
            <a:extLst>
              <a:ext uri="{FF2B5EF4-FFF2-40B4-BE49-F238E27FC236}">
                <a16:creationId xmlns:a16="http://schemas.microsoft.com/office/drawing/2014/main" id="{992BC556-AD00-4A32-8796-9E23C92DB5CC}"/>
              </a:ext>
            </a:extLst>
          </p:cNvPr>
          <p:cNvSpPr txBox="1">
            <a:spLocks/>
          </p:cNvSpPr>
          <p:nvPr/>
        </p:nvSpPr>
        <p:spPr>
          <a:xfrm>
            <a:off x="12509502" y="1344026"/>
            <a:ext cx="10985730" cy="8007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Provides a strong return for the government, as each appropriated Title XI dollar can leverage up to $12 of private investment.  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Helps retain jobs for thousands of shipyard welders, electricians, and fitters necessary to maintain a healthy Naval shipbuilding industrial base.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Several Title XI applications need funding.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Requires annual appropriations $25-$35M/year to be effective — but Congress appropriated just $3M in 2019.  The FY2020 budget requests $0.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endParaRPr lang="en-US" dirty="0">
              <a:latin typeface="Lato" panose="020F0502020204030203" pitchFamily="34" charset="0"/>
            </a:endParaRPr>
          </a:p>
        </p:txBody>
      </p:sp>
      <p:pic>
        <p:nvPicPr>
          <p:cNvPr id="5" name="Picture 9">
            <a:extLst>
              <a:ext uri="{FF2B5EF4-FFF2-40B4-BE49-F238E27FC236}">
                <a16:creationId xmlns:a16="http://schemas.microsoft.com/office/drawing/2014/main" id="{13517F36-96CD-45BC-A8C5-47A1E0A06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02754" y="7724379"/>
            <a:ext cx="9177351" cy="49324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AE578C3-FABD-4B7F-9947-2A7C2EF1ED60}"/>
              </a:ext>
            </a:extLst>
          </p:cNvPr>
          <p:cNvSpPr/>
          <p:nvPr/>
        </p:nvSpPr>
        <p:spPr>
          <a:xfrm>
            <a:off x="11580105" y="11278404"/>
            <a:ext cx="1219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We must Restore Title XI. </a:t>
            </a:r>
          </a:p>
        </p:txBody>
      </p:sp>
    </p:spTree>
    <p:extLst>
      <p:ext uri="{BB962C8B-B14F-4D97-AF65-F5344CB8AC3E}">
        <p14:creationId xmlns:p14="http://schemas.microsoft.com/office/powerpoint/2010/main" val="1627634635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3D16C-55F2-4019-9F08-1E76FEBA7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Training Ships for Maritime Academies</a:t>
            </a:r>
          </a:p>
        </p:txBody>
      </p:sp>
      <p:sp>
        <p:nvSpPr>
          <p:cNvPr id="7" name="Shape 42">
            <a:extLst>
              <a:ext uri="{FF2B5EF4-FFF2-40B4-BE49-F238E27FC236}">
                <a16:creationId xmlns:a16="http://schemas.microsoft.com/office/drawing/2014/main" id="{992BC556-AD00-4A32-8796-9E23C92DB5CC}"/>
              </a:ext>
            </a:extLst>
          </p:cNvPr>
          <p:cNvSpPr txBox="1">
            <a:spLocks/>
          </p:cNvSpPr>
          <p:nvPr/>
        </p:nvSpPr>
        <p:spPr>
          <a:xfrm>
            <a:off x="12509502" y="1344026"/>
            <a:ext cx="10985730" cy="8007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t">
            <a:noAutofit/>
          </a:bodyPr>
          <a:lstStyle>
            <a:lvl1pPr marL="0" indent="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0" indent="2286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0" indent="4572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0" indent="6858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0" indent="914400" algn="ctr" defTabSz="825500">
              <a:spcBef>
                <a:spcPts val="0"/>
              </a:spcBef>
              <a:buSzTx/>
              <a:buNone/>
              <a:defRPr sz="4400">
                <a:solidFill>
                  <a:schemeClr val="bg1"/>
                </a:solidFill>
                <a:latin typeface="+mn-lt"/>
                <a:ea typeface="+mn-ea"/>
                <a:cs typeface="+mn-cs"/>
                <a:sym typeface="Helvetica Light"/>
              </a:defRPr>
            </a:lvl5pPr>
            <a:lvl6pPr marL="381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6pPr>
            <a:lvl7pPr marL="444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7pPr>
            <a:lvl8pPr marL="5080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8pPr>
            <a:lvl9pPr marL="5715000" indent="-635000" defTabSz="825500">
              <a:spcBef>
                <a:spcPts val="5900"/>
              </a:spcBef>
              <a:buSzPct val="75000"/>
              <a:buChar char="•"/>
              <a:defRPr sz="5200"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Six State Maritime Academy Training Vessels reaching end of service-life </a:t>
            </a:r>
          </a:p>
          <a:p>
            <a:pPr marL="742950" lvl="4" indent="-742950" algn="l">
              <a:buFont typeface="Wingdings" panose="05000000000000000000" pitchFamily="2" charset="2"/>
              <a:buChar char="§"/>
            </a:pPr>
            <a:r>
              <a:rPr lang="en-US" dirty="0">
                <a:latin typeface="Lato" panose="020F0502020204030203" pitchFamily="34" charset="0"/>
              </a:rPr>
              <a:t>TS Empire State (NY Maritime College) is 57 years old,  10 years beyond service life.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endParaRPr lang="en-US" dirty="0">
              <a:latin typeface="Lato" panose="020F0502020204030203" pitchFamily="34" charset="0"/>
            </a:endParaRP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First two NSMVs funded in FY18 and FY19, need one a year funded through FY23 for economic construction costs. </a:t>
            </a: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endParaRPr lang="en-US" dirty="0">
              <a:latin typeface="Lato" panose="020F0502020204030203" pitchFamily="34" charset="0"/>
            </a:endParaRPr>
          </a:p>
          <a:p>
            <a:pPr marL="742950" lvl="4" indent="-74295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The FY2020 budget requests funding for smaller vessel although full sized NSMV required.</a:t>
            </a:r>
          </a:p>
          <a:p>
            <a:pPr lvl="4" indent="0" algn="l"/>
            <a:endParaRPr lang="en-US" dirty="0">
              <a:latin typeface="Lato" panose="020F050202020403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69B1AFE-2CCC-4AAB-AA61-7DB4B15878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3248" y="7894904"/>
            <a:ext cx="7196589" cy="47767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E90844D-422C-44C3-9215-A96E54D00501}"/>
              </a:ext>
            </a:extLst>
          </p:cNvPr>
          <p:cNvSpPr/>
          <p:nvPr/>
        </p:nvSpPr>
        <p:spPr>
          <a:xfrm>
            <a:off x="11580105" y="11278404"/>
            <a:ext cx="1219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We must fully fund a 3</a:t>
            </a:r>
            <a:r>
              <a:rPr lang="en-US" baseline="30000" dirty="0">
                <a:solidFill>
                  <a:schemeClr val="bg1"/>
                </a:solidFill>
              </a:rPr>
              <a:t>rd</a:t>
            </a:r>
            <a:r>
              <a:rPr lang="en-US" dirty="0">
                <a:solidFill>
                  <a:schemeClr val="bg1"/>
                </a:solidFill>
              </a:rPr>
              <a:t> NSMV.</a:t>
            </a:r>
          </a:p>
        </p:txBody>
      </p:sp>
    </p:spTree>
    <p:extLst>
      <p:ext uri="{BB962C8B-B14F-4D97-AF65-F5344CB8AC3E}">
        <p14:creationId xmlns:p14="http://schemas.microsoft.com/office/powerpoint/2010/main" val="796593981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29C"/>
            </a:gs>
            <a:gs pos="100000">
              <a:srgbClr val="05416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7AF39-AD5F-4A2B-BA91-02185D90F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FY2020 Priorities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FDBC6E-901C-491A-B6D8-217D058A076B}"/>
              </a:ext>
            </a:extLst>
          </p:cNvPr>
          <p:cNvSpPr txBox="1"/>
          <p:nvPr/>
        </p:nvSpPr>
        <p:spPr>
          <a:xfrm>
            <a:off x="2331720" y="3284581"/>
            <a:ext cx="19036364" cy="8412559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3600" spc="300" dirty="0">
                <a:solidFill>
                  <a:schemeClr val="bg1"/>
                </a:solidFill>
                <a:latin typeface="Lato" panose="020F0502020204030203" pitchFamily="34" charset="0"/>
              </a:rPr>
              <a:t>Fund the Maritime Security Program at the $300M level authorized by Congress.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3600" spc="300" dirty="0">
                <a:solidFill>
                  <a:schemeClr val="bg1"/>
                </a:solidFill>
                <a:latin typeface="Lato" panose="020F0502020204030203" pitchFamily="34" charset="0"/>
              </a:rPr>
              <a:t>Protect the Jones Act from Legislative Changes.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3600" spc="300" dirty="0">
                <a:solidFill>
                  <a:schemeClr val="bg1"/>
                </a:solidFill>
                <a:latin typeface="Lato" panose="020F0502020204030203" pitchFamily="34" charset="0"/>
              </a:rPr>
              <a:t>Fund maritime academy training &amp; ops., including $300M for one NSMV training ship.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3600" spc="300" dirty="0">
                <a:solidFill>
                  <a:schemeClr val="bg1"/>
                </a:solidFill>
                <a:latin typeface="Lato" panose="020F0502020204030203" pitchFamily="34" charset="0"/>
              </a:rPr>
              <a:t>Ensure the Administration enforces Cargo Preference Laws via strong rulemaking and reject changes for Food Aid Cargo.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3600" spc="300" dirty="0">
                <a:solidFill>
                  <a:schemeClr val="bg1"/>
                </a:solidFill>
                <a:latin typeface="Lato" panose="020F0502020204030203" pitchFamily="34" charset="0"/>
              </a:rPr>
              <a:t>Enact Commercial Cargo Preference for a percentage of U.S. gas and oil exports.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3600" spc="300" dirty="0">
                <a:solidFill>
                  <a:schemeClr val="bg1"/>
                </a:solidFill>
                <a:latin typeface="Lato" panose="020F0502020204030203" pitchFamily="34" charset="0"/>
              </a:rPr>
              <a:t>Provide funding for the Title XI Ship Financing Program of at least $25-35M/year.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3600" spc="300" dirty="0">
                <a:solidFill>
                  <a:schemeClr val="bg1"/>
                </a:solidFill>
                <a:latin typeface="Lato" panose="020F0502020204030203" pitchFamily="34" charset="0"/>
              </a:rPr>
              <a:t>Support the Department of Transportation’s Marine Highway initiatives that would transport more freight cargo in national waterways and exempts waterborne cargo, shipped between U.S. ports from the Harbor Maintenance Tax.</a:t>
            </a:r>
          </a:p>
        </p:txBody>
      </p:sp>
    </p:spTree>
    <p:extLst>
      <p:ext uri="{BB962C8B-B14F-4D97-AF65-F5344CB8AC3E}">
        <p14:creationId xmlns:p14="http://schemas.microsoft.com/office/powerpoint/2010/main" val="1259511280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29C"/>
            </a:gs>
            <a:gs pos="100000">
              <a:srgbClr val="054166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7AF39-AD5F-4A2B-BA91-02185D90F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952500"/>
            <a:ext cx="23568660" cy="2286000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Lato" panose="020F0502020204030203" pitchFamily="34" charset="0"/>
              </a:rPr>
              <a:t>Other Issues Affecting the U.S.-Flag Fleet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FDBC6E-901C-491A-B6D8-217D058A076B}"/>
              </a:ext>
            </a:extLst>
          </p:cNvPr>
          <p:cNvSpPr txBox="1"/>
          <p:nvPr/>
        </p:nvSpPr>
        <p:spPr>
          <a:xfrm>
            <a:off x="2423160" y="2580029"/>
            <a:ext cx="19036364" cy="12290544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endParaRPr lang="en-US" sz="3600" spc="3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3600" spc="300" dirty="0">
                <a:solidFill>
                  <a:schemeClr val="bg1"/>
                </a:solidFill>
                <a:latin typeface="Lato" panose="020F0502020204030203" pitchFamily="34" charset="0"/>
              </a:rPr>
              <a:t>Supply full funding of the WRRDA specified authorizations from the Harbor Maintenance Trust Fund to maintain America’s harbors, inland locks, dams, and waterways.  Oppose Lock/Dam User Fee.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endParaRPr lang="en-US" sz="3600" spc="3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3600" spc="300" dirty="0">
                <a:solidFill>
                  <a:schemeClr val="bg1"/>
                </a:solidFill>
                <a:latin typeface="Lato" panose="020F0502020204030203" pitchFamily="34" charset="0"/>
              </a:rPr>
              <a:t>Fully fund the maintenance of Maritime Administration’s Ready Reserve Force of 46 vessels high readiness status.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endParaRPr lang="en-US" sz="3600" spc="3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r>
              <a:rPr lang="en-US" sz="3600" spc="300" dirty="0">
                <a:solidFill>
                  <a:schemeClr val="bg1"/>
                </a:solidFill>
                <a:latin typeface="Lato" panose="020F0502020204030203" pitchFamily="34" charset="0"/>
              </a:rPr>
              <a:t>Review the Navy’s 30 Year Shipbuilding Plan “Auxiliary Vessel Plan” for its cost and shipping/shipbuilding industrial base impacts. 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endParaRPr lang="en-US" sz="3600" spc="3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endParaRPr lang="en-US" sz="3600" spc="3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endParaRPr lang="en-US" sz="3600" spc="3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123825" algn="l" defTabSz="866775">
              <a:defRPr/>
            </a:pPr>
            <a:r>
              <a:rPr lang="en-US" sz="4800" b="1" spc="300" dirty="0">
                <a:solidFill>
                  <a:schemeClr val="bg1"/>
                </a:solidFill>
                <a:latin typeface="Lato" panose="020F0502020204030203" pitchFamily="34" charset="0"/>
              </a:rPr>
              <a:t>The Navy League urges Congress to support these maritime programs to ensure the U.S. maritime sector can remain competitive in the global economy.       </a:t>
            </a: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endParaRPr lang="en-US" sz="3600" spc="3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endParaRPr lang="en-US" sz="3600" spc="3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endParaRPr lang="en-US" sz="3600" spc="3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endParaRPr lang="en-US" sz="3600" spc="300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928688" indent="-804863" algn="l" defTabSz="866775">
              <a:buFont typeface="Wingdings" panose="05000000000000000000" pitchFamily="2" charset="2"/>
              <a:buChar char="Ø"/>
              <a:defRPr/>
            </a:pPr>
            <a:endParaRPr lang="en-US" sz="3600" spc="300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151119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662B8-EBCE-49F1-9BD8-85756B6E7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Merchant Marine Fleet Needs Congress</a:t>
            </a:r>
          </a:p>
        </p:txBody>
      </p:sp>
      <p:sp>
        <p:nvSpPr>
          <p:cNvPr id="4" name="Shape 42">
            <a:extLst>
              <a:ext uri="{FF2B5EF4-FFF2-40B4-BE49-F238E27FC236}">
                <a16:creationId xmlns:a16="http://schemas.microsoft.com/office/drawing/2014/main" id="{771297C2-60CB-465C-80A2-117384A574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730380" y="1655877"/>
            <a:ext cx="12188400" cy="8007287"/>
          </a:xfrm>
          <a:prstGeom prst="rect">
            <a:avLst/>
          </a:prstGeom>
        </p:spPr>
        <p:txBody>
          <a:bodyPr>
            <a:noAutofit/>
          </a:bodyPr>
          <a:lstStyle/>
          <a:p>
            <a:pPr marL="685800" lvl="4" indent="-68580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The Merchant Marine fleet is facing a perfect storm of factors that are shrinking the fleet.</a:t>
            </a:r>
          </a:p>
          <a:p>
            <a:pPr marL="685800" lvl="4" indent="-685800" algn="l">
              <a:buFont typeface="Wingdings" panose="05000000000000000000" pitchFamily="2" charset="2"/>
              <a:buChar char="Ø"/>
            </a:pPr>
            <a:endParaRPr lang="en-US" dirty="0">
              <a:latin typeface="Lato" panose="020F0502020204030203" pitchFamily="34" charset="0"/>
            </a:endParaRPr>
          </a:p>
          <a:p>
            <a:pPr marL="685800" lvl="4" indent="-685800" algn="l">
              <a:buFont typeface="Wingdings" panose="05000000000000000000" pitchFamily="2" charset="2"/>
              <a:buChar char="Ø"/>
            </a:pPr>
            <a:r>
              <a:rPr lang="en-US" dirty="0">
                <a:latin typeface="Lato" panose="020F0502020204030203" pitchFamily="34" charset="0"/>
              </a:rPr>
              <a:t>Future ship and Mariner shortages will have significant impacts on our strategic sealift capability. </a:t>
            </a:r>
          </a:p>
          <a:p>
            <a:pPr marL="685800" lvl="4" indent="-685800" algn="l">
              <a:buFont typeface="Wingdings" panose="05000000000000000000" pitchFamily="2" charset="2"/>
              <a:buChar char="Ø"/>
            </a:pPr>
            <a:endParaRPr lang="en-US" dirty="0">
              <a:latin typeface="Lato" panose="020F0502020204030203" pitchFamily="34" charset="0"/>
            </a:endParaRPr>
          </a:p>
          <a:p>
            <a:pPr lvl="4" indent="0" algn="l"/>
            <a:endParaRPr lang="en-US" b="1" dirty="0">
              <a:latin typeface="Lato" panose="020F0502020204030203" pitchFamily="34" charset="0"/>
            </a:endParaRPr>
          </a:p>
          <a:p>
            <a:pPr lvl="4" indent="0" algn="l"/>
            <a:r>
              <a:rPr lang="en-US" b="1" dirty="0">
                <a:latin typeface="Lato" panose="020F0502020204030203" pitchFamily="34" charset="0"/>
              </a:rPr>
              <a:t>“Without a healthy U.S. merchant fleet, we lack the capability to deliver our military forces to war.”</a:t>
            </a:r>
          </a:p>
          <a:p>
            <a:pPr lvl="4" indent="0" algn="l"/>
            <a:r>
              <a:rPr lang="en-US" b="1" dirty="0">
                <a:latin typeface="Lato" panose="020F0502020204030203" pitchFamily="34" charset="0"/>
              </a:rPr>
              <a:t>				− Lt. Gen. Stephen Lyons, </a:t>
            </a:r>
          </a:p>
          <a:p>
            <a:pPr lvl="4" indent="0" algn="l"/>
            <a:r>
              <a:rPr lang="en-US" b="1" dirty="0">
                <a:latin typeface="Lato" panose="020F0502020204030203" pitchFamily="34" charset="0"/>
              </a:rPr>
              <a:t>				Deputy Commander, </a:t>
            </a:r>
          </a:p>
          <a:p>
            <a:pPr lvl="4" indent="0" algn="l"/>
            <a:r>
              <a:rPr lang="en-US" b="1" dirty="0">
                <a:latin typeface="Lato" panose="020F0502020204030203" pitchFamily="34" charset="0"/>
              </a:rPr>
              <a:t>				U.S. Transportation Command</a:t>
            </a:r>
          </a:p>
          <a:p>
            <a:pPr marL="685800" lvl="4" indent="-685800" algn="l">
              <a:buFont typeface="Wingdings" panose="05000000000000000000" pitchFamily="2" charset="2"/>
              <a:buChar char="Ø"/>
            </a:pPr>
            <a:endParaRPr lang="en-US" dirty="0">
              <a:latin typeface="Lato" panose="020F050202020403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ED39B2-D81A-49EF-BAF4-060070DBFF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98519" y="7564923"/>
            <a:ext cx="6528461" cy="5222769"/>
          </a:xfrm>
          <a:prstGeom prst="rect">
            <a:avLst/>
          </a:prstGeom>
          <a:ln>
            <a:solidFill>
              <a:srgbClr val="000000"/>
            </a:solidFill>
          </a:ln>
        </p:spPr>
      </p:pic>
    </p:spTree>
    <p:extLst>
      <p:ext uri="{BB962C8B-B14F-4D97-AF65-F5344CB8AC3E}">
        <p14:creationId xmlns:p14="http://schemas.microsoft.com/office/powerpoint/2010/main" val="2237987693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B8138-12EB-4E55-9D3C-55AA7022E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Lato" panose="020F0502020204030203" pitchFamily="34" charset="0"/>
              </a:rPr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BF03F-89AC-4C92-A49D-0EAC24BCA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78000" y="7073900"/>
            <a:ext cx="20828000" cy="1993900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Lato" panose="020F0502020204030203" pitchFamily="34" charset="0"/>
              </a:rPr>
              <a:t>Presenter Name</a:t>
            </a:r>
          </a:p>
          <a:p>
            <a:r>
              <a:rPr lang="en-US" dirty="0">
                <a:latin typeface="Lato" panose="020F0502020204030203" pitchFamily="34" charset="0"/>
              </a:rPr>
              <a:t>Contact Info  |  Contact Info</a:t>
            </a:r>
          </a:p>
          <a:p>
            <a:r>
              <a:rPr lang="en-US" dirty="0">
                <a:latin typeface="Lato" panose="020F0502020204030203" pitchFamily="34" charset="0"/>
              </a:rPr>
              <a:t>Contact Info  |  Contact Info</a:t>
            </a:r>
          </a:p>
          <a:p>
            <a:endParaRPr lang="en-US" dirty="0"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492626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Navy League Presentation" id="{20278680-A9ED-494E-9AE9-79B709546799}" vid="{7022F4C5-B3B7-472D-B576-C96DB3CCD5AE}"/>
    </a:ext>
  </a:extLst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A846B315C352846A33439493B4DD92D" ma:contentTypeVersion="12" ma:contentTypeDescription="Create a new document." ma:contentTypeScope="" ma:versionID="bbe21cce332e9c90964345102da9bd5f">
  <xsd:schema xmlns:xsd="http://www.w3.org/2001/XMLSchema" xmlns:xs="http://www.w3.org/2001/XMLSchema" xmlns:p="http://schemas.microsoft.com/office/2006/metadata/properties" xmlns:ns2="b694c648-76c7-43ca-8b50-1241805bd4dc" xmlns:ns3="bd4b379f-5455-4230-8a8a-c3687a2063a7" targetNamespace="http://schemas.microsoft.com/office/2006/metadata/properties" ma:root="true" ma:fieldsID="d676a04e7ab9bc2f4d3417c0f4577876" ns2:_="" ns3:_="">
    <xsd:import namespace="b694c648-76c7-43ca-8b50-1241805bd4dc"/>
    <xsd:import namespace="bd4b379f-5455-4230-8a8a-c3687a2063a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694c648-76c7-43ca-8b50-1241805bd4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4b379f-5455-4230-8a8a-c3687a2063a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F952F73-93A7-4A6F-B4A1-3B319DBD87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694c648-76c7-43ca-8b50-1241805bd4dc"/>
    <ds:schemaRef ds:uri="bd4b379f-5455-4230-8a8a-c3687a2063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3B2CA9D-1594-4F57-99DC-D631E78055F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E04886-0516-4A43-B0D8-9385427D4C8F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b694c648-76c7-43ca-8b50-1241805bd4dc"/>
    <ds:schemaRef ds:uri="http://purl.org/dc/terms/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bd4b379f-5455-4230-8a8a-c3687a2063a7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Navy League Presentation</Template>
  <TotalTime>30</TotalTime>
  <Words>1465</Words>
  <Application>Microsoft Office PowerPoint</Application>
  <PresentationFormat>Custom</PresentationFormat>
  <Paragraphs>135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Lato</vt:lpstr>
      <vt:lpstr>Lucida Grande</vt:lpstr>
      <vt:lpstr>Wingdings</vt:lpstr>
      <vt:lpstr>White</vt:lpstr>
      <vt:lpstr>PowerPoint Presentation</vt:lpstr>
      <vt:lpstr>U.S.-Flag Merchant Marine</vt:lpstr>
      <vt:lpstr>Agenda</vt:lpstr>
      <vt:lpstr>About the  Navy League</vt:lpstr>
      <vt:lpstr>The U.S. Marine Transportation System</vt:lpstr>
      <vt:lpstr>The U.S. Marine Transportation System</vt:lpstr>
      <vt:lpstr>The U.S. Marine Transportation System</vt:lpstr>
      <vt:lpstr>U.S. Merchant Marine Programs</vt:lpstr>
      <vt:lpstr>U.S. Merchant Marine Programs</vt:lpstr>
      <vt:lpstr>Maritime Security Program </vt:lpstr>
      <vt:lpstr>The Jones Act</vt:lpstr>
      <vt:lpstr>The Jones Act: Under Attack</vt:lpstr>
      <vt:lpstr>Cargo Preference Laws</vt:lpstr>
      <vt:lpstr>Cargo Preference Laws: Need Your Support</vt:lpstr>
      <vt:lpstr>Title XI Federal Ship Financing Program</vt:lpstr>
      <vt:lpstr>Title XI Federal Ship Financing Program: Unfunded</vt:lpstr>
      <vt:lpstr>Training Ships for Maritime Academies</vt:lpstr>
      <vt:lpstr>FY2020 Priorities</vt:lpstr>
      <vt:lpstr>Other Issues Affecting the U.S.-Flag Fleet</vt:lpstr>
      <vt:lpstr>The Merchant Marine Fleet Needs Congress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Lucey</dc:creator>
  <cp:lastModifiedBy>Danielle Lucey</cp:lastModifiedBy>
  <cp:revision>5</cp:revision>
  <cp:lastPrinted>2017-01-26T15:11:30Z</cp:lastPrinted>
  <dcterms:created xsi:type="dcterms:W3CDTF">2020-01-17T20:10:31Z</dcterms:created>
  <dcterms:modified xsi:type="dcterms:W3CDTF">2020-01-17T20:43:32Z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0x0101000A846B315C352846A33439493B4DD92D</vt:lpwstr>
  </property>
  <property fmtid="{D5CDD505-2E9C-101B-9397-08002B2CF9AE}" pid="3" name="Order">
    <vt:r8>100</vt:r8>
  </property>
</Properties>
</file>