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49" d="100"/>
          <a:sy n="49" d="100"/>
        </p:scale>
        <p:origin x="8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C3C6-95E7-4EA5-B889-9642010A2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9404C-E772-4CA0-BF6A-D40AF9A55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49A90-DE92-49A7-93C2-BE774BA5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8B82E-3B1D-4915-B934-3F86FA06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610DF-A5C9-4C69-84FD-5E96E4C17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5126C-4C7F-448F-BB28-CABDBC4D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EC0C91-D4DE-48BC-9A32-D93880BFA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B3BA2-2AB6-414D-B2C5-0B7A7DBE7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2CA5-C9E6-42ED-B1E2-16B14016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1AF3E-AE62-4763-9E65-E90806C7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FFDAE5-20C2-4EEE-BA20-F394F6D84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2F5097-16A0-49BD-8471-5DC2EA8AF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E18F1-5872-4839-AED4-4BFE122D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A5531-C400-4BAE-82E7-1CFDDF48A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445C2-C281-4819-A66B-DCA0130AC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5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3D7B-8AC4-4B33-947B-F42281E06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D7C4E-1C41-441B-91B2-5AAC0FA22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E0CA6-3098-4300-8796-62017D50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9A129-240B-4530-9CF8-29B073D80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603CB-1855-45A9-9A73-647B123B0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CE254-E389-4EE8-A547-9963C5E5E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45D9A-EB75-49E5-BF6F-0FBE52A6C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1D785-B2CF-4578-B37F-B6C5CAAE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376B6-99DE-40D6-9960-87B95457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C4BBC-A119-4840-8D90-1B81AE23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5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50345-EE19-4A95-A49C-7F1D62525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6F3E5-D840-47A0-A9F7-822EB30B4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88B21-E61F-42FC-9119-3E3B982F2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EC455-987D-480A-8233-026141879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AE06F-B836-46DB-A054-572B3AED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E6B15-09BB-41B6-B220-50FC0BEB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7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DFE6C-A713-4EE6-9B81-8088C585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AC06C-E503-46B7-B6E0-20D02A012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C6298-00CB-4371-9971-A47513CBD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F4CCE1-5809-4FF0-AC19-7856BB2E0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A6D65-3815-45C2-B526-FB21D2F10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30CCC-8C80-4DD7-B94D-AFC47CD7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07A5E3-911F-4404-BB0D-D05A2541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93829-107E-4E76-9F5D-882CC09A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8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785C6-9812-430A-9C13-B6196F00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A6D96-66E1-47E2-B797-478D1620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89B3C-BA5F-4BEA-87C3-9D626238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F995FB-0A9F-4F64-BEEE-A499A0BA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6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7AE39-F03E-4B74-B60E-F3D40DDF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036A26-F1F4-499D-8477-C5D3773D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CDED3-328E-472E-9DE4-53BFA75D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C6F7-4009-448E-BFBE-B4B76116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6F1B-EB1E-4780-80D8-0B49A437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6985DB-B178-4AED-8409-E80C66CBC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CE09F-FE1A-42A5-980B-7C2FF17D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0CBE2-AAB3-49FB-8007-1FEFF87B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24BBA-0529-4C2F-B33F-0FEEB793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1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F6AC9-4122-42A9-B29E-66A79C10D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9F2EEF-BFCD-45E7-A37C-69EA90003A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EDB4B-6530-48A6-BC34-ECBA9350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08E88-7EBC-46F3-99B5-094B09250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7B820-592A-4AEC-B863-BBA23EDEF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685C3-5AC9-45C7-ACF3-CACD9D22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7871C-AFEC-4D39-83AD-DC814B54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F498A-CFCF-471E-959B-C0D8BFD0D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95AC4-6D16-44DA-B061-C3348B689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64731-CF0D-441C-B14D-74DE41067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EB973-1AEA-48C8-B6E0-1C5F8989C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ommunications@navyleague.org" TargetMode="External"/><Relationship Id="rId2" Type="http://schemas.openxmlformats.org/officeDocument/2006/relationships/hyperlink" Target="mailto:dlucey@navyleague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B1D634-DE2E-4907-A646-118F42399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257" y="4525347"/>
            <a:ext cx="6939722" cy="1737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b="1"/>
              <a:t>The Road to the </a:t>
            </a:r>
            <a:br>
              <a:rPr lang="en-US" b="1"/>
            </a:br>
            <a:r>
              <a:rPr lang="en-US" b="1"/>
              <a:t>Mackie Awards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2B192-BD55-4722-93A9-503EB7E86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0762" y="4525347"/>
            <a:ext cx="3211288" cy="173736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2000" dirty="0"/>
              <a:t>PRESENTERS:</a:t>
            </a:r>
          </a:p>
          <a:p>
            <a:pPr algn="l"/>
            <a:r>
              <a:rPr lang="en-US" sz="2000" dirty="0"/>
              <a:t>Danielle Lucey</a:t>
            </a:r>
            <a:br>
              <a:rPr lang="en-US" sz="2000" dirty="0"/>
            </a:br>
            <a:r>
              <a:rPr lang="en-US" sz="2000" dirty="0"/>
              <a:t>Senior Vice President of Communications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dirty="0"/>
              <a:t>Polly </a:t>
            </a:r>
            <a:r>
              <a:rPr lang="en-US" sz="2000" dirty="0" err="1"/>
              <a:t>Bozdech-Veater</a:t>
            </a:r>
            <a:br>
              <a:rPr lang="en-US" sz="2000" dirty="0"/>
            </a:br>
            <a:r>
              <a:rPr lang="en-US" sz="2000" dirty="0"/>
              <a:t>National Vice President of Public Relations and Communications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rgbClr val="2C6F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rgbClr val="069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94A1A6-B880-46E3-8962-5446F986F1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9" r="22042"/>
          <a:stretch/>
        </p:blipFill>
        <p:spPr>
          <a:xfrm>
            <a:off x="6492113" y="10"/>
            <a:ext cx="5699887" cy="405923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940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Social Media</a:t>
            </a:r>
          </a:p>
        </p:txBody>
      </p:sp>
      <p:sp>
        <p:nvSpPr>
          <p:cNvPr id="32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C85CA657-C2DA-4BDE-AD46-D3AD27ECDF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3" r="1712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Submitting multiple channels does not equal more points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Judges will review all submitted channels and take an average grade for each parameter when multiple channels are submitted</a:t>
            </a:r>
          </a:p>
        </p:txBody>
      </p:sp>
    </p:spTree>
    <p:extLst>
      <p:ext uri="{BB962C8B-B14F-4D97-AF65-F5344CB8AC3E}">
        <p14:creationId xmlns:p14="http://schemas.microsoft.com/office/powerpoint/2010/main" val="715179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4F9F79B-A093-478E-96B5-EE02BC93A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B48F07-EF72-491A-8081-1CA095D4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26280"/>
            <a:ext cx="7410681" cy="1737360"/>
          </a:xfrm>
        </p:spPr>
        <p:txBody>
          <a:bodyPr>
            <a:normAutofit/>
          </a:bodyPr>
          <a:lstStyle/>
          <a:p>
            <a:r>
              <a:rPr lang="en-US" sz="4800" b="1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C4802-2C00-4E36-B4FD-81526CB06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595293"/>
            <a:ext cx="5676637" cy="34639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Questions or comments? Email </a:t>
            </a:r>
            <a:r>
              <a:rPr lang="en-US" dirty="0">
                <a:hlinkClick r:id="rId2"/>
              </a:rPr>
              <a:t>dlucey@navyleague.org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communications@navyleague.org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BA1B4F3A-20BE-4401-82BA-F95538D1851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8" r="2" b="1149"/>
          <a:stretch/>
        </p:blipFill>
        <p:spPr>
          <a:xfrm>
            <a:off x="6492114" y="10"/>
            <a:ext cx="5699887" cy="405923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C22394-EBC2-4FAF-A555-6C02D589E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508760" y="3431556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F7194F93-1F71-4A70-9DF1-28F18377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1147" y="5004581"/>
            <a:ext cx="962395" cy="962395"/>
          </a:xfrm>
          <a:prstGeom prst="ellipse">
            <a:avLst/>
          </a:prstGeom>
          <a:solidFill>
            <a:srgbClr val="AF97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BBC0C84-DC2A-43AE-9576-0A44295E8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63725" y="4865965"/>
            <a:ext cx="293695" cy="293695"/>
          </a:xfrm>
          <a:prstGeom prst="ellipse">
            <a:avLst/>
          </a:prstGeom>
          <a:solidFill>
            <a:srgbClr val="53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4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C49990-4057-4FB0-947A-C1BF66F5B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50FEA5D-ED61-4587-AD7B-112AFE2506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9" r="21833" b="1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CB404-DEF2-4F65-A931-7F6C67AC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New Rules</a:t>
            </a:r>
          </a:p>
          <a:p>
            <a:r>
              <a:rPr lang="en-US" dirty="0">
                <a:solidFill>
                  <a:srgbClr val="000000"/>
                </a:solidFill>
              </a:rPr>
              <a:t>Three Categories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Newsletter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Website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Communications (Social Media)</a:t>
            </a:r>
          </a:p>
          <a:p>
            <a:r>
              <a:rPr lang="en-US" dirty="0">
                <a:solidFill>
                  <a:srgbClr val="000000"/>
                </a:solidFill>
              </a:rPr>
              <a:t>Judging Parameters</a:t>
            </a:r>
          </a:p>
        </p:txBody>
      </p:sp>
    </p:spTree>
    <p:extLst>
      <p:ext uri="{BB962C8B-B14F-4D97-AF65-F5344CB8AC3E}">
        <p14:creationId xmlns:p14="http://schemas.microsoft.com/office/powerpoint/2010/main" val="344364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Rules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AD51983-58E6-4ECA-AC3A-9F1A8618F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 r="16185" b="1"/>
          <a:stretch/>
        </p:blipFill>
        <p:spPr>
          <a:xfrm>
            <a:off x="47318" y="907231"/>
            <a:ext cx="4937760" cy="5168130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5614874" cy="3639289"/>
          </a:xfrm>
        </p:spPr>
        <p:txBody>
          <a:bodyPr anchor="ctr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Replacing 1</a:t>
            </a:r>
            <a:r>
              <a:rPr lang="en-US" baseline="30000" dirty="0">
                <a:solidFill>
                  <a:srgbClr val="000000"/>
                </a:solidFill>
              </a:rPr>
              <a:t>st</a:t>
            </a:r>
            <a:r>
              <a:rPr lang="en-US" dirty="0">
                <a:solidFill>
                  <a:srgbClr val="000000"/>
                </a:solidFill>
              </a:rPr>
              <a:t>, 2</a:t>
            </a:r>
            <a:r>
              <a:rPr lang="en-US" baseline="30000" dirty="0">
                <a:solidFill>
                  <a:srgbClr val="000000"/>
                </a:solidFill>
              </a:rPr>
              <a:t>nd</a:t>
            </a:r>
            <a:r>
              <a:rPr lang="en-US" dirty="0">
                <a:solidFill>
                  <a:srgbClr val="000000"/>
                </a:solidFill>
              </a:rPr>
              <a:t> and 3</a:t>
            </a:r>
            <a:r>
              <a:rPr lang="en-US" baseline="30000" dirty="0">
                <a:solidFill>
                  <a:srgbClr val="000000"/>
                </a:solidFill>
              </a:rPr>
              <a:t>rd</a:t>
            </a:r>
            <a:r>
              <a:rPr lang="en-US" dirty="0">
                <a:solidFill>
                  <a:srgbClr val="000000"/>
                </a:solidFill>
              </a:rPr>
              <a:t> place with Platinum, Gold, Silver and Bronze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Grading is done on a curve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= Platinum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10 = Gold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20 = Silver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30 = Bronze</a:t>
            </a:r>
          </a:p>
        </p:txBody>
      </p:sp>
    </p:spTree>
    <p:extLst>
      <p:ext uri="{BB962C8B-B14F-4D97-AF65-F5344CB8AC3E}">
        <p14:creationId xmlns:p14="http://schemas.microsoft.com/office/powerpoint/2010/main" val="303996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Rules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AD51983-58E6-4ECA-AC3A-9F1A8618F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 r="16185" b="1"/>
          <a:stretch/>
        </p:blipFill>
        <p:spPr>
          <a:xfrm>
            <a:off x="47318" y="907231"/>
            <a:ext cx="4937760" cy="5168130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Council size no longer considered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A small percentage of councils are large, meaning we were awarding nearly all large councils awards while small and medium councils struggled for recognition</a:t>
            </a:r>
          </a:p>
        </p:txBody>
      </p:sp>
    </p:spTree>
    <p:extLst>
      <p:ext uri="{BB962C8B-B14F-4D97-AF65-F5344CB8AC3E}">
        <p14:creationId xmlns:p14="http://schemas.microsoft.com/office/powerpoint/2010/main" val="374814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Categories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B51C1506-24B8-4A29-B095-27925A38F4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0" r="14583" b="-1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Newsletter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Published 4 times per year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Website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not be drastically redesigned between submission and judging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be in use for last calendar year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Social Media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be in use for last calendar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1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Newsletters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card&#10;&#10;Description automatically generated">
            <a:extLst>
              <a:ext uri="{FF2B5EF4-FFF2-40B4-BE49-F238E27FC236}">
                <a16:creationId xmlns:a16="http://schemas.microsoft.com/office/drawing/2014/main" id="{635BA4C4-0A70-4793-BF79-BD0E53999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49" y="2175768"/>
            <a:ext cx="3661831" cy="25266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Items rated from 1 to 5 (1 = least effective, 5 = most effective)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Quality of writing</a:t>
            </a:r>
          </a:p>
          <a:p>
            <a:r>
              <a:rPr lang="en-US" sz="2400" dirty="0">
                <a:solidFill>
                  <a:srgbClr val="000000"/>
                </a:solidFill>
              </a:rPr>
              <a:t>Readability and layout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Timeliness of information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Variety of subject matter</a:t>
            </a:r>
          </a:p>
          <a:p>
            <a:r>
              <a:rPr lang="en-US" sz="2400" dirty="0">
                <a:solidFill>
                  <a:srgbClr val="000000"/>
                </a:solidFill>
              </a:rPr>
              <a:t>Good use of photos/photo quality and captions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Spelling and grammar</a:t>
            </a:r>
          </a:p>
        </p:txBody>
      </p:sp>
    </p:spTree>
    <p:extLst>
      <p:ext uri="{BB962C8B-B14F-4D97-AF65-F5344CB8AC3E}">
        <p14:creationId xmlns:p14="http://schemas.microsoft.com/office/powerpoint/2010/main" val="41631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Websites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7EDBCF2-AB25-44D3-B1D3-D448EB8D7A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0" r="20478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Credible, original content</a:t>
            </a:r>
          </a:p>
          <a:p>
            <a:r>
              <a:rPr lang="en-US" dirty="0">
                <a:solidFill>
                  <a:srgbClr val="000000"/>
                </a:solidFill>
              </a:rPr>
              <a:t>Easy to read</a:t>
            </a:r>
          </a:p>
          <a:p>
            <a:r>
              <a:rPr lang="en-US" dirty="0">
                <a:solidFill>
                  <a:srgbClr val="000000"/>
                </a:solidFill>
              </a:rPr>
              <a:t>Organized and easy to navigate</a:t>
            </a:r>
          </a:p>
          <a:p>
            <a:r>
              <a:rPr lang="en-US" dirty="0">
                <a:solidFill>
                  <a:srgbClr val="000000"/>
                </a:solidFill>
              </a:rPr>
              <a:t>Timely information</a:t>
            </a:r>
          </a:p>
          <a:p>
            <a:r>
              <a:rPr lang="en-US" dirty="0">
                <a:solidFill>
                  <a:srgbClr val="000000"/>
                </a:solidFill>
              </a:rPr>
              <a:t>Visually attractive design</a:t>
            </a:r>
          </a:p>
        </p:txBody>
      </p:sp>
    </p:spTree>
    <p:extLst>
      <p:ext uri="{BB962C8B-B14F-4D97-AF65-F5344CB8AC3E}">
        <p14:creationId xmlns:p14="http://schemas.microsoft.com/office/powerpoint/2010/main" val="272468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Websites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7EDBCF2-AB25-44D3-B1D3-D448EB8D7A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0" r="20478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Spelling and grammar</a:t>
            </a:r>
          </a:p>
          <a:p>
            <a:r>
              <a:rPr lang="en-US" dirty="0">
                <a:solidFill>
                  <a:srgbClr val="000000"/>
                </a:solidFill>
              </a:rPr>
              <a:t>Working links</a:t>
            </a:r>
          </a:p>
          <a:p>
            <a:r>
              <a:rPr lang="en-US" dirty="0">
                <a:solidFill>
                  <a:srgbClr val="000000"/>
                </a:solidFill>
              </a:rPr>
              <a:t>Mobile friendly</a:t>
            </a:r>
          </a:p>
          <a:p>
            <a:r>
              <a:rPr lang="en-US" dirty="0">
                <a:solidFill>
                  <a:srgbClr val="000000"/>
                </a:solidFill>
              </a:rPr>
              <a:t>Clear Navy League mission statement</a:t>
            </a:r>
          </a:p>
          <a:p>
            <a:r>
              <a:rPr lang="en-US" dirty="0">
                <a:solidFill>
                  <a:srgbClr val="000000"/>
                </a:solidFill>
              </a:rPr>
              <a:t>Links back to HQ website (2 points for no, 5 points for yes)</a:t>
            </a:r>
          </a:p>
        </p:txBody>
      </p:sp>
    </p:spTree>
    <p:extLst>
      <p:ext uri="{BB962C8B-B14F-4D97-AF65-F5344CB8AC3E}">
        <p14:creationId xmlns:p14="http://schemas.microsoft.com/office/powerpoint/2010/main" val="98686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Social Media</a:t>
            </a:r>
          </a:p>
        </p:txBody>
      </p:sp>
      <p:sp>
        <p:nvSpPr>
          <p:cNvPr id="32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C85CA657-C2DA-4BDE-AD46-D3AD27ECDF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3" r="1712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Frequency</a:t>
            </a:r>
          </a:p>
          <a:p>
            <a:r>
              <a:rPr lang="en-US" sz="2400" dirty="0">
                <a:solidFill>
                  <a:srgbClr val="000000"/>
                </a:solidFill>
              </a:rPr>
              <a:t>Quality of posts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Timeliness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Subject matter</a:t>
            </a:r>
          </a:p>
          <a:p>
            <a:r>
              <a:rPr lang="en-US" sz="2400" dirty="0">
                <a:solidFill>
                  <a:srgbClr val="000000"/>
                </a:solidFill>
              </a:rPr>
              <a:t>Use of imagery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Majority of posts original content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Content engagement (calls to action, hashtags, etc.)</a:t>
            </a:r>
          </a:p>
        </p:txBody>
      </p:sp>
    </p:spTree>
    <p:extLst>
      <p:ext uri="{BB962C8B-B14F-4D97-AF65-F5344CB8AC3E}">
        <p14:creationId xmlns:p14="http://schemas.microsoft.com/office/powerpoint/2010/main" val="273628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301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The Road to the  Mackie Awards</vt:lpstr>
      <vt:lpstr>Overview</vt:lpstr>
      <vt:lpstr>Rules</vt:lpstr>
      <vt:lpstr>Rules</vt:lpstr>
      <vt:lpstr>Categories</vt:lpstr>
      <vt:lpstr>Judging Newsletters</vt:lpstr>
      <vt:lpstr>Judging Websites</vt:lpstr>
      <vt:lpstr>Judging Websites</vt:lpstr>
      <vt:lpstr>Judging Social Media</vt:lpstr>
      <vt:lpstr>Judging Social Media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Road to the  Mackie Awards</dc:title>
  <dc:creator>Danielle Lucey</dc:creator>
  <cp:lastModifiedBy>Danielle Lucey</cp:lastModifiedBy>
  <cp:revision>1</cp:revision>
  <dcterms:created xsi:type="dcterms:W3CDTF">2019-05-23T16:27:23Z</dcterms:created>
  <dcterms:modified xsi:type="dcterms:W3CDTF">2019-05-23T16:29:25Z</dcterms:modified>
</cp:coreProperties>
</file>