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58" r:id="rId3"/>
    <p:sldId id="324" r:id="rId4"/>
    <p:sldId id="346" r:id="rId5"/>
    <p:sldId id="347" r:id="rId6"/>
    <p:sldId id="351" r:id="rId7"/>
    <p:sldId id="350" r:id="rId8"/>
    <p:sldId id="348" r:id="rId9"/>
    <p:sldId id="349" r:id="rId10"/>
    <p:sldId id="352" r:id="rId11"/>
    <p:sldId id="353" r:id="rId12"/>
    <p:sldId id="354" r:id="rId13"/>
    <p:sldId id="356" r:id="rId14"/>
    <p:sldId id="355" r:id="rId15"/>
    <p:sldId id="335" r:id="rId16"/>
    <p:sldId id="344" r:id="rId17"/>
  </p:sldIdLst>
  <p:sldSz cx="24384000" cy="13716000"/>
  <p:notesSz cx="6858000" cy="9144000"/>
  <p:defaultTextStyle>
    <a:defPPr marL="0" marR="0" indent="0" algn="l" defTabSz="91438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48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ucida Grande"/>
      </a:defRPr>
    </a:lvl1pPr>
    <a:lvl2pPr marL="0" marR="0" indent="0" algn="ctr" defTabSz="82548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ucida Grande"/>
      </a:defRPr>
    </a:lvl2pPr>
    <a:lvl3pPr marL="0" marR="0" indent="0" algn="ctr" defTabSz="82548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ucida Grande"/>
      </a:defRPr>
    </a:lvl3pPr>
    <a:lvl4pPr marL="0" marR="0" indent="0" algn="ctr" defTabSz="82548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ucida Grande"/>
      </a:defRPr>
    </a:lvl4pPr>
    <a:lvl5pPr marL="0" marR="0" indent="0" algn="ctr" defTabSz="82548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ucida Grande"/>
      </a:defRPr>
    </a:lvl5pPr>
    <a:lvl6pPr marL="0" marR="0" indent="0" algn="ctr" defTabSz="82548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ucida Grande"/>
      </a:defRPr>
    </a:lvl6pPr>
    <a:lvl7pPr marL="0" marR="0" indent="0" algn="ctr" defTabSz="82548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ucida Grande"/>
      </a:defRPr>
    </a:lvl7pPr>
    <a:lvl8pPr marL="0" marR="0" indent="0" algn="ctr" defTabSz="82548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ucida Grande"/>
      </a:defRPr>
    </a:lvl8pPr>
    <a:lvl9pPr marL="0" marR="0" indent="0" algn="ctr" defTabSz="82548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ucida Grande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C"/>
    <a:srgbClr val="013360"/>
    <a:srgbClr val="E5B53B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2683" autoAdjust="0"/>
  </p:normalViewPr>
  <p:slideViewPr>
    <p:cSldViewPr snapToGrid="0">
      <p:cViewPr varScale="1">
        <p:scale>
          <a:sx n="35" d="100"/>
          <a:sy n="35" d="100"/>
        </p:scale>
        <p:origin x="-1408" y="-128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210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5112"/>
    </p:cViewPr>
  </p:sorterViewPr>
  <p:notesViewPr>
    <p:cSldViewPr snapToGrid="0">
      <p:cViewPr varScale="1">
        <p:scale>
          <a:sx n="42" d="100"/>
          <a:sy n="42" d="100"/>
        </p:scale>
        <p:origin x="228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9CEA1-4D17-4C8C-AC0A-4D6EA46EB516}" type="datetimeFigureOut">
              <a:rPr lang="en-US" smtClean="0"/>
              <a:t>9/19/19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50D83-5632-4F78-A872-52367A6D64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970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511044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190" latinLnBrk="0">
      <a:defRPr sz="2200">
        <a:latin typeface="+mj-lt"/>
        <a:ea typeface="+mj-ea"/>
        <a:cs typeface="+mj-cs"/>
        <a:sym typeface="Lucida Grande"/>
      </a:defRPr>
    </a:lvl1pPr>
    <a:lvl2pPr indent="228596" defTabSz="457190" latinLnBrk="0">
      <a:defRPr sz="2200">
        <a:latin typeface="+mj-lt"/>
        <a:ea typeface="+mj-ea"/>
        <a:cs typeface="+mj-cs"/>
        <a:sym typeface="Lucida Grande"/>
      </a:defRPr>
    </a:lvl2pPr>
    <a:lvl3pPr indent="457190" defTabSz="457190" latinLnBrk="0">
      <a:defRPr sz="2200">
        <a:latin typeface="+mj-lt"/>
        <a:ea typeface="+mj-ea"/>
        <a:cs typeface="+mj-cs"/>
        <a:sym typeface="Lucida Grande"/>
      </a:defRPr>
    </a:lvl3pPr>
    <a:lvl4pPr indent="685786" defTabSz="457190" latinLnBrk="0">
      <a:defRPr sz="2200">
        <a:latin typeface="+mj-lt"/>
        <a:ea typeface="+mj-ea"/>
        <a:cs typeface="+mj-cs"/>
        <a:sym typeface="Lucida Grande"/>
      </a:defRPr>
    </a:lvl4pPr>
    <a:lvl5pPr indent="914380" defTabSz="457190" latinLnBrk="0">
      <a:defRPr sz="2200">
        <a:latin typeface="+mj-lt"/>
        <a:ea typeface="+mj-ea"/>
        <a:cs typeface="+mj-cs"/>
        <a:sym typeface="Lucida Grande"/>
      </a:defRPr>
    </a:lvl5pPr>
    <a:lvl6pPr indent="1142976" defTabSz="457190" latinLnBrk="0">
      <a:defRPr sz="2200">
        <a:latin typeface="+mj-lt"/>
        <a:ea typeface="+mj-ea"/>
        <a:cs typeface="+mj-cs"/>
        <a:sym typeface="Lucida Grande"/>
      </a:defRPr>
    </a:lvl6pPr>
    <a:lvl7pPr indent="1371570" defTabSz="457190" latinLnBrk="0">
      <a:defRPr sz="2200">
        <a:latin typeface="+mj-lt"/>
        <a:ea typeface="+mj-ea"/>
        <a:cs typeface="+mj-cs"/>
        <a:sym typeface="Lucida Grande"/>
      </a:defRPr>
    </a:lvl7pPr>
    <a:lvl8pPr indent="1600166" defTabSz="457190" latinLnBrk="0">
      <a:defRPr sz="2200">
        <a:latin typeface="+mj-lt"/>
        <a:ea typeface="+mj-ea"/>
        <a:cs typeface="+mj-cs"/>
        <a:sym typeface="Lucida Grande"/>
      </a:defRPr>
    </a:lvl8pPr>
    <a:lvl9pPr indent="1828760" defTabSz="457190" latinLnBrk="0">
      <a:defRPr sz="2200">
        <a:latin typeface="+mj-lt"/>
        <a:ea typeface="+mj-ea"/>
        <a:cs typeface="+mj-cs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666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478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74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74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100" dirty="0">
              <a:effectLst/>
              <a:latin typeface="+mj-lt"/>
              <a:ea typeface="+mj-ea"/>
              <a:cs typeface="+mj-cs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523574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2984920" y="4102972"/>
            <a:ext cx="18871360" cy="1807404"/>
          </a:xfrm>
          <a:prstGeom prst="rect">
            <a:avLst/>
          </a:prstGeom>
        </p:spPr>
        <p:txBody>
          <a:bodyPr anchor="t"/>
          <a:lstStyle>
            <a:lvl1pPr algn="l">
              <a:defRPr sz="8600">
                <a:solidFill>
                  <a:srgbClr val="185B9E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sz="half" idx="1"/>
          </p:nvPr>
        </p:nvSpPr>
        <p:spPr>
          <a:xfrm>
            <a:off x="4863532" y="6180991"/>
            <a:ext cx="15480368" cy="4648202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400">
                <a:solidFill>
                  <a:srgbClr val="042F5C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  <a:lvl2pPr marL="0" indent="0">
              <a:spcBef>
                <a:spcPts val="0"/>
              </a:spcBef>
              <a:buSzTx/>
              <a:buNone/>
              <a:defRPr sz="4400">
                <a:solidFill>
                  <a:srgbClr val="042F5C"/>
                </a:solidFill>
                <a:latin typeface="Lato Regular"/>
                <a:ea typeface="Lato Regular"/>
                <a:cs typeface="Lato Regular"/>
                <a:sym typeface="Lato Regular"/>
              </a:defRPr>
            </a:lvl2pPr>
            <a:lvl3pPr marL="0" indent="0">
              <a:spcBef>
                <a:spcPts val="0"/>
              </a:spcBef>
              <a:buSzTx/>
              <a:buNone/>
              <a:defRPr sz="4400">
                <a:solidFill>
                  <a:srgbClr val="042F5C"/>
                </a:solidFill>
                <a:latin typeface="Lato Regular"/>
                <a:ea typeface="Lato Regular"/>
                <a:cs typeface="Lato Regular"/>
                <a:sym typeface="Lato Regular"/>
              </a:defRPr>
            </a:lvl3pPr>
            <a:lvl4pPr marL="0" indent="0">
              <a:spcBef>
                <a:spcPts val="0"/>
              </a:spcBef>
              <a:buSzTx/>
              <a:buNone/>
              <a:defRPr sz="4400">
                <a:solidFill>
                  <a:srgbClr val="042F5C"/>
                </a:solidFill>
                <a:latin typeface="Lato Regular"/>
                <a:ea typeface="Lato Regular"/>
                <a:cs typeface="Lato Regular"/>
                <a:sym typeface="Lato Regular"/>
              </a:defRPr>
            </a:lvl4pPr>
            <a:lvl5pPr marL="0" indent="0">
              <a:spcBef>
                <a:spcPts val="0"/>
              </a:spcBef>
              <a:buSzTx/>
              <a:buNone/>
              <a:defRPr sz="4400">
                <a:solidFill>
                  <a:srgbClr val="042F5C"/>
                </a:solidFill>
                <a:latin typeface="Lato Regular"/>
                <a:ea typeface="Lato Regular"/>
                <a:cs typeface="Lato Regular"/>
                <a:sym typeface="Lato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hape 25"/>
          <p:cNvSpPr/>
          <p:nvPr/>
        </p:nvSpPr>
        <p:spPr>
          <a:xfrm>
            <a:off x="-181764" y="1090196"/>
            <a:ext cx="24758300" cy="767968"/>
          </a:xfrm>
          <a:prstGeom prst="rect">
            <a:avLst/>
          </a:prstGeom>
          <a:solidFill>
            <a:srgbClr val="185B9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26" name="Shape 26"/>
          <p:cNvSpPr/>
          <p:nvPr/>
        </p:nvSpPr>
        <p:spPr>
          <a:xfrm>
            <a:off x="-181764" y="2006354"/>
            <a:ext cx="24758300" cy="218036"/>
          </a:xfrm>
          <a:prstGeom prst="rect">
            <a:avLst/>
          </a:prstGeom>
          <a:solidFill>
            <a:srgbClr val="DDB04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27" name="Shape 27"/>
          <p:cNvSpPr/>
          <p:nvPr/>
        </p:nvSpPr>
        <p:spPr>
          <a:xfrm>
            <a:off x="1212468" y="-11201"/>
            <a:ext cx="3370684" cy="337068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pic>
        <p:nvPicPr>
          <p:cNvPr id="28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2464" y="519449"/>
            <a:ext cx="2554812" cy="2563390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hape 29"/>
          <p:cNvSpPr/>
          <p:nvPr/>
        </p:nvSpPr>
        <p:spPr>
          <a:xfrm>
            <a:off x="-93700" y="12882179"/>
            <a:ext cx="24758300" cy="587002"/>
          </a:xfrm>
          <a:prstGeom prst="rect">
            <a:avLst/>
          </a:prstGeom>
          <a:solidFill>
            <a:srgbClr val="185B9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30" name="Shape 30"/>
          <p:cNvSpPr/>
          <p:nvPr/>
        </p:nvSpPr>
        <p:spPr>
          <a:xfrm>
            <a:off x="-93700" y="12640741"/>
            <a:ext cx="24758300" cy="116018"/>
          </a:xfrm>
          <a:prstGeom prst="rect">
            <a:avLst/>
          </a:prstGeom>
          <a:solidFill>
            <a:srgbClr val="DDB04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31" name="Shape 31"/>
          <p:cNvSpPr/>
          <p:nvPr/>
        </p:nvSpPr>
        <p:spPr>
          <a:xfrm>
            <a:off x="22185757" y="12533757"/>
            <a:ext cx="1029846" cy="1029846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rPr dirty="0"/>
              <a:t>   </a:t>
            </a:r>
          </a:p>
        </p:txBody>
      </p:sp>
      <p:sp>
        <p:nvSpPr>
          <p:cNvPr id="32" name="Shape 32"/>
          <p:cNvSpPr/>
          <p:nvPr/>
        </p:nvSpPr>
        <p:spPr>
          <a:xfrm>
            <a:off x="15857977" y="12956031"/>
            <a:ext cx="6100366" cy="337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 anchor="ctr">
            <a:spAutoFit/>
          </a:bodyPr>
          <a:lstStyle/>
          <a:p>
            <a:pPr algn="r" defTabSz="457190">
              <a:lnSpc>
                <a:spcPct val="120000"/>
              </a:lnSpc>
              <a:defRPr sz="1500" spc="37">
                <a:latin typeface="Lato Bold"/>
                <a:ea typeface="Lato Bold"/>
                <a:cs typeface="Lato Bold"/>
                <a:sym typeface="Lato Bold"/>
              </a:defRPr>
            </a:pPr>
            <a:r>
              <a:rPr dirty="0">
                <a:solidFill>
                  <a:srgbClr val="FFFFFF"/>
                </a:solidFill>
              </a:rPr>
              <a:t>CITIZENS IN SUPPORT OF THE SEA SERVICES</a:t>
            </a:r>
            <a:r>
              <a:rPr dirty="0">
                <a:latin typeface="Lato Regular"/>
                <a:ea typeface="Lato Regular"/>
                <a:cs typeface="Lato Regular"/>
                <a:sym typeface="Lato Regular"/>
              </a:rPr>
              <a:t>   </a:t>
            </a:r>
            <a:r>
              <a:rPr dirty="0"/>
              <a:t>  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xfrm>
            <a:off x="22403748" y="12797724"/>
            <a:ext cx="592468" cy="584772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latin typeface="Lato-Medium"/>
                <a:ea typeface="Lato-Medium"/>
                <a:cs typeface="Lato-Medium"/>
                <a:sym typeface="Lato-Medium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232563" y="-97742"/>
            <a:ext cx="24849126" cy="6700692"/>
          </a:xfrm>
          <a:prstGeom prst="rect">
            <a:avLst/>
          </a:prstGeom>
          <a:solidFill>
            <a:srgbClr val="185B9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3" name="Shape 3"/>
          <p:cNvSpPr/>
          <p:nvPr/>
        </p:nvSpPr>
        <p:spPr>
          <a:xfrm>
            <a:off x="-232563" y="6751684"/>
            <a:ext cx="24849126" cy="218836"/>
          </a:xfrm>
          <a:prstGeom prst="rect">
            <a:avLst/>
          </a:prstGeom>
          <a:solidFill>
            <a:srgbClr val="DDB04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grpSp>
        <p:nvGrpSpPr>
          <p:cNvPr id="6" name="Group 6"/>
          <p:cNvGrpSpPr/>
          <p:nvPr/>
        </p:nvGrpSpPr>
        <p:grpSpPr>
          <a:xfrm>
            <a:off x="3223672" y="3975770"/>
            <a:ext cx="5764464" cy="5764464"/>
            <a:chOff x="0" y="0"/>
            <a:chExt cx="5764464" cy="5764463"/>
          </a:xfrm>
        </p:grpSpPr>
        <p:sp>
          <p:nvSpPr>
            <p:cNvPr id="4" name="Shape 4"/>
            <p:cNvSpPr/>
            <p:nvPr/>
          </p:nvSpPr>
          <p:spPr>
            <a:xfrm>
              <a:off x="0" y="0"/>
              <a:ext cx="5764465" cy="576446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</p:txBody>
        </p:sp>
        <p:pic>
          <p:nvPicPr>
            <p:cNvPr id="5" name="image1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03586" y="348784"/>
              <a:ext cx="5049940" cy="50668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17177589" y="12574207"/>
            <a:ext cx="297614" cy="27699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3653368" y="1958422"/>
            <a:ext cx="19507200" cy="2499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3610168" y="4458252"/>
            <a:ext cx="9550400" cy="8761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xmlns:p14="http://schemas.microsoft.com/office/powerpoint/2010/main" spd="med"/>
  <p:txStyles>
    <p:titleStyle>
      <a:lvl1pPr marL="0" marR="0" indent="0" algn="ctr" defTabSz="8254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8254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8254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8254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8254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8254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8254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8254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8254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634986" marR="0" indent="-634986" algn="l" defTabSz="825482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1269972" marR="0" indent="-634986" algn="l" defTabSz="825482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904958" marR="0" indent="-634986" algn="l" defTabSz="825482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2539944" marR="0" indent="-634986" algn="l" defTabSz="825482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3174930" marR="0" indent="-634986" algn="l" defTabSz="825482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3809916" marR="0" indent="-634986" algn="l" defTabSz="825482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4444902" marR="0" indent="-634986" algn="l" defTabSz="825482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5079888" marR="0" indent="-634986" algn="l" defTabSz="825482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5714874" marR="0" indent="-634986" algn="l" defTabSz="825482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r" defTabSz="8254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r" defTabSz="8254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r" defTabSz="8254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r" defTabSz="8254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r" defTabSz="8254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r" defTabSz="8254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r" defTabSz="8254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r" defTabSz="8254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r" defTabSz="8254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5" Type="http://schemas.openxmlformats.org/officeDocument/2006/relationships/hyperlink" Target="mailto:ktorcolini@wavecable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3">
            <a:extLst>
              <a:ext uri="{FF2B5EF4-FFF2-40B4-BE49-F238E27FC236}">
                <a16:creationId xmlns:a16="http://schemas.microsoft.com/office/drawing/2014/main" xmlns="" id="{1815ADBB-C82D-4720-8EA2-7BA6DE72142B}"/>
              </a:ext>
            </a:extLst>
          </p:cNvPr>
          <p:cNvSpPr txBox="1">
            <a:spLocks/>
          </p:cNvSpPr>
          <p:nvPr/>
        </p:nvSpPr>
        <p:spPr>
          <a:xfrm>
            <a:off x="13464540" y="7602312"/>
            <a:ext cx="9419360" cy="3785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91440" tIns="91440" rIns="91440" bIns="91440" anchor="t">
            <a:sp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r" hangingPunct="1">
              <a:spcBef>
                <a:spcPts val="0"/>
              </a:spcBef>
              <a:buSzTx/>
              <a:buNone/>
              <a:defRPr sz="5300">
                <a:solidFill>
                  <a:srgbClr val="185B9E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latin typeface="Lato Regular"/>
                <a:ea typeface="Lato Regular"/>
                <a:cs typeface="Lato Regular"/>
                <a:sym typeface="Lato Regular"/>
              </a:rPr>
              <a:t>Presented by</a:t>
            </a:r>
          </a:p>
          <a:p>
            <a:pPr marL="0" indent="0" algn="r" hangingPunct="1">
              <a:spcBef>
                <a:spcPts val="0"/>
              </a:spcBef>
              <a:buSzTx/>
              <a:buNone/>
              <a:defRPr sz="5300">
                <a:solidFill>
                  <a:srgbClr val="185B9E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latin typeface="Lato Regular"/>
                <a:ea typeface="Lato Regular"/>
                <a:cs typeface="Lato Regular"/>
                <a:sym typeface="Lato Regular"/>
              </a:rPr>
              <a:t>Bobby Ferguson</a:t>
            </a:r>
            <a:endParaRPr lang="en-US" sz="6000" b="1" dirty="0">
              <a:solidFill>
                <a:schemeClr val="accent1">
                  <a:lumMod val="50000"/>
                </a:schemeClr>
              </a:solidFill>
              <a:latin typeface="Lato Regular"/>
              <a:ea typeface="Lato Regular"/>
              <a:cs typeface="Lato Regular"/>
              <a:sym typeface="Lato Regular"/>
            </a:endParaRPr>
          </a:p>
          <a:p>
            <a:pPr marL="0" indent="0" algn="r" hangingPunct="1">
              <a:spcBef>
                <a:spcPts val="0"/>
              </a:spcBef>
              <a:buSzTx/>
              <a:buNone/>
              <a:defRPr sz="5300">
                <a:solidFill>
                  <a:srgbClr val="185B9E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lang="en-US" sz="6000" b="1" dirty="0">
              <a:solidFill>
                <a:schemeClr val="accent1">
                  <a:lumMod val="50000"/>
                </a:schemeClr>
              </a:solidFill>
              <a:latin typeface="Lato Regular"/>
              <a:ea typeface="Lato Regular"/>
              <a:cs typeface="Lato Regular"/>
              <a:sym typeface="Lato Regular"/>
            </a:endParaRPr>
          </a:p>
          <a:p>
            <a:pPr marL="0" indent="0" algn="r" hangingPunct="1">
              <a:spcBef>
                <a:spcPts val="0"/>
              </a:spcBef>
              <a:buSzTx/>
              <a:buNone/>
              <a:defRPr sz="5300">
                <a:solidFill>
                  <a:srgbClr val="185B9E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Lato Regular"/>
                <a:ea typeface="Lato Regular"/>
                <a:cs typeface="Lato Regular"/>
                <a:sym typeface="Lato Regular"/>
              </a:rPr>
              <a:t>19 September 2019</a:t>
            </a:r>
            <a:endParaRPr lang="en-US" sz="5400" dirty="0">
              <a:solidFill>
                <a:schemeClr val="accent1">
                  <a:lumMod val="50000"/>
                </a:schemeClr>
              </a:solidFill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7" name="Shape 44">
            <a:extLst>
              <a:ext uri="{FF2B5EF4-FFF2-40B4-BE49-F238E27FC236}">
                <a16:creationId xmlns:a16="http://schemas.microsoft.com/office/drawing/2014/main" xmlns="" id="{5F542A9A-11DB-4571-92FC-0DFAA9F99436}"/>
              </a:ext>
            </a:extLst>
          </p:cNvPr>
          <p:cNvSpPr/>
          <p:nvPr/>
        </p:nvSpPr>
        <p:spPr>
          <a:xfrm>
            <a:off x="11206516" y="2671226"/>
            <a:ext cx="11042420" cy="289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91440" tIns="91440" rIns="91440" bIns="91440" anchor="ctr">
            <a:spAutoFit/>
          </a:bodyPr>
          <a:lstStyle>
            <a:lvl1pPr>
              <a:defRPr sz="12000">
                <a:solidFill>
                  <a:srgbClr val="DDB043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algn="r"/>
            <a:r>
              <a:rPr lang="en-US" sz="8800" dirty="0"/>
              <a:t>Sea Service Adoption </a:t>
            </a:r>
            <a:r>
              <a:rPr lang="en-US" sz="8800" dirty="0"/>
              <a:t>	</a:t>
            </a:r>
            <a:endParaRPr sz="88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6020" y="2515268"/>
            <a:ext cx="18871360" cy="180740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Working with Adopted Unit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57614" y="3881056"/>
            <a:ext cx="20283256" cy="8291344"/>
          </a:xfrm>
        </p:spPr>
        <p:txBody>
          <a:bodyPr/>
          <a:lstStyle/>
          <a:p>
            <a:pPr marL="571500" indent="-571500">
              <a:buFontTx/>
              <a:buChar char="•"/>
            </a:pPr>
            <a:endParaRPr lang="en-US" dirty="0" smtClean="0"/>
          </a:p>
          <a:p>
            <a:pPr marL="571500" indent="-571500">
              <a:buFontTx/>
              <a:buChar char="•"/>
            </a:pPr>
            <a:r>
              <a:rPr lang="en-US" dirty="0"/>
              <a:t>No perfect model adoption </a:t>
            </a:r>
            <a:r>
              <a:rPr lang="mr-IN" dirty="0"/>
              <a:t>–</a:t>
            </a:r>
            <a:r>
              <a:rPr lang="en-US" dirty="0"/>
              <a:t> each one is different</a:t>
            </a:r>
          </a:p>
          <a:p>
            <a:pPr marL="571500" indent="-571500">
              <a:buFontTx/>
              <a:buChar char="•"/>
            </a:pPr>
            <a:r>
              <a:rPr lang="en-US" dirty="0"/>
              <a:t>Provide list </a:t>
            </a:r>
            <a:r>
              <a:rPr lang="en-US" dirty="0"/>
              <a:t>of Council Officers to CO annually</a:t>
            </a:r>
          </a:p>
          <a:p>
            <a:pPr marL="571500" indent="-571500">
              <a:buFontTx/>
              <a:buChar char="•"/>
            </a:pPr>
            <a:r>
              <a:rPr lang="en-US" dirty="0"/>
              <a:t>Activities should be mutually beneficial</a:t>
            </a:r>
          </a:p>
          <a:p>
            <a:pPr marL="571500" indent="-571500">
              <a:buFontTx/>
              <a:buChar char="•"/>
            </a:pPr>
            <a:r>
              <a:rPr lang="en-US" dirty="0"/>
              <a:t>Press releases on Council/Unit activities, and updates on Unit news (deployment, individual accomplishments,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571500" indent="-571500">
              <a:buFontTx/>
              <a:buChar char="•"/>
            </a:pPr>
            <a:r>
              <a:rPr lang="en-US" dirty="0"/>
              <a:t>Limited only by </a:t>
            </a:r>
            <a:r>
              <a:rPr lang="en-US" dirty="0"/>
              <a:t>imagination, </a:t>
            </a:r>
            <a:r>
              <a:rPr lang="en-US" dirty="0"/>
              <a:t>Council </a:t>
            </a:r>
            <a:r>
              <a:rPr lang="en-US" dirty="0"/>
              <a:t>resources, and legal constraints</a:t>
            </a:r>
            <a:endParaRPr lang="en-US" dirty="0"/>
          </a:p>
          <a:p>
            <a:pPr marL="571500" indent="-571500">
              <a:buFontTx/>
              <a:buChar char="•"/>
            </a:pPr>
            <a:r>
              <a:rPr lang="en-US" dirty="0"/>
              <a:t>Events can be sponsored by local businesses, especially Community </a:t>
            </a:r>
            <a:r>
              <a:rPr lang="en-US" dirty="0"/>
              <a:t>Affiliates</a:t>
            </a:r>
          </a:p>
          <a:p>
            <a:pPr marL="571500" indent="-571500">
              <a:buFontTx/>
              <a:buChar char="•"/>
            </a:pPr>
            <a:r>
              <a:rPr lang="en-US" dirty="0"/>
              <a:t>Consult with Unit’s Ombudsman</a:t>
            </a:r>
            <a:endParaRPr lang="en-US" dirty="0"/>
          </a:p>
          <a:p>
            <a:pPr marL="571500" indent="-571500"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3737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9644" y="2762244"/>
            <a:ext cx="18871360" cy="180740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Suggested Services to Unit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34311" y="4657266"/>
            <a:ext cx="21447338" cy="6880052"/>
          </a:xfrm>
        </p:spPr>
        <p:txBody>
          <a:bodyPr>
            <a:normAutofit lnSpcReduction="10000"/>
          </a:bodyPr>
          <a:lstStyle/>
          <a:p>
            <a:pPr marL="571500" indent="-571500">
              <a:buFontTx/>
              <a:buChar char="•"/>
            </a:pPr>
            <a:r>
              <a:rPr lang="en-US" dirty="0" smtClean="0"/>
              <a:t>Recurring awards and recognition of unit’s outstanding members</a:t>
            </a:r>
          </a:p>
          <a:p>
            <a:pPr marL="571500" indent="-571500">
              <a:buFontTx/>
              <a:buChar char="•"/>
            </a:pPr>
            <a:r>
              <a:rPr lang="en-US" dirty="0" smtClean="0"/>
              <a:t>Namesake visits (Service approval for travel may be necessary)</a:t>
            </a:r>
          </a:p>
          <a:p>
            <a:pPr marL="571500" indent="-571500">
              <a:buFontTx/>
              <a:buChar char="•"/>
            </a:pPr>
            <a:r>
              <a:rPr lang="en-US" dirty="0" smtClean="0"/>
              <a:t>Invitations to tour local/namesake businesses or civic institutions (as VIPs)</a:t>
            </a:r>
          </a:p>
          <a:p>
            <a:pPr marL="571500" indent="-571500">
              <a:buFontTx/>
              <a:buChar char="•"/>
            </a:pPr>
            <a:r>
              <a:rPr lang="en-US" dirty="0" smtClean="0"/>
              <a:t>Invitations to attend public/community events, sporting, or entertainment events</a:t>
            </a:r>
          </a:p>
          <a:p>
            <a:pPr marL="571500" indent="-571500">
              <a:buFontTx/>
              <a:buChar char="•"/>
            </a:pPr>
            <a:r>
              <a:rPr lang="en-US" dirty="0" smtClean="0"/>
              <a:t>Financial support to Unit ad hoc needs, Recreation Committee or Spouse’s Club</a:t>
            </a:r>
          </a:p>
          <a:p>
            <a:pPr marL="571500" indent="-571500">
              <a:buFontTx/>
              <a:buChar char="•"/>
            </a:pPr>
            <a:r>
              <a:rPr lang="en-US" dirty="0" smtClean="0"/>
              <a:t>Educational scholarships to children of unit members</a:t>
            </a:r>
          </a:p>
          <a:p>
            <a:pPr marL="571500" indent="-571500">
              <a:buFontTx/>
              <a:buChar char="•"/>
            </a:pPr>
            <a:r>
              <a:rPr lang="en-US" dirty="0" smtClean="0"/>
              <a:t>Hosting unit members for major holiday meals when unable to return home</a:t>
            </a:r>
          </a:p>
          <a:p>
            <a:pPr marL="571500" indent="-571500">
              <a:buFontTx/>
              <a:buChar char="•"/>
            </a:pPr>
            <a:r>
              <a:rPr lang="en-US" dirty="0" smtClean="0"/>
              <a:t>Donate (or Loan) iconic namesake items</a:t>
            </a:r>
          </a:p>
          <a:p>
            <a:pPr marL="571500" indent="-571500">
              <a:buFontTx/>
              <a:buChar char="•"/>
            </a:pPr>
            <a:r>
              <a:rPr lang="en-US" dirty="0" smtClean="0"/>
              <a:t>Deployment packages, goodie bags, halfway boxes</a:t>
            </a:r>
          </a:p>
          <a:p>
            <a:pPr marL="571500" indent="-571500">
              <a:buFontTx/>
              <a:buChar char="•"/>
            </a:pPr>
            <a:r>
              <a:rPr lang="en-US" dirty="0" smtClean="0"/>
              <a:t>Spouse recognition</a:t>
            </a:r>
          </a:p>
          <a:p>
            <a:pPr marL="571500" indent="-571500">
              <a:buFontTx/>
              <a:buChar char="•"/>
            </a:pPr>
            <a:r>
              <a:rPr lang="en-US" dirty="0" smtClean="0"/>
              <a:t>Emergency support to families during deployments (requires Legal Office approval)</a:t>
            </a:r>
          </a:p>
          <a:p>
            <a:pPr marL="571500" indent="-571500">
              <a:buFontTx/>
              <a:buChar char="•"/>
            </a:pPr>
            <a:endParaRPr lang="en-US" dirty="0" smtClean="0"/>
          </a:p>
          <a:p>
            <a:pPr marL="571500" indent="-571500">
              <a:buFontTx/>
              <a:buChar char="•"/>
            </a:pPr>
            <a:endParaRPr lang="en-US" dirty="0" smtClean="0"/>
          </a:p>
          <a:p>
            <a:pPr marL="571500" indent="-571500"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7417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9096" y="2762244"/>
            <a:ext cx="18871360" cy="18074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Possible reciprocation activities by Unit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57936" y="3951618"/>
            <a:ext cx="20247980" cy="7903240"/>
          </a:xfrm>
        </p:spPr>
        <p:txBody>
          <a:bodyPr/>
          <a:lstStyle/>
          <a:p>
            <a:pPr marL="571500" indent="-571500">
              <a:buFontTx/>
              <a:buChar char="•"/>
            </a:pPr>
            <a:r>
              <a:rPr lang="en-US" dirty="0" smtClean="0"/>
              <a:t>Unit tours, underway cruises, or guest lunches</a:t>
            </a:r>
          </a:p>
          <a:p>
            <a:pPr marL="571500" indent="-571500">
              <a:buFontTx/>
              <a:buChar char="•"/>
            </a:pPr>
            <a:r>
              <a:rPr lang="en-US" dirty="0" smtClean="0"/>
              <a:t>Invitations to unit social events (holiday parties, picnics, balls,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marL="571500" indent="-571500">
              <a:buFontTx/>
              <a:buChar char="•"/>
            </a:pPr>
            <a:r>
              <a:rPr lang="en-US" dirty="0" smtClean="0"/>
              <a:t>Direct access to </a:t>
            </a:r>
            <a:r>
              <a:rPr lang="en-US" dirty="0" err="1" smtClean="0"/>
              <a:t>emblematics</a:t>
            </a:r>
            <a:r>
              <a:rPr lang="en-US" dirty="0" smtClean="0"/>
              <a:t> sold by Recreation Committee</a:t>
            </a:r>
          </a:p>
          <a:p>
            <a:pPr marL="571500" indent="-571500">
              <a:buFontTx/>
              <a:buChar char="•"/>
            </a:pPr>
            <a:r>
              <a:rPr lang="en-US" dirty="0" smtClean="0"/>
              <a:t>Invitations to formal ceremonies (Change of Command, Awards Ceremonies)</a:t>
            </a:r>
          </a:p>
          <a:p>
            <a:pPr marL="571500" indent="-571500">
              <a:buFontTx/>
              <a:buChar char="•"/>
            </a:pPr>
            <a:r>
              <a:rPr lang="en-US" dirty="0" smtClean="0"/>
              <a:t>Speak at Council meetings and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4915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8544" y="2903374"/>
            <a:ext cx="18871360" cy="180740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Validation process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33992" y="4375006"/>
            <a:ext cx="19859952" cy="7479852"/>
          </a:xfrm>
        </p:spPr>
        <p:txBody>
          <a:bodyPr>
            <a:normAutofit lnSpcReduction="10000"/>
          </a:bodyPr>
          <a:lstStyle/>
          <a:p>
            <a:pPr marL="571500" indent="-571500">
              <a:buFontTx/>
              <a:buChar char="•"/>
            </a:pPr>
            <a:r>
              <a:rPr lang="en-US" dirty="0" smtClean="0"/>
              <a:t>To ensure accuracy in the adoption database, email is sent to Council Presidents annually to verify that an adoption is still active</a:t>
            </a:r>
          </a:p>
          <a:p>
            <a:pPr marL="571500" indent="-571500">
              <a:buFontTx/>
              <a:buChar char="•"/>
            </a:pPr>
            <a:r>
              <a:rPr lang="en-US" dirty="0" smtClean="0"/>
              <a:t>Only </a:t>
            </a:r>
            <a:r>
              <a:rPr lang="en-US" dirty="0" smtClean="0">
                <a:solidFill>
                  <a:schemeClr val="tx1"/>
                </a:solidFill>
              </a:rPr>
              <a:t>80% </a:t>
            </a:r>
            <a:r>
              <a:rPr lang="en-US" dirty="0" smtClean="0"/>
              <a:t>of adoptions have been validated</a:t>
            </a:r>
          </a:p>
          <a:p>
            <a:pPr marL="571500" indent="-571500"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70</a:t>
            </a:r>
            <a:r>
              <a:rPr lang="en-US" dirty="0" smtClean="0"/>
              <a:t> Council</a:t>
            </a:r>
            <a:r>
              <a:rPr lang="en-US" dirty="0" smtClean="0">
                <a:solidFill>
                  <a:schemeClr val="tx1"/>
                </a:solidFill>
              </a:rPr>
              <a:t>s' </a:t>
            </a:r>
            <a:r>
              <a:rPr lang="en-US" dirty="0" smtClean="0"/>
              <a:t>adoptions have not been validated</a:t>
            </a:r>
          </a:p>
          <a:p>
            <a:pPr marL="571500" indent="-571500">
              <a:buFontTx/>
              <a:buChar char="•"/>
            </a:pPr>
            <a:r>
              <a:rPr lang="en-US" dirty="0" smtClean="0"/>
              <a:t>20 Councils have invalid email addresses</a:t>
            </a:r>
          </a:p>
          <a:p>
            <a:pPr marL="571500" indent="-571500">
              <a:buFontTx/>
              <a:buChar char="•"/>
            </a:pPr>
            <a:r>
              <a:rPr lang="en-US" dirty="0" smtClean="0"/>
              <a:t>Having an accurate database is essential for future management of adoptions</a:t>
            </a:r>
          </a:p>
          <a:p>
            <a:pPr marL="571500" indent="-571500">
              <a:buFontTx/>
              <a:buChar char="•"/>
            </a:pPr>
            <a:r>
              <a:rPr lang="en-US" dirty="0" smtClean="0"/>
              <a:t>Need to stress:</a:t>
            </a:r>
          </a:p>
          <a:p>
            <a:pPr marL="4381416" lvl="5" indent="-571500"/>
            <a:r>
              <a:rPr lang="en-US" b="1" dirty="0" smtClean="0"/>
              <a:t>Accurate  email addresses for Councils</a:t>
            </a:r>
          </a:p>
          <a:p>
            <a:pPr marL="4381416" lvl="5" indent="-571500"/>
            <a:r>
              <a:rPr lang="en-US" b="1" dirty="0" smtClean="0"/>
              <a:t>Validation responses from all Councils</a:t>
            </a:r>
          </a:p>
          <a:p>
            <a:pPr marL="571500" indent="-571500"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00280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9096" y="2762244"/>
            <a:ext cx="18871360" cy="18074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Sea Service Adoption Excellence Award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34313" y="4022184"/>
            <a:ext cx="19789402" cy="7903240"/>
          </a:xfrm>
        </p:spPr>
        <p:txBody>
          <a:bodyPr/>
          <a:lstStyle/>
          <a:p>
            <a:pPr marL="571500" indent="-571500">
              <a:buFontTx/>
              <a:buChar char="•"/>
            </a:pPr>
            <a:r>
              <a:rPr lang="en-US" dirty="0" smtClean="0"/>
              <a:t>Initiated in 2018</a:t>
            </a:r>
          </a:p>
          <a:p>
            <a:pPr marL="571500" indent="-571500">
              <a:buFontTx/>
              <a:buChar char="•"/>
            </a:pPr>
            <a:r>
              <a:rPr lang="en-US" dirty="0" smtClean="0"/>
              <a:t>Recognizes Councils with strongest commitment to direct support of Sea Services units through a robust adoption program</a:t>
            </a:r>
          </a:p>
          <a:p>
            <a:pPr marL="571500" indent="-571500">
              <a:buFontTx/>
              <a:buChar char="•"/>
            </a:pPr>
            <a:r>
              <a:rPr lang="en-US" dirty="0" smtClean="0"/>
              <a:t>Awards given in 3 categories </a:t>
            </a:r>
            <a:r>
              <a:rPr lang="mr-IN" dirty="0" smtClean="0"/>
              <a:t>–</a:t>
            </a:r>
            <a:r>
              <a:rPr lang="en-US" dirty="0" smtClean="0"/>
              <a:t> Large, Medium, and Small Councils</a:t>
            </a:r>
          </a:p>
          <a:p>
            <a:pPr marL="1214438" lvl="2" indent="-571500"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Will be five categories </a:t>
            </a:r>
            <a:r>
              <a:rPr lang="en-US" dirty="0">
                <a:solidFill>
                  <a:schemeClr val="tx1"/>
                </a:solidFill>
              </a:rPr>
              <a:t>in 2019 (Extra Large, Large, Medium, Small, &amp; Very </a:t>
            </a:r>
            <a:r>
              <a:rPr lang="en-US" dirty="0" smtClean="0">
                <a:solidFill>
                  <a:schemeClr val="tx1"/>
                </a:solidFill>
              </a:rPr>
              <a:t>Small)</a:t>
            </a:r>
          </a:p>
          <a:p>
            <a:pPr marL="571500" indent="-571500">
              <a:buFontTx/>
              <a:buChar char="•"/>
            </a:pPr>
            <a:r>
              <a:rPr lang="en-US" dirty="0"/>
              <a:t>Requires a completed questionnaire after initial </a:t>
            </a:r>
            <a:r>
              <a:rPr lang="en-US" dirty="0" smtClean="0"/>
              <a:t>screening</a:t>
            </a:r>
            <a:endParaRPr lang="en-US" strike="sngStrike" dirty="0" smtClean="0">
              <a:solidFill>
                <a:srgbClr val="FF0000"/>
              </a:solidFill>
            </a:endParaRPr>
          </a:p>
          <a:p>
            <a:pPr marL="571500" indent="-571500">
              <a:buFontTx/>
              <a:buChar char="•"/>
            </a:pPr>
            <a:r>
              <a:rPr lang="en-US" dirty="0" smtClean="0"/>
              <a:t>Judged by a panel selected from Ship Commissioning/Adoption Committee, Region Presidents, and Area Presidents (geographically dispersed)</a:t>
            </a:r>
          </a:p>
          <a:p>
            <a:pPr marL="571500" indent="-571500">
              <a:buFontTx/>
              <a:buChar char="•"/>
            </a:pPr>
            <a:r>
              <a:rPr lang="en-US" dirty="0" smtClean="0"/>
              <a:t>Engraved Plaque presented each year during Council Awards Luncheon at NLUS National Convention</a:t>
            </a:r>
          </a:p>
        </p:txBody>
      </p:sp>
    </p:spTree>
    <p:extLst>
      <p:ext uri="{BB962C8B-B14F-4D97-AF65-F5344CB8AC3E}">
        <p14:creationId xmlns:p14="http://schemas.microsoft.com/office/powerpoint/2010/main" val="2313585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xfrm>
            <a:off x="22435144" y="12832496"/>
            <a:ext cx="548784" cy="58477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BE0E4A4A-7264-46FB-AC4E-FC690F094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260" y="2447675"/>
            <a:ext cx="19582472" cy="1292662"/>
          </a:xfrm>
        </p:spPr>
        <p:txBody>
          <a:bodyPr lIns="91440" tIns="91440" rIns="91440" bIns="91440">
            <a:spAutoFit/>
          </a:bodyPr>
          <a:lstStyle/>
          <a:p>
            <a:pPr algn="ctr"/>
            <a:r>
              <a:rPr lang="en-US" sz="7200" b="1" dirty="0">
                <a:solidFill>
                  <a:schemeClr val="accent1">
                    <a:lumMod val="50000"/>
                  </a:schemeClr>
                </a:solidFill>
                <a:latin typeface="Lato Bold" panose="020F0802020204030203" pitchFamily="34" charset="0"/>
              </a:rPr>
              <a:t>2018 Winners</a:t>
            </a:r>
            <a:endParaRPr lang="en-US" sz="7200" b="1" dirty="0">
              <a:solidFill>
                <a:schemeClr val="accent1">
                  <a:lumMod val="50000"/>
                </a:schemeClr>
              </a:solidFill>
              <a:latin typeface="Lato Bold" panose="020F0802020204030203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xmlns="" id="{39FB4149-4354-436C-95F1-5726C90DBDE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507677" y="4038534"/>
            <a:ext cx="6707486" cy="5570756"/>
          </a:xfrm>
        </p:spPr>
        <p:txBody>
          <a:bodyPr wrap="square" lIns="91440" tIns="91440" rIns="91440" bIns="91440">
            <a:spAutoFit/>
          </a:bodyPr>
          <a:lstStyle/>
          <a:p>
            <a:pPr marL="571488" indent="-5714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Lato Regular" panose="020F0502020204030203" pitchFamily="34" charset="0"/>
              </a:rPr>
              <a:t>Large Council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latin typeface="Lato Regular" panose="020F0502020204030203" pitchFamily="34" charset="0"/>
            </a:endParaRPr>
          </a:p>
          <a:p>
            <a:pPr marL="1371600" lvl="4" indent="-6858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Lato Regular" panose="020F0502020204030203" pitchFamily="34" charset="0"/>
                <a:hlinkClick r:id="" action="ppaction://noaction"/>
              </a:rPr>
              <a:t>Honolulu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Lato Regular" panose="020F0502020204030203" pitchFamily="34" charset="0"/>
            </a:endParaRPr>
          </a:p>
          <a:p>
            <a:pPr marL="571488" lvl="4" indent="-5714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Lato Regular" panose="020F0502020204030203" pitchFamily="34" charset="0"/>
              </a:rPr>
              <a:t>Medium Council</a:t>
            </a:r>
          </a:p>
          <a:p>
            <a:pPr marL="1371600" lvl="4" indent="-6858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Lato Regular" panose="020F0502020204030203" pitchFamily="34" charset="0"/>
                <a:hlinkClick r:id="" action="ppaction://noaction"/>
              </a:rPr>
              <a:t>Denver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Lato Regular" panose="020F0502020204030203" pitchFamily="34" charset="0"/>
            </a:endParaRPr>
          </a:p>
          <a:p>
            <a:pPr marL="1371600" lvl="4" indent="-6858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Lato Regular" panose="020F0502020204030203" pitchFamily="34" charset="0"/>
                <a:hlinkClick r:id="" action="ppaction://noaction"/>
              </a:rPr>
              <a:t>Memphis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Lato Regular" panose="020F0502020204030203" pitchFamily="34" charset="0"/>
            </a:endParaRPr>
          </a:p>
          <a:p>
            <a:pPr marL="1371600" lvl="4" indent="-6858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Lato Regular" panose="020F0502020204030203" pitchFamily="34" charset="0"/>
                <a:hlinkClick r:id="" action="ppaction://noaction"/>
              </a:rPr>
              <a:t>Pittsburgh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Lato Regular" panose="020F0502020204030203" pitchFamily="34" charset="0"/>
            </a:endParaRPr>
          </a:p>
        </p:txBody>
      </p:sp>
      <p:sp>
        <p:nvSpPr>
          <p:cNvPr id="7" name="Shape 43">
            <a:extLst>
              <a:ext uri="{FF2B5EF4-FFF2-40B4-BE49-F238E27FC236}">
                <a16:creationId xmlns:a16="http://schemas.microsoft.com/office/drawing/2014/main" xmlns="" id="{1815ADBB-C82D-4720-8EA2-7BA6DE72142B}"/>
              </a:ext>
            </a:extLst>
          </p:cNvPr>
          <p:cNvSpPr txBox="1">
            <a:spLocks/>
          </p:cNvSpPr>
          <p:nvPr/>
        </p:nvSpPr>
        <p:spPr>
          <a:xfrm>
            <a:off x="11658600" y="220572"/>
            <a:ext cx="12060608" cy="1112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78" tIns="91438" rIns="182878" bIns="91438" anchor="t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r" hangingPunct="1">
              <a:spcBef>
                <a:spcPts val="0"/>
              </a:spcBef>
              <a:buSzTx/>
              <a:buNone/>
              <a:defRPr sz="5300">
                <a:solidFill>
                  <a:srgbClr val="185B9E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Lato Regular"/>
                <a:ea typeface="Lato Regular"/>
                <a:cs typeface="Lato Regular"/>
                <a:sym typeface="Lato Regular"/>
              </a:rPr>
              <a:t>Sea Service Adoption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39FB4149-4354-436C-95F1-5726C90DBDE7}"/>
              </a:ext>
            </a:extLst>
          </p:cNvPr>
          <p:cNvSpPr txBox="1">
            <a:spLocks/>
          </p:cNvSpPr>
          <p:nvPr/>
        </p:nvSpPr>
        <p:spPr>
          <a:xfrm>
            <a:off x="8915400" y="3947094"/>
            <a:ext cx="7909560" cy="6370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91440" tIns="91440" rIns="91440" bIns="91440" anchor="t">
            <a:spAutoFit/>
          </a:bodyPr>
          <a:lstStyle>
            <a:lvl1pPr marL="0" marR="0" indent="0" algn="l" defTabSz="82548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042F5C"/>
                </a:solidFill>
                <a:uFillTx/>
                <a:latin typeface="Lato Regular"/>
                <a:ea typeface="Lato Regular"/>
                <a:cs typeface="Lato Regular"/>
                <a:sym typeface="Lato Regular"/>
              </a:defRPr>
            </a:lvl1pPr>
            <a:lvl2pPr marL="0" marR="0" indent="0" algn="l" defTabSz="82548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042F5C"/>
                </a:solidFill>
                <a:uFillTx/>
                <a:latin typeface="Lato Regular"/>
                <a:ea typeface="Lato Regular"/>
                <a:cs typeface="Lato Regular"/>
                <a:sym typeface="Lato Regular"/>
              </a:defRPr>
            </a:lvl2pPr>
            <a:lvl3pPr marL="0" marR="0" indent="0" algn="l" defTabSz="82548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042F5C"/>
                </a:solidFill>
                <a:uFillTx/>
                <a:latin typeface="Lato Regular"/>
                <a:ea typeface="Lato Regular"/>
                <a:cs typeface="Lato Regular"/>
                <a:sym typeface="Lato Regular"/>
              </a:defRPr>
            </a:lvl3pPr>
            <a:lvl4pPr marL="0" marR="0" indent="0" algn="l" defTabSz="82548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042F5C"/>
                </a:solidFill>
                <a:uFillTx/>
                <a:latin typeface="Lato Regular"/>
                <a:ea typeface="Lato Regular"/>
                <a:cs typeface="Lato Regular"/>
                <a:sym typeface="Lato Regular"/>
              </a:defRPr>
            </a:lvl4pPr>
            <a:lvl5pPr marL="0" marR="0" indent="0" algn="l" defTabSz="82548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042F5C"/>
                </a:solidFill>
                <a:uFillTx/>
                <a:latin typeface="Lato Regular"/>
                <a:ea typeface="Lato Regular"/>
                <a:cs typeface="Lato Regular"/>
                <a:sym typeface="Lato Regular"/>
              </a:defRPr>
            </a:lvl5pPr>
            <a:lvl6pPr marL="3809916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4444902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5079888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5714874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571488" lvl="4" indent="-571488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Lato Regular" panose="020F0502020204030203" pitchFamily="34" charset="0"/>
              </a:rPr>
              <a:t>Small Council</a:t>
            </a:r>
          </a:p>
          <a:p>
            <a:pPr marL="1371600" lvl="4" indent="-685800" hangingPunct="1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Lato Regular" panose="020F0502020204030203" pitchFamily="34" charset="0"/>
                <a:hlinkClick r:id="" action="ppaction://noaction"/>
              </a:rPr>
              <a:t>New Mexico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Lato Regular" panose="020F0502020204030203" pitchFamily="34" charset="0"/>
            </a:endParaRPr>
          </a:p>
          <a:p>
            <a:pPr marL="1371600" lvl="4" indent="-685800" hangingPunct="1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Lato Regular" panose="020F0502020204030203" pitchFamily="34" charset="0"/>
                <a:hlinkClick r:id="" action="ppaction://noaction"/>
              </a:rPr>
              <a:t>Broward County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Lato Regular" panose="020F0502020204030203" pitchFamily="34" charset="0"/>
            </a:endParaRPr>
          </a:p>
          <a:p>
            <a:pPr marL="1371600" lvl="4" indent="-685800" hangingPunct="1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Lato Regular" panose="020F0502020204030203" pitchFamily="34" charset="0"/>
                <a:hlinkClick r:id="" action="ppaction://noaction"/>
              </a:rPr>
              <a:t>Marin County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Lato Regular" panose="020F0502020204030203" pitchFamily="34" charset="0"/>
            </a:endParaRPr>
          </a:p>
          <a:p>
            <a:pPr marL="1371600" lvl="4" indent="-685800" hangingPunct="1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Lato Regular" panose="020F0502020204030203" pitchFamily="34" charset="0"/>
                <a:hlinkClick r:id="" action="ppaction://noaction"/>
              </a:rPr>
              <a:t>Greater Chattanooga 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Lato Regular" panose="020F0502020204030203" pitchFamily="34" charset="0"/>
            </a:endParaRPr>
          </a:p>
          <a:p>
            <a:pPr marL="1371600" lvl="4" indent="-685800" hangingPunct="1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Lato Regular" panose="020F0502020204030203" pitchFamily="34" charset="0"/>
                <a:hlinkClick r:id="" action="ppaction://noaction"/>
              </a:rPr>
              <a:t>North Dakota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Lato Regular" panose="020F0502020204030203" pitchFamily="34" charset="0"/>
            </a:endParaRPr>
          </a:p>
          <a:p>
            <a:pPr marL="1371600" lvl="2" indent="-685800" hangingPunct="1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n-US" sz="4800" dirty="0">
              <a:solidFill>
                <a:schemeClr val="accent1">
                  <a:lumMod val="50000"/>
                </a:schemeClr>
              </a:solidFill>
              <a:latin typeface="Lato Regular" panose="020F0502020204030203" pitchFamily="34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39FB4149-4354-436C-95F1-5726C90DBDE7}"/>
              </a:ext>
            </a:extLst>
          </p:cNvPr>
          <p:cNvSpPr txBox="1">
            <a:spLocks/>
          </p:cNvSpPr>
          <p:nvPr/>
        </p:nvSpPr>
        <p:spPr>
          <a:xfrm>
            <a:off x="1524000" y="11231814"/>
            <a:ext cx="21244560" cy="800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91440" tIns="91440" rIns="91440" bIns="91440" anchor="t">
            <a:spAutoFit/>
          </a:bodyPr>
          <a:lstStyle>
            <a:lvl1pPr marL="0" marR="0" indent="0" algn="l" defTabSz="82548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042F5C"/>
                </a:solidFill>
                <a:uFillTx/>
                <a:latin typeface="Lato Regular"/>
                <a:ea typeface="Lato Regular"/>
                <a:cs typeface="Lato Regular"/>
                <a:sym typeface="Lato Regular"/>
              </a:defRPr>
            </a:lvl1pPr>
            <a:lvl2pPr marL="0" marR="0" indent="0" algn="l" defTabSz="82548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042F5C"/>
                </a:solidFill>
                <a:uFillTx/>
                <a:latin typeface="Lato Regular"/>
                <a:ea typeface="Lato Regular"/>
                <a:cs typeface="Lato Regular"/>
                <a:sym typeface="Lato Regular"/>
              </a:defRPr>
            </a:lvl2pPr>
            <a:lvl3pPr marL="0" marR="0" indent="0" algn="l" defTabSz="82548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042F5C"/>
                </a:solidFill>
                <a:uFillTx/>
                <a:latin typeface="Lato Regular"/>
                <a:ea typeface="Lato Regular"/>
                <a:cs typeface="Lato Regular"/>
                <a:sym typeface="Lato Regular"/>
              </a:defRPr>
            </a:lvl3pPr>
            <a:lvl4pPr marL="0" marR="0" indent="0" algn="l" defTabSz="82548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042F5C"/>
                </a:solidFill>
                <a:uFillTx/>
                <a:latin typeface="Lato Regular"/>
                <a:ea typeface="Lato Regular"/>
                <a:cs typeface="Lato Regular"/>
                <a:sym typeface="Lato Regular"/>
              </a:defRPr>
            </a:lvl4pPr>
            <a:lvl5pPr marL="0" marR="0" indent="0" algn="l" defTabSz="82548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042F5C"/>
                </a:solidFill>
                <a:uFillTx/>
                <a:latin typeface="Lato Regular"/>
                <a:ea typeface="Lato Regular"/>
                <a:cs typeface="Lato Regular"/>
                <a:sym typeface="Lato Regular"/>
              </a:defRPr>
            </a:lvl5pPr>
            <a:lvl6pPr marL="3809916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4444902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5079888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5714874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lvl="4" hangingPunct="1">
              <a:spcAft>
                <a:spcPts val="1200"/>
              </a:spcAft>
            </a:pPr>
            <a:endParaRPr lang="en-US" sz="4000" strike="sngStrike" dirty="0">
              <a:solidFill>
                <a:srgbClr val="FF0000"/>
              </a:solidFill>
              <a:latin typeface="Lato Regular" panose="020F050202020403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0861" y="3947095"/>
            <a:ext cx="4466022" cy="5580202"/>
          </a:xfrm>
          <a:prstGeom prst="rect">
            <a:avLst/>
          </a:prstGeom>
          <a:ln w="76200">
            <a:solidFill>
              <a:srgbClr val="00529C"/>
            </a:solidFill>
          </a:ln>
          <a:effectLst>
            <a:outerShdw blurRad="50800" dist="152400" dir="2700000" algn="tl" rotWithShape="0">
              <a:srgbClr val="E5B53B">
                <a:alpha val="7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836949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xfrm>
            <a:off x="22435144" y="12832496"/>
            <a:ext cx="548784" cy="58477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 dirty="0"/>
          </a:p>
        </p:txBody>
      </p:sp>
      <p:sp>
        <p:nvSpPr>
          <p:cNvPr id="67" name="Shape 67"/>
          <p:cNvSpPr/>
          <p:nvPr/>
        </p:nvSpPr>
        <p:spPr>
          <a:xfrm>
            <a:off x="7568570" y="10708434"/>
            <a:ext cx="15582076" cy="3025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algn="r">
              <a:lnSpc>
                <a:spcPct val="60000"/>
              </a:lnSpc>
              <a:defRPr sz="85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dirty="0"/>
              <a:t>Layout EXAMPLE ONLY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BE0E4A4A-7264-46FB-AC4E-FC690F094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" y="3131821"/>
            <a:ext cx="9631680" cy="1954382"/>
          </a:xfrm>
        </p:spPr>
        <p:txBody>
          <a:bodyPr wrap="square" lIns="91440" tIns="91440" rIns="91440" bIns="91440">
            <a:spAutoFit/>
          </a:bodyPr>
          <a:lstStyle/>
          <a:p>
            <a:pPr algn="ctr"/>
            <a:r>
              <a:rPr lang="en-US" sz="11600" b="1" dirty="0">
                <a:solidFill>
                  <a:schemeClr val="accent1">
                    <a:lumMod val="50000"/>
                  </a:schemeClr>
                </a:solidFill>
                <a:latin typeface="Lato Bold" panose="020F0802020204030203" pitchFamily="34" charset="0"/>
              </a:rPr>
              <a:t>Questions?</a:t>
            </a:r>
            <a:endParaRPr lang="en-US" sz="11600" b="1" dirty="0">
              <a:solidFill>
                <a:schemeClr val="accent1">
                  <a:lumMod val="50000"/>
                </a:schemeClr>
              </a:solidFill>
              <a:latin typeface="Lato Bold" panose="020F0802020204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380" y="3131820"/>
            <a:ext cx="11978640" cy="7985760"/>
          </a:xfrm>
          <a:prstGeom prst="rect">
            <a:avLst/>
          </a:prstGeom>
          <a:ln w="76200">
            <a:solidFill>
              <a:srgbClr val="00529C"/>
            </a:solidFill>
          </a:ln>
          <a:effectLst>
            <a:outerShdw blurRad="50800" dist="152400" dir="2700000" algn="tl" rotWithShape="0">
              <a:srgbClr val="E5B53B">
                <a:alpha val="7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025" y="5507675"/>
            <a:ext cx="7287578" cy="5461894"/>
          </a:xfrm>
          <a:prstGeom prst="rect">
            <a:avLst/>
          </a:prstGeom>
          <a:ln w="76200">
            <a:solidFill>
              <a:srgbClr val="00529C"/>
            </a:solidFill>
          </a:ln>
          <a:effectLst>
            <a:outerShdw blurRad="50800" dist="152400" dir="2700000" algn="tl" rotWithShape="0">
              <a:srgbClr val="E5B53B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="" xmlns:a16="http://schemas.microsoft.com/office/drawing/2014/main" id="{BE0E4A4A-7264-46FB-AC4E-FC690F09443D}"/>
              </a:ext>
            </a:extLst>
          </p:cNvPr>
          <p:cNvSpPr txBox="1">
            <a:spLocks/>
          </p:cNvSpPr>
          <p:nvPr/>
        </p:nvSpPr>
        <p:spPr>
          <a:xfrm>
            <a:off x="1920240" y="11260737"/>
            <a:ext cx="21230404" cy="1200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91440" tIns="91440" rIns="91440" bIns="91440" anchor="t">
            <a:spAutoFit/>
          </a:bodyPr>
          <a:lstStyle>
            <a:lvl1pPr marL="0" marR="0" indent="0" algn="l" defTabSz="82548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600" b="0" i="0" u="none" strike="noStrike" cap="none" spc="0" baseline="0">
                <a:ln>
                  <a:noFill/>
                </a:ln>
                <a:solidFill>
                  <a:srgbClr val="185B9E"/>
                </a:solidFill>
                <a:uFillTx/>
                <a:latin typeface="Lato Bold"/>
                <a:ea typeface="Lato Bold"/>
                <a:cs typeface="Lato Bold"/>
                <a:sym typeface="Lato Bold"/>
              </a:defRPr>
            </a:lvl1pPr>
            <a:lvl2pPr marL="0" marR="0" indent="0" algn="ctr" defTabSz="82548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ctr" defTabSz="82548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ctr" defTabSz="82548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ctr" defTabSz="82548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ctr" defTabSz="82548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ctr" defTabSz="82548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ctr" defTabSz="82548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ctr" defTabSz="82548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hangingPunct="1"/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latin typeface="Lato Bold" panose="020F0802020204030203" pitchFamily="34" charset="0"/>
              </a:rPr>
              <a:t>Refer to: Kevin Torcolini; </a:t>
            </a:r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latin typeface="Lato Bold" panose="020F0802020204030203" pitchFamily="34" charset="0"/>
                <a:hlinkClick r:id="rId5"/>
              </a:rPr>
              <a:t>ktorcolini@wavecable.com</a:t>
            </a:r>
            <a:endParaRPr lang="en-US" sz="6600" b="1" dirty="0">
              <a:solidFill>
                <a:schemeClr val="accent1">
                  <a:lumMod val="50000"/>
                </a:schemeClr>
              </a:solidFill>
              <a:latin typeface="Lato Bold" panose="020F0802020204030203" pitchFamily="34" charset="0"/>
            </a:endParaRPr>
          </a:p>
        </p:txBody>
      </p:sp>
      <p:sp>
        <p:nvSpPr>
          <p:cNvPr id="12" name="Shape 43">
            <a:extLst>
              <a:ext uri="{FF2B5EF4-FFF2-40B4-BE49-F238E27FC236}">
                <a16:creationId xmlns:a16="http://schemas.microsoft.com/office/drawing/2014/main" xmlns="" id="{1815ADBB-C82D-4720-8EA2-7BA6DE72142B}"/>
              </a:ext>
            </a:extLst>
          </p:cNvPr>
          <p:cNvSpPr txBox="1">
            <a:spLocks/>
          </p:cNvSpPr>
          <p:nvPr/>
        </p:nvSpPr>
        <p:spPr>
          <a:xfrm>
            <a:off x="11658600" y="220572"/>
            <a:ext cx="12060608" cy="1112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78" tIns="91438" rIns="182878" bIns="91438" anchor="t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r" hangingPunct="1">
              <a:spcBef>
                <a:spcPts val="0"/>
              </a:spcBef>
              <a:buSzTx/>
              <a:buNone/>
              <a:defRPr sz="5300">
                <a:solidFill>
                  <a:srgbClr val="185B9E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Lato Regular"/>
                <a:ea typeface="Lato Regular"/>
                <a:cs typeface="Lato Regular"/>
                <a:sym typeface="Lato Regular"/>
              </a:rPr>
              <a:t>Sea Service Adoption </a:t>
            </a:r>
          </a:p>
        </p:txBody>
      </p:sp>
    </p:spTree>
    <p:extLst>
      <p:ext uri="{BB962C8B-B14F-4D97-AF65-F5344CB8AC3E}">
        <p14:creationId xmlns:p14="http://schemas.microsoft.com/office/powerpoint/2010/main" val="5874224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xmlns="" id="{2D436A69-ABF4-4E86-A230-33FB95409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4923" y="3228328"/>
            <a:ext cx="20364938" cy="8658872"/>
          </a:xfrm>
        </p:spPr>
        <p:txBody>
          <a:bodyPr>
            <a:normAutofit/>
          </a:bodyPr>
          <a:lstStyle/>
          <a:p>
            <a:r>
              <a:rPr lang="en-US" dirty="0"/>
              <a:t>Thank you for joining us!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6100" dirty="0"/>
              <a:t>Please mute your phones and the audio on your laptops/computers. We will start the webinar in a few minutes.</a:t>
            </a:r>
            <a:br>
              <a:rPr lang="en-US" sz="6100" dirty="0"/>
            </a:br>
            <a:r>
              <a:rPr lang="en-US" sz="6100" dirty="0"/>
              <a:t/>
            </a:r>
            <a:br>
              <a:rPr lang="en-US" sz="6100" dirty="0"/>
            </a:br>
            <a:r>
              <a:rPr lang="en-US" sz="6100" dirty="0"/>
              <a:t>Feel free to use the chat function of the webinar to ask questions along the way, and they’ll be addressed at the end of the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5674410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xfrm>
            <a:off x="22549258" y="12832496"/>
            <a:ext cx="320556" cy="58477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 dirty="0"/>
          </a:p>
        </p:txBody>
      </p:sp>
      <p:sp>
        <p:nvSpPr>
          <p:cNvPr id="67" name="Shape 67"/>
          <p:cNvSpPr/>
          <p:nvPr/>
        </p:nvSpPr>
        <p:spPr>
          <a:xfrm>
            <a:off x="7568570" y="10708434"/>
            <a:ext cx="15582076" cy="3025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algn="r">
              <a:lnSpc>
                <a:spcPct val="60000"/>
              </a:lnSpc>
              <a:defRPr sz="85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dirty="0"/>
              <a:t>Layout EXAMPLE ONLY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BE0E4A4A-7264-46FB-AC4E-FC690F094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260" y="2447675"/>
            <a:ext cx="19582472" cy="1292662"/>
          </a:xfrm>
        </p:spPr>
        <p:txBody>
          <a:bodyPr lIns="91440" tIns="91440" rIns="91440" bIns="91440">
            <a:spAutoFit/>
          </a:bodyPr>
          <a:lstStyle/>
          <a:p>
            <a:pPr algn="ctr"/>
            <a:r>
              <a:rPr lang="en-US" sz="7200" b="1" dirty="0">
                <a:solidFill>
                  <a:schemeClr val="accent1">
                    <a:lumMod val="50000"/>
                  </a:schemeClr>
                </a:solidFill>
                <a:latin typeface="Lato Bold" panose="020F0802020204030203" pitchFamily="34" charset="0"/>
              </a:rPr>
              <a:t>Background</a:t>
            </a:r>
            <a:endParaRPr lang="en-US" sz="7200" b="1" dirty="0">
              <a:solidFill>
                <a:schemeClr val="accent1">
                  <a:lumMod val="50000"/>
                </a:schemeClr>
              </a:solidFill>
              <a:latin typeface="Lato Bold" panose="020F0802020204030203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xmlns="" id="{39FB4149-4354-436C-95F1-5726C90DBDE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233356" y="3794696"/>
            <a:ext cx="13762804" cy="7725192"/>
          </a:xfrm>
        </p:spPr>
        <p:txBody>
          <a:bodyPr wrap="square" lIns="91440" tIns="91440" rIns="91440" bIns="91440">
            <a:spAutoFit/>
          </a:bodyPr>
          <a:lstStyle/>
          <a:p>
            <a:pPr marL="571488" indent="-5714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Lato Regular" panose="020F0502020204030203" pitchFamily="34" charset="0"/>
              </a:rPr>
              <a:t>Adoption of Sea Service units is a long-standing tradition of NLUS Councils</a:t>
            </a:r>
          </a:p>
          <a:p>
            <a:pPr marL="571488" indent="-5714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Lato Regular" panose="020F0502020204030203" pitchFamily="34" charset="0"/>
              </a:rPr>
              <a:t>Adoptions are primary element of our mission to support the Sea Service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Lato Regular" panose="020F0502020204030203" pitchFamily="34" charset="0"/>
            </a:endParaRPr>
          </a:p>
          <a:p>
            <a:pPr marL="571488" indent="-5714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Lato Regular" panose="020F0502020204030203" pitchFamily="34" charset="0"/>
              </a:rPr>
              <a:t>“Win-Win” arrangement for the Sea Service Unit and the adopting Council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Lato Regular" panose="020F0502020204030203" pitchFamily="34" charset="0"/>
            </a:endParaRPr>
          </a:p>
          <a:p>
            <a:pPr marL="571488" indent="-5714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Lato Regular" panose="020F0502020204030203" pitchFamily="34" charset="0"/>
              </a:rPr>
              <a:t>Association between Council and Sea Service Unit is typically geographical or some namesake relationship </a:t>
            </a:r>
          </a:p>
          <a:p>
            <a:pPr marL="571488" indent="-5714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Lato Regular" panose="020F0502020204030203" pitchFamily="34" charset="0"/>
              </a:rPr>
              <a:t>Multiple or co-adoptions are allowed</a:t>
            </a:r>
          </a:p>
          <a:p>
            <a:pPr marL="571488" indent="-5714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Lato Regular" panose="020F0502020204030203" pitchFamily="34" charset="0"/>
              </a:rPr>
              <a:t>Sea Service Unit Adoption Guide (NLUS Website, Member Resources, Council Support Materials)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Lato Regular" panose="020F0502020204030203" pitchFamily="34" charset="0"/>
            </a:endParaRPr>
          </a:p>
        </p:txBody>
      </p:sp>
      <p:sp>
        <p:nvSpPr>
          <p:cNvPr id="7" name="Shape 43">
            <a:extLst>
              <a:ext uri="{FF2B5EF4-FFF2-40B4-BE49-F238E27FC236}">
                <a16:creationId xmlns:a16="http://schemas.microsoft.com/office/drawing/2014/main" xmlns="" id="{1815ADBB-C82D-4720-8EA2-7BA6DE72142B}"/>
              </a:ext>
            </a:extLst>
          </p:cNvPr>
          <p:cNvSpPr txBox="1">
            <a:spLocks/>
          </p:cNvSpPr>
          <p:nvPr/>
        </p:nvSpPr>
        <p:spPr>
          <a:xfrm>
            <a:off x="11658600" y="220572"/>
            <a:ext cx="12060608" cy="1112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78" tIns="91438" rIns="182878" bIns="91438" anchor="t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r" hangingPunct="1">
              <a:spcBef>
                <a:spcPts val="0"/>
              </a:spcBef>
              <a:buSzTx/>
              <a:buNone/>
              <a:defRPr sz="5300">
                <a:solidFill>
                  <a:srgbClr val="185B9E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Lato Regular"/>
                <a:ea typeface="Lato Regular"/>
                <a:cs typeface="Lato Regular"/>
                <a:sym typeface="Lato Regular"/>
              </a:rPr>
              <a:t>Sea Service Adoption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0" y="4057650"/>
            <a:ext cx="7731760" cy="5798820"/>
          </a:xfrm>
          <a:prstGeom prst="rect">
            <a:avLst/>
          </a:prstGeom>
          <a:ln w="76200">
            <a:solidFill>
              <a:srgbClr val="00529C"/>
            </a:solidFill>
          </a:ln>
          <a:effectLst>
            <a:outerShdw blurRad="50800" dist="152400" dir="2700000" algn="tl" rotWithShape="0">
              <a:srgbClr val="E5B53B">
                <a:alpha val="7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05318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8340" y="3200549"/>
            <a:ext cx="18871360" cy="1253654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Background (continued)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29852" y="4836399"/>
            <a:ext cx="15480368" cy="5224062"/>
          </a:xfrm>
        </p:spPr>
        <p:txBody>
          <a:bodyPr>
            <a:noAutofit/>
          </a:bodyPr>
          <a:lstStyle/>
          <a:p>
            <a:r>
              <a:rPr lang="en-US" sz="4000" dirty="0"/>
              <a:t>Targeted Units:</a:t>
            </a:r>
          </a:p>
          <a:p>
            <a:r>
              <a:rPr lang="en-US" sz="4000" dirty="0"/>
              <a:t>	</a:t>
            </a:r>
            <a:r>
              <a:rPr lang="en-US" sz="4000" dirty="0"/>
              <a:t>- U.S. Navy Ships, Shore Commands, and Aviation Units</a:t>
            </a:r>
          </a:p>
          <a:p>
            <a:r>
              <a:rPr lang="en-US" sz="4000" dirty="0"/>
              <a:t>	</a:t>
            </a:r>
            <a:r>
              <a:rPr lang="en-US" sz="4000" dirty="0"/>
              <a:t>- Coast Guard Ships, Shore Commands, and Aviation Units</a:t>
            </a:r>
          </a:p>
          <a:p>
            <a:r>
              <a:rPr lang="en-US" sz="4000" dirty="0"/>
              <a:t>	</a:t>
            </a:r>
            <a:r>
              <a:rPr lang="en-US" sz="4000" dirty="0"/>
              <a:t>- Marine Corps Units</a:t>
            </a:r>
          </a:p>
          <a:p>
            <a:r>
              <a:rPr lang="en-US" sz="4000" dirty="0"/>
              <a:t>	</a:t>
            </a:r>
            <a:r>
              <a:rPr lang="en-US" sz="4000" dirty="0"/>
              <a:t>- Naval Reserve Officer Training Corps (NROTC) Units</a:t>
            </a:r>
          </a:p>
          <a:p>
            <a:r>
              <a:rPr lang="en-US" sz="4000" dirty="0"/>
              <a:t>	- </a:t>
            </a:r>
            <a:r>
              <a:rPr lang="en-US" sz="4000" dirty="0" err="1"/>
              <a:t>NJROTC</a:t>
            </a:r>
            <a:r>
              <a:rPr lang="en-US" sz="4000" dirty="0"/>
              <a:t> </a:t>
            </a:r>
            <a:r>
              <a:rPr lang="en-US" sz="4000" dirty="0"/>
              <a:t>and </a:t>
            </a:r>
            <a:r>
              <a:rPr lang="en-US" sz="4000" dirty="0">
                <a:solidFill>
                  <a:schemeClr val="tx1"/>
                </a:solidFill>
              </a:rPr>
              <a:t>National Defense Cadet Corps (</a:t>
            </a:r>
            <a:r>
              <a:rPr lang="en-US" sz="4000" dirty="0" err="1">
                <a:solidFill>
                  <a:schemeClr val="tx1"/>
                </a:solidFill>
              </a:rPr>
              <a:t>NDCC</a:t>
            </a:r>
            <a:r>
              <a:rPr lang="en-US" sz="4000" dirty="0">
                <a:solidFill>
                  <a:schemeClr val="tx1"/>
                </a:solidFill>
              </a:rPr>
              <a:t>)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/>
              <a:t>Units</a:t>
            </a:r>
          </a:p>
          <a:p>
            <a:r>
              <a:rPr lang="en-US" sz="4000" dirty="0"/>
              <a:t>	</a:t>
            </a:r>
            <a:r>
              <a:rPr lang="en-US" sz="4000" dirty="0"/>
              <a:t>- MCJROTC Units</a:t>
            </a:r>
          </a:p>
          <a:p>
            <a:r>
              <a:rPr lang="en-US" sz="4000" dirty="0"/>
              <a:t>	- Maritime Academies that offer USN reserve commissions</a:t>
            </a:r>
          </a:p>
          <a:p>
            <a:r>
              <a:rPr lang="en-US" sz="4000" dirty="0"/>
              <a:t>	</a:t>
            </a:r>
            <a:r>
              <a:rPr lang="en-US" sz="4000" dirty="0"/>
              <a:t>- Naval Sea Cadet Corps Units</a:t>
            </a:r>
          </a:p>
          <a:p>
            <a:r>
              <a:rPr lang="en-US" sz="4000" dirty="0"/>
              <a:t>	</a:t>
            </a:r>
            <a:r>
              <a:rPr lang="en-US" sz="4000" dirty="0"/>
              <a:t>- Navy League Cadet Corps Units</a:t>
            </a:r>
          </a:p>
          <a:p>
            <a:r>
              <a:rPr lang="en-US" sz="4000" dirty="0"/>
              <a:t>	</a:t>
            </a:r>
            <a:r>
              <a:rPr lang="en-US" sz="4000" dirty="0"/>
              <a:t>- Young Marine Units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298908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8340" y="3601626"/>
            <a:ext cx="18871360" cy="1807404"/>
          </a:xfrm>
        </p:spPr>
        <p:txBody>
          <a:bodyPr/>
          <a:lstStyle/>
          <a:p>
            <a:pPr algn="ctr"/>
            <a:r>
              <a:rPr lang="en-US" sz="8800" dirty="0">
                <a:solidFill>
                  <a:schemeClr val="tx1"/>
                </a:solidFill>
              </a:rPr>
              <a:t>Background (continued)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41992" y="5545951"/>
            <a:ext cx="18135328" cy="4648202"/>
          </a:xfrm>
        </p:spPr>
        <p:txBody>
          <a:bodyPr>
            <a:noAutofit/>
          </a:bodyPr>
          <a:lstStyle/>
          <a:p>
            <a:r>
              <a:rPr lang="en-US" sz="4800" dirty="0"/>
              <a:t>Priority for selecting units to adopt:</a:t>
            </a:r>
          </a:p>
          <a:p>
            <a:r>
              <a:rPr lang="en-US" sz="4800" dirty="0"/>
              <a:t>	</a:t>
            </a:r>
            <a:r>
              <a:rPr lang="en-US" sz="4800" dirty="0"/>
              <a:t>- Deployable/afloat units</a:t>
            </a:r>
          </a:p>
          <a:p>
            <a:r>
              <a:rPr lang="en-US" sz="4800" dirty="0"/>
              <a:t>	</a:t>
            </a:r>
            <a:r>
              <a:rPr lang="en-US" sz="4800" dirty="0"/>
              <a:t>- Sea Cadet Units</a:t>
            </a:r>
          </a:p>
          <a:p>
            <a:r>
              <a:rPr lang="en-US" sz="4800" dirty="0"/>
              <a:t>	</a:t>
            </a:r>
            <a:r>
              <a:rPr lang="en-US" sz="4800" dirty="0"/>
              <a:t>- Shore Commands</a:t>
            </a:r>
          </a:p>
          <a:p>
            <a:r>
              <a:rPr lang="en-US" sz="4800" dirty="0"/>
              <a:t>	- </a:t>
            </a:r>
            <a:r>
              <a:rPr lang="en-US" sz="4800" dirty="0">
                <a:solidFill>
                  <a:schemeClr val="tx1"/>
                </a:solidFill>
              </a:rPr>
              <a:t>National Defense Cadet Corps (</a:t>
            </a:r>
            <a:r>
              <a:rPr lang="en-US" sz="4800" dirty="0" err="1">
                <a:solidFill>
                  <a:schemeClr val="tx1"/>
                </a:solidFill>
              </a:rPr>
              <a:t>NDCC</a:t>
            </a:r>
            <a:r>
              <a:rPr lang="en-US" sz="4800" dirty="0">
                <a:solidFill>
                  <a:schemeClr val="tx1"/>
                </a:solidFill>
              </a:rPr>
              <a:t>) Units</a:t>
            </a:r>
          </a:p>
          <a:p>
            <a:r>
              <a:rPr lang="en-US" sz="4800" dirty="0"/>
              <a:t>	</a:t>
            </a:r>
            <a:r>
              <a:rPr lang="en-US" sz="4800" dirty="0"/>
              <a:t>- ROTC and JROTC Units</a:t>
            </a:r>
          </a:p>
          <a:p>
            <a:r>
              <a:rPr lang="en-US" sz="4800" dirty="0"/>
              <a:t>	</a:t>
            </a:r>
            <a:r>
              <a:rPr lang="en-US" sz="4800" dirty="0"/>
              <a:t>- Young Marines</a:t>
            </a:r>
          </a:p>
          <a:p>
            <a:r>
              <a:rPr lang="en-US" sz="4800" dirty="0"/>
              <a:t>	</a:t>
            </a:r>
            <a:r>
              <a:rPr lang="en-US" sz="4800" dirty="0"/>
              <a:t>- Foreign Sea Service Units</a:t>
            </a:r>
          </a:p>
          <a:p>
            <a:r>
              <a:rPr lang="en-US" sz="4800" dirty="0"/>
              <a:t>	</a:t>
            </a:r>
            <a:r>
              <a:rPr lang="en-US" sz="4800" dirty="0"/>
              <a:t>- Other Units (USNS, NOAA, and historical ships)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349509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9644" y="2233008"/>
            <a:ext cx="18871360" cy="180740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Where are we today (Sep 2019)?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428" y="3530168"/>
            <a:ext cx="18155228" cy="895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555693" y="6179170"/>
            <a:ext cx="3990110" cy="31188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2800" u="sng" dirty="0">
                <a:solidFill>
                  <a:schemeClr val="tx1"/>
                </a:solidFill>
              </a:rPr>
              <a:t>Note:</a:t>
            </a:r>
            <a:r>
              <a:rPr lang="en-US" sz="2800" dirty="0">
                <a:solidFill>
                  <a:schemeClr val="tx1"/>
                </a:solidFill>
              </a:rPr>
              <a:t>: </a:t>
            </a:r>
            <a:endParaRPr lang="en-US" sz="2800" dirty="0">
              <a:solidFill>
                <a:schemeClr val="tx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81 </a:t>
            </a:r>
            <a:r>
              <a:rPr lang="en-US" sz="2800" dirty="0">
                <a:solidFill>
                  <a:schemeClr val="tx1"/>
                </a:solidFill>
              </a:rPr>
              <a:t>Units adopted by more than one Council (7 by 3; 1 by 4; 73 by 2)</a:t>
            </a:r>
          </a:p>
          <a:p>
            <a:pPr algn="l"/>
            <a:r>
              <a:rPr lang="en-US" sz="2800" dirty="0">
                <a:solidFill>
                  <a:srgbClr val="FF0000"/>
                </a:solidFill>
              </a:rPr>
              <a:t> </a:t>
            </a:r>
          </a:p>
          <a:p>
            <a:pPr algn="l"/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6550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What Units are Available?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10691" y="6180991"/>
            <a:ext cx="21235686" cy="4648202"/>
          </a:xfrm>
        </p:spPr>
        <p:txBody>
          <a:bodyPr/>
          <a:lstStyle/>
          <a:p>
            <a:r>
              <a:rPr lang="en-US" dirty="0" smtClean="0"/>
              <a:t>NLUS website (navyleague.org): </a:t>
            </a:r>
            <a:r>
              <a:rPr lang="en-US" i="1" u="sng" dirty="0" smtClean="0">
                <a:solidFill>
                  <a:schemeClr val="tx1"/>
                </a:solidFill>
              </a:rPr>
              <a:t>LOG-IN FIRST</a:t>
            </a:r>
            <a:r>
              <a:rPr lang="en-US" dirty="0" smtClean="0"/>
              <a:t>, then click on dropdown menu “Programs”; click on “Adopted Ships and Units”; scroll down </a:t>
            </a:r>
            <a:r>
              <a:rPr lang="en-US" dirty="0" smtClean="0">
                <a:solidFill>
                  <a:schemeClr val="tx1"/>
                </a:solidFill>
              </a:rPr>
              <a:t>past the big yellow box.</a:t>
            </a:r>
          </a:p>
          <a:p>
            <a:endParaRPr lang="en-US" dirty="0"/>
          </a:p>
          <a:p>
            <a:r>
              <a:rPr lang="en-US" dirty="0" smtClean="0"/>
              <a:t>Below “All Adopted Units” are lists of </a:t>
            </a:r>
            <a:r>
              <a:rPr lang="en-US" dirty="0" err="1" smtClean="0"/>
              <a:t>unadopted</a:t>
            </a:r>
            <a:r>
              <a:rPr lang="en-US" dirty="0" smtClean="0"/>
              <a:t> units by category (Navy Ships, Coast Guard Vessels, NROTC Units, Sea Cadet Units, </a:t>
            </a:r>
            <a:r>
              <a:rPr lang="en-US" dirty="0" err="1" smtClean="0"/>
              <a:t>etc</a:t>
            </a:r>
            <a:r>
              <a:rPr lang="en-US" dirty="0" smtClean="0"/>
              <a:t>) and by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25289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920" y="3167126"/>
            <a:ext cx="18871360" cy="180740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Process Overview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74805" y="5150686"/>
            <a:ext cx="19435422" cy="5553888"/>
          </a:xfrm>
        </p:spPr>
        <p:txBody>
          <a:bodyPr/>
          <a:lstStyle/>
          <a:p>
            <a:pPr marL="571500" indent="-571500">
              <a:buFontTx/>
              <a:buChar char="•"/>
            </a:pPr>
            <a:r>
              <a:rPr lang="en-US" sz="6000" dirty="0"/>
              <a:t>Council identifies appropriate adoption candidate</a:t>
            </a:r>
          </a:p>
          <a:p>
            <a:pPr marL="571500" indent="-571500">
              <a:buFontTx/>
              <a:buChar char="•"/>
            </a:pPr>
            <a:r>
              <a:rPr lang="en-US" sz="6000" dirty="0"/>
              <a:t>Council considers size of unit and Council resources</a:t>
            </a:r>
          </a:p>
          <a:p>
            <a:pPr marL="571500" indent="-571500">
              <a:buFontTx/>
              <a:buChar char="•"/>
            </a:pPr>
            <a:r>
              <a:rPr lang="en-US" sz="6000" dirty="0"/>
              <a:t>Council seeks concurrence from Area and Region President</a:t>
            </a:r>
          </a:p>
          <a:p>
            <a:pPr marL="571500" indent="-571500">
              <a:buFontTx/>
              <a:buChar char="•"/>
            </a:pPr>
            <a:r>
              <a:rPr lang="en-US" sz="6000" dirty="0"/>
              <a:t>Council appoints an Adoption Unit </a:t>
            </a:r>
            <a:r>
              <a:rPr lang="en-US" sz="6000" dirty="0" err="1"/>
              <a:t>Liasion</a:t>
            </a:r>
            <a:r>
              <a:rPr lang="en-US" sz="6000" dirty="0"/>
              <a:t> (AUL)</a:t>
            </a:r>
          </a:p>
          <a:p>
            <a:pPr marL="571500" indent="-571500">
              <a:buFontTx/>
              <a:buChar char="•"/>
            </a:pPr>
            <a:endParaRPr lang="en-US" dirty="0" smtClean="0"/>
          </a:p>
          <a:p>
            <a:pPr marL="571500" indent="-571500"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0248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920" y="2976255"/>
            <a:ext cx="18871360" cy="22656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Procedure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61304" y="4653297"/>
            <a:ext cx="19628672" cy="5279286"/>
          </a:xfrm>
        </p:spPr>
        <p:txBody>
          <a:bodyPr>
            <a:noAutofit/>
          </a:bodyPr>
          <a:lstStyle/>
          <a:p>
            <a:pPr marL="571500" indent="-571500">
              <a:buFontTx/>
              <a:buChar char="•"/>
            </a:pPr>
            <a:r>
              <a:rPr lang="en-US" sz="4800" dirty="0"/>
              <a:t>AUL approaches CO or OIC of adoption candidate </a:t>
            </a:r>
          </a:p>
          <a:p>
            <a:pPr marL="571500" indent="-571500">
              <a:buFontTx/>
              <a:buChar char="•"/>
            </a:pPr>
            <a:r>
              <a:rPr lang="en-US" sz="4800" dirty="0"/>
              <a:t>AUL Presents an adoption proposal in writing as permanent record</a:t>
            </a:r>
          </a:p>
          <a:p>
            <a:pPr marL="571500" indent="-571500">
              <a:buFontTx/>
              <a:buChar char="•"/>
            </a:pPr>
            <a:r>
              <a:rPr lang="en-US" sz="4800" dirty="0"/>
              <a:t>For youth groups, refer to NLUS Guide to Youth Programs (Website, Member Resources, Training) and NLUS Operations Manual</a:t>
            </a:r>
          </a:p>
          <a:p>
            <a:pPr marL="571500" indent="-571500">
              <a:buFontTx/>
              <a:buChar char="•"/>
            </a:pPr>
            <a:r>
              <a:rPr lang="en-US" sz="4800" dirty="0"/>
              <a:t>If CO agrees to adoption, plan for an adoption ceremony, public or private, preferably at or on the unit; issue invitations</a:t>
            </a:r>
          </a:p>
          <a:p>
            <a:pPr marL="571500" indent="-571500">
              <a:buFontTx/>
              <a:buChar char="•"/>
            </a:pPr>
            <a:r>
              <a:rPr lang="en-US" sz="4800" dirty="0"/>
              <a:t>Prepare a plaque and a certificate of adoption (can be created from sample in Appendix C of Adoption Guide or purchased from Navy League approved vendor, Vanguard)</a:t>
            </a:r>
          </a:p>
          <a:p>
            <a:pPr marL="571500" indent="-571500">
              <a:buFontTx/>
              <a:buChar char="•"/>
            </a:pPr>
            <a:r>
              <a:rPr lang="en-US" sz="4800" dirty="0"/>
              <a:t>Notify NLUS HQ, Field Services, of adoption and termination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49031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4371</TotalTime>
  <Words>824</Words>
  <Application>Microsoft Macintosh PowerPoint</Application>
  <PresentationFormat>Custom</PresentationFormat>
  <Paragraphs>123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White</vt:lpstr>
      <vt:lpstr>PowerPoint Presentation</vt:lpstr>
      <vt:lpstr>Thank you for joining us!  Please mute your phones and the audio on your laptops/computers. We will start the webinar in a few minutes.  Feel free to use the chat function of the webinar to ask questions along the way, and they’ll be addressed at the end of the presentation.</vt:lpstr>
      <vt:lpstr>Background</vt:lpstr>
      <vt:lpstr>Background (continued)</vt:lpstr>
      <vt:lpstr>Background (continued)</vt:lpstr>
      <vt:lpstr>Where are we today (Sep 2019)?</vt:lpstr>
      <vt:lpstr>What Units are Available?</vt:lpstr>
      <vt:lpstr>Process Overview</vt:lpstr>
      <vt:lpstr>Procedure</vt:lpstr>
      <vt:lpstr>Working with Adopted Unit</vt:lpstr>
      <vt:lpstr>Suggested Services to Unit</vt:lpstr>
      <vt:lpstr>Possible reciprocation activities by Unit</vt:lpstr>
      <vt:lpstr>Validation process</vt:lpstr>
      <vt:lpstr>Sea Service Adoption Excellence Award</vt:lpstr>
      <vt:lpstr>2018 Winners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Ellinport, Jeanne</dc:creator>
  <cp:lastModifiedBy>Bobby Ferguson</cp:lastModifiedBy>
  <cp:revision>210</cp:revision>
  <cp:lastPrinted>2018-02-09T04:09:18Z</cp:lastPrinted>
  <dcterms:modified xsi:type="dcterms:W3CDTF">2019-09-19T18:24:49Z</dcterms:modified>
</cp:coreProperties>
</file>