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3"/>
  </p:notesMasterIdLst>
  <p:sldIdLst>
    <p:sldId id="261" r:id="rId2"/>
    <p:sldId id="262" r:id="rId3"/>
    <p:sldId id="263" r:id="rId4"/>
    <p:sldId id="264" r:id="rId5"/>
    <p:sldId id="266" r:id="rId6"/>
    <p:sldId id="267" r:id="rId7"/>
    <p:sldId id="268" r:id="rId8"/>
    <p:sldId id="269" r:id="rId9"/>
    <p:sldId id="272" r:id="rId10"/>
    <p:sldId id="273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201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0E95A-2C41-E14A-A260-4ECDEDDC5BEC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11D9B-3B58-A648-A128-F1A4FBADD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6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100" dirty="0">
              <a:effectLst/>
              <a:latin typeface="+mj-lt"/>
              <a:ea typeface="+mj-ea"/>
              <a:cs typeface="+mj-cs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7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119345" y="2051486"/>
            <a:ext cx="7076760" cy="903702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185B9E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half" idx="1"/>
          </p:nvPr>
        </p:nvSpPr>
        <p:spPr>
          <a:xfrm>
            <a:off x="1823824" y="3090495"/>
            <a:ext cx="5805138" cy="23241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18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indent="0">
              <a:spcBef>
                <a:spcPts val="0"/>
              </a:spcBef>
              <a:buSzTx/>
              <a:buNone/>
              <a:defRPr sz="18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0">
              <a:spcBef>
                <a:spcPts val="0"/>
              </a:spcBef>
              <a:buSzTx/>
              <a:buNone/>
              <a:defRPr sz="18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0">
              <a:spcBef>
                <a:spcPts val="0"/>
              </a:spcBef>
              <a:buSzTx/>
              <a:buNone/>
              <a:defRPr sz="18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0">
              <a:spcBef>
                <a:spcPts val="0"/>
              </a:spcBef>
              <a:buSzTx/>
              <a:buNone/>
              <a:defRPr sz="1800">
                <a:solidFill>
                  <a:srgbClr val="042F5C"/>
                </a:solidFill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/>
          <p:nvPr/>
        </p:nvSpPr>
        <p:spPr>
          <a:xfrm>
            <a:off x="-68161" y="545098"/>
            <a:ext cx="9284362" cy="383984"/>
          </a:xfrm>
          <a:prstGeom prst="rect">
            <a:avLst/>
          </a:prstGeom>
          <a:solidFill>
            <a:srgbClr val="185B9E"/>
          </a:solidFill>
          <a:ln w="12700">
            <a:miter lim="400000"/>
          </a:ln>
        </p:spPr>
        <p:txBody>
          <a:bodyPr lIns="21336" tIns="21336" rIns="21336" bIns="21336" anchor="ctr"/>
          <a:lstStyle/>
          <a:p>
            <a:pPr algn="ctr" defTabSz="346702" hangingPunct="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-68161" y="1003177"/>
            <a:ext cx="9284362" cy="109018"/>
          </a:xfrm>
          <a:prstGeom prst="rect">
            <a:avLst/>
          </a:prstGeom>
          <a:solidFill>
            <a:srgbClr val="DDB043"/>
          </a:solidFill>
          <a:ln w="12700">
            <a:miter lim="400000"/>
          </a:ln>
        </p:spPr>
        <p:txBody>
          <a:bodyPr lIns="21336" tIns="21336" rIns="21336" bIns="21336" anchor="ctr"/>
          <a:lstStyle/>
          <a:p>
            <a:pPr algn="ctr" defTabSz="346702" hangingPunct="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454675" y="-5601"/>
            <a:ext cx="1264006" cy="168534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1336" tIns="21336" rIns="21336" bIns="21336" anchor="ctr"/>
          <a:lstStyle/>
          <a:p>
            <a:pPr algn="ctr" defTabSz="346702" hangingPunct="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28" name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74" y="259724"/>
            <a:ext cx="958054" cy="128169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-35137" y="6441089"/>
            <a:ext cx="9284362" cy="293501"/>
          </a:xfrm>
          <a:prstGeom prst="rect">
            <a:avLst/>
          </a:prstGeom>
          <a:solidFill>
            <a:srgbClr val="185B9E"/>
          </a:solidFill>
          <a:ln w="12700">
            <a:miter lim="400000"/>
          </a:ln>
        </p:spPr>
        <p:txBody>
          <a:bodyPr lIns="21336" tIns="21336" rIns="21336" bIns="21336" anchor="ctr"/>
          <a:lstStyle/>
          <a:p>
            <a:pPr algn="ctr" defTabSz="346702" hangingPunct="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-35137" y="6320370"/>
            <a:ext cx="9284362" cy="58009"/>
          </a:xfrm>
          <a:prstGeom prst="rect">
            <a:avLst/>
          </a:prstGeom>
          <a:solidFill>
            <a:srgbClr val="DDB043"/>
          </a:solidFill>
          <a:ln w="12700">
            <a:miter lim="400000"/>
          </a:ln>
        </p:spPr>
        <p:txBody>
          <a:bodyPr lIns="21336" tIns="21336" rIns="21336" bIns="21336" anchor="ctr"/>
          <a:lstStyle/>
          <a:p>
            <a:pPr algn="ctr" defTabSz="346702" hangingPunct="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8319658" y="6266878"/>
            <a:ext cx="386192" cy="51492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1336" tIns="21336" rIns="21336" bIns="21336" anchor="ctr"/>
          <a:lstStyle/>
          <a:p>
            <a:pPr algn="ctr" defTabSz="346702" hangingPunct="0"/>
            <a:r>
              <a:rPr sz="2100" kern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sym typeface="Lucida Grande"/>
              </a:rPr>
              <a:t>   </a:t>
            </a:r>
          </a:p>
        </p:txBody>
      </p:sp>
      <p:sp>
        <p:nvSpPr>
          <p:cNvPr id="32" name="Shape 32"/>
          <p:cNvSpPr/>
          <p:nvPr/>
        </p:nvSpPr>
        <p:spPr>
          <a:xfrm>
            <a:off x="5946741" y="6274926"/>
            <a:ext cx="2287637" cy="575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224" tIns="14224" rIns="14224" bIns="14224" anchor="ctr">
            <a:spAutoFit/>
          </a:bodyPr>
          <a:lstStyle/>
          <a:p>
            <a:pPr algn="r" defTabSz="192020" hangingPunct="0">
              <a:lnSpc>
                <a:spcPct val="120000"/>
              </a:lnSpc>
              <a:defRPr sz="1500" spc="37">
                <a:latin typeface="Lato Bold"/>
                <a:ea typeface="Lato Bold"/>
                <a:cs typeface="Lato Bold"/>
                <a:sym typeface="Lato Bold"/>
              </a:defRPr>
            </a:pPr>
            <a:r>
              <a:rPr sz="1500" kern="0" spc="37" dirty="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CITIZENS IN SUPPORT OF THE SEA SERVICES</a:t>
            </a:r>
            <a:r>
              <a:rPr sz="1500" kern="0" spc="37" dirty="0">
                <a:solidFill>
                  <a:srgbClr val="000000"/>
                </a:solidFill>
                <a:latin typeface="Lato Regular"/>
                <a:ea typeface="Lato Regular"/>
                <a:cs typeface="Lato Regular"/>
                <a:sym typeface="Lato Regular"/>
              </a:rPr>
              <a:t>   </a:t>
            </a:r>
            <a:r>
              <a:rPr sz="1500" kern="0" spc="37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  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xfrm>
            <a:off x="8390511" y="6425638"/>
            <a:ext cx="243963" cy="238834"/>
          </a:xfrm>
          <a:prstGeom prst="rect">
            <a:avLst/>
          </a:prstGeom>
        </p:spPr>
        <p:txBody>
          <a:bodyPr/>
          <a:lstStyle>
            <a:lvl1pPr algn="ctr">
              <a:defRPr sz="1300" b="1">
                <a:latin typeface="Lato-Medium"/>
                <a:ea typeface="Lato-Medium"/>
                <a:cs typeface="Lato-Medium"/>
                <a:sym typeface="Lato-Medium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87211" y="-48871"/>
            <a:ext cx="9318422" cy="3350346"/>
          </a:xfrm>
          <a:prstGeom prst="rect">
            <a:avLst/>
          </a:prstGeom>
          <a:solidFill>
            <a:srgbClr val="185B9E"/>
          </a:solidFill>
          <a:ln w="12700">
            <a:miter lim="400000"/>
          </a:ln>
        </p:spPr>
        <p:txBody>
          <a:bodyPr lIns="21336" tIns="21336" rIns="21336" bIns="21336" anchor="ctr"/>
          <a:lstStyle/>
          <a:p>
            <a:pPr algn="ctr" defTabSz="346702" hangingPunct="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Shape 3"/>
          <p:cNvSpPr/>
          <p:nvPr/>
        </p:nvSpPr>
        <p:spPr>
          <a:xfrm>
            <a:off x="-87211" y="3375842"/>
            <a:ext cx="9318422" cy="109418"/>
          </a:xfrm>
          <a:prstGeom prst="rect">
            <a:avLst/>
          </a:prstGeom>
          <a:solidFill>
            <a:srgbClr val="DDB043"/>
          </a:solidFill>
          <a:ln w="12700">
            <a:miter lim="400000"/>
          </a:ln>
        </p:spPr>
        <p:txBody>
          <a:bodyPr lIns="21336" tIns="21336" rIns="21336" bIns="21336" anchor="ctr"/>
          <a:lstStyle/>
          <a:p>
            <a:pPr algn="ctr" defTabSz="346702" hangingPunct="0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08877" y="1987885"/>
            <a:ext cx="2161674" cy="2882232"/>
            <a:chOff x="0" y="0"/>
            <a:chExt cx="5764464" cy="5764463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5764465" cy="576446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346702" hangingPunct="0">
                <a:defRPr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00" kern="0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5" name="image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586" y="348784"/>
              <a:ext cx="5049940" cy="50668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6424654" y="6298490"/>
            <a:ext cx="128547" cy="115723"/>
          </a:xfrm>
          <a:prstGeom prst="rect">
            <a:avLst/>
          </a:prstGeom>
          <a:ln w="12700">
            <a:miter lim="400000"/>
          </a:ln>
        </p:spPr>
        <p:txBody>
          <a:bodyPr wrap="none" lIns="19202" tIns="19202" rIns="19202" bIns="19202" anchor="ctr">
            <a:spAutoFit/>
          </a:bodyPr>
          <a:lstStyle>
            <a:lvl1pPr algn="r">
              <a:defRPr sz="5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346702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defTabSz="346702" hangingPunct="0"/>
              <a:t>‹#›</a:t>
            </a:fld>
            <a:endParaRPr kern="0" dirty="0">
              <a:solidFill>
                <a:srgbClr val="000000"/>
              </a:solidFill>
            </a:endParaRP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370013" y="979211"/>
            <a:ext cx="7315200" cy="1249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103813" y="2229126"/>
            <a:ext cx="3581400" cy="4380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/>
  <p:txStyles>
    <p:titleStyle>
      <a:lvl1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66694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533388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800082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066776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333471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600165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866859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133553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400247" marR="0" indent="-266694" algn="l" defTabSz="346702" rtl="0" latinLnBrk="0">
        <a:lnSpc>
          <a:spcPct val="100000"/>
        </a:lnSpc>
        <a:spcBef>
          <a:spcPts val="2478"/>
        </a:spcBef>
        <a:spcAft>
          <a:spcPts val="0"/>
        </a:spcAft>
        <a:buClrTx/>
        <a:buSzPct val="7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34670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trolan@gdeb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pauscg@gmail.com" TargetMode="External"/><Relationship Id="rId3" Type="http://schemas.openxmlformats.org/officeDocument/2006/relationships/hyperlink" Target="mailto:meb.NL@earthlink.net" TargetMode="External"/><Relationship Id="rId7" Type="http://schemas.openxmlformats.org/officeDocument/2006/relationships/hyperlink" Target="mailto:cbbarnecut@sonic.n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pthal@bellsouth.net" TargetMode="External"/><Relationship Id="rId5" Type="http://schemas.openxmlformats.org/officeDocument/2006/relationships/hyperlink" Target="mailto:bvferguson@sbcglobal.net" TargetMode="External"/><Relationship Id="rId4" Type="http://schemas.openxmlformats.org/officeDocument/2006/relationships/hyperlink" Target="mailto:navyleague@earthlink.net" TargetMode="External"/><Relationship Id="rId9" Type="http://schemas.openxmlformats.org/officeDocument/2006/relationships/hyperlink" Target="mailto:ernieandmo@supertzar.n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ie.McCullough@baesystems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5049203" y="3801157"/>
            <a:ext cx="3532260" cy="158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404" tIns="38404" rIns="38404" bIns="38404" anchor="t">
            <a:sp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5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Presented by</a:t>
            </a:r>
          </a:p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5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Bobby Ferguson</a:t>
            </a:r>
          </a:p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en-US" sz="2500" b="1" kern="0" dirty="0">
              <a:solidFill>
                <a:srgbClr val="0365C0">
                  <a:lumMod val="50000"/>
                </a:srgbClr>
              </a:solidFill>
              <a:latin typeface="Lato Regular"/>
              <a:ea typeface="Lato Regular"/>
              <a:cs typeface="Lato Regular"/>
              <a:sym typeface="Lato Regular"/>
            </a:endParaRPr>
          </a:p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23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21 June 2019</a:t>
            </a:r>
            <a:endParaRPr lang="en-US" sz="2300" kern="0" dirty="0">
              <a:solidFill>
                <a:srgbClr val="0365C0">
                  <a:lumMod val="50000"/>
                </a:srgbClr>
              </a:solidFill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7" name="Shape 44">
            <a:extLst>
              <a:ext uri="{FF2B5EF4-FFF2-40B4-BE49-F238E27FC236}">
                <a16:creationId xmlns:a16="http://schemas.microsoft.com/office/drawing/2014/main" id="{5F542A9A-11DB-4571-92FC-0DFAA9F99436}"/>
              </a:ext>
            </a:extLst>
          </p:cNvPr>
          <p:cNvSpPr/>
          <p:nvPr/>
        </p:nvSpPr>
        <p:spPr>
          <a:xfrm>
            <a:off x="4440556" y="1027972"/>
            <a:ext cx="4140907" cy="1785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404" tIns="38404" rIns="38404" bIns="38404" anchor="ctr">
            <a:spAutoFit/>
          </a:bodyPr>
          <a:lstStyle>
            <a:lvl1pPr>
              <a:defRPr sz="12000">
                <a:solidFill>
                  <a:srgbClr val="DDB043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algn="r" defTabSz="346694" hangingPunct="0"/>
            <a:r>
              <a:rPr lang="en-US" sz="3700" kern="0" dirty="0"/>
              <a:t>Ship Commissioning Guide</a:t>
            </a:r>
            <a:endParaRPr sz="3700" kern="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03970" y="6443025"/>
            <a:ext cx="224214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2838214" y="5354217"/>
            <a:ext cx="5843278" cy="151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defTabSz="346694" hangingPunct="0"/>
            <a:r>
              <a:rPr kern="0"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446890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Appendix K: Defense Contractor POCs (cont’d)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2508" y="1897348"/>
            <a:ext cx="8350022" cy="4863484"/>
          </a:xfrm>
        </p:spPr>
        <p:txBody>
          <a:bodyPr wrap="square" lIns="38404" tIns="38404" rIns="38404" bIns="38404">
            <a:spAutoFit/>
          </a:bodyPr>
          <a:lstStyle/>
          <a:p>
            <a:r>
              <a:rPr lang="en-US" sz="1400" u="sng" dirty="0"/>
              <a:t>General Dynamics Electric Boat Division</a:t>
            </a:r>
            <a:endParaRPr lang="en-US" sz="1400" dirty="0"/>
          </a:p>
          <a:p>
            <a:r>
              <a:rPr lang="en-US" sz="1400" dirty="0"/>
              <a:t>Ms. Lisa L. </a:t>
            </a:r>
            <a:r>
              <a:rPr lang="en-US" sz="1400" dirty="0" err="1"/>
              <a:t>Trolan</a:t>
            </a:r>
            <a:r>
              <a:rPr lang="en-US" sz="1400" dirty="0"/>
              <a:t>	</a:t>
            </a:r>
          </a:p>
          <a:p>
            <a:r>
              <a:rPr lang="en-US" sz="1400" dirty="0"/>
              <a:t>Public Affairs Sr. Specialist</a:t>
            </a:r>
          </a:p>
          <a:p>
            <a:r>
              <a:rPr lang="en-US" sz="1400" dirty="0"/>
              <a:t>General Dynamics Electric Boat Division</a:t>
            </a:r>
          </a:p>
          <a:p>
            <a:r>
              <a:rPr lang="en-US" sz="1400" dirty="0"/>
              <a:t>75 Eastern Point Road, J88-10</a:t>
            </a:r>
          </a:p>
          <a:p>
            <a:r>
              <a:rPr lang="en-US" sz="1400" dirty="0"/>
              <a:t>Groton, CT  06340-4989</a:t>
            </a:r>
          </a:p>
          <a:p>
            <a:r>
              <a:rPr lang="en-US" sz="1400" dirty="0"/>
              <a:t>Office:  860-433-6913  </a:t>
            </a:r>
          </a:p>
          <a:p>
            <a:r>
              <a:rPr lang="en-US" sz="1400" dirty="0"/>
              <a:t>Cell:  860-303-0692</a:t>
            </a:r>
          </a:p>
          <a:p>
            <a:r>
              <a:rPr lang="en-US" sz="1400" dirty="0"/>
              <a:t>Email:  </a:t>
            </a:r>
            <a:r>
              <a:rPr lang="en-US" sz="1400" dirty="0">
                <a:hlinkClick r:id="rId3"/>
              </a:rPr>
              <a:t>ltrolan@gdeb.com</a:t>
            </a:r>
            <a:endParaRPr lang="en-US" sz="1400" dirty="0"/>
          </a:p>
          <a:p>
            <a:endParaRPr lang="en-US" sz="1400" dirty="0"/>
          </a:p>
          <a:p>
            <a:r>
              <a:rPr lang="en-US" sz="1400" u="sng" dirty="0"/>
              <a:t>Huntington Ingalls Industries, Newport News Shipbuilding </a:t>
            </a:r>
            <a:endParaRPr lang="en-US" sz="1400" dirty="0"/>
          </a:p>
          <a:p>
            <a:r>
              <a:rPr lang="en-US" sz="1400" dirty="0"/>
              <a:t>Ms. Jennifer Dunn</a:t>
            </a:r>
          </a:p>
          <a:p>
            <a:r>
              <a:rPr lang="en-US" sz="1400" dirty="0"/>
              <a:t>Director, Communications</a:t>
            </a:r>
          </a:p>
          <a:p>
            <a:r>
              <a:rPr lang="en-US" sz="1400" dirty="0"/>
              <a:t>Newport News Shipbuilding</a:t>
            </a:r>
          </a:p>
          <a:p>
            <a:r>
              <a:rPr lang="en-US" sz="1400" dirty="0"/>
              <a:t>4101 Washington Avenue</a:t>
            </a:r>
          </a:p>
          <a:p>
            <a:r>
              <a:rPr lang="en-US" sz="1400" dirty="0"/>
              <a:t>Building 520/1</a:t>
            </a:r>
          </a:p>
          <a:p>
            <a:r>
              <a:rPr lang="en-US" sz="1400" dirty="0"/>
              <a:t>Newport News, VA  23607</a:t>
            </a:r>
          </a:p>
          <a:p>
            <a:r>
              <a:rPr lang="en-US" sz="1400" dirty="0"/>
              <a:t>Office:  757-380-3558  	</a:t>
            </a:r>
          </a:p>
          <a:p>
            <a:r>
              <a:rPr lang="en-US" sz="1400" dirty="0"/>
              <a:t>Cell:  757-880-8405</a:t>
            </a:r>
          </a:p>
          <a:p>
            <a:r>
              <a:rPr lang="en-US" sz="1400" dirty="0"/>
              <a:t>Email:  </a:t>
            </a:r>
            <a:r>
              <a:rPr lang="en-US" sz="1400" dirty="0" err="1"/>
              <a:t>Jennifer.Dunn@hii-nns.com</a:t>
            </a:r>
            <a:endParaRPr lang="en-US" sz="1400" dirty="0"/>
          </a:p>
          <a:p>
            <a:endParaRPr lang="en-US" sz="1600" dirty="0"/>
          </a:p>
          <a:p>
            <a:pPr>
              <a:spcAft>
                <a:spcPts val="504"/>
              </a:spcAft>
            </a:pPr>
            <a:endParaRPr lang="en-US" sz="15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</a:t>
            </a:r>
          </a:p>
        </p:txBody>
      </p:sp>
    </p:spTree>
    <p:extLst>
      <p:ext uri="{BB962C8B-B14F-4D97-AF65-F5344CB8AC3E}">
        <p14:creationId xmlns:p14="http://schemas.microsoft.com/office/powerpoint/2010/main" val="351157347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08569" y="6443025"/>
            <a:ext cx="215015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2838214" y="5354217"/>
            <a:ext cx="5843278" cy="151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defTabSz="346694" hangingPunct="0"/>
            <a:r>
              <a:rPr kern="0"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88920"/>
            <a:ext cx="9144000" cy="970110"/>
          </a:xfrm>
        </p:spPr>
        <p:txBody>
          <a:bodyPr wrap="square" lIns="38404" tIns="38404" rIns="38404" bIns="38404">
            <a:spAutoFit/>
          </a:bodyPr>
          <a:lstStyle/>
          <a:p>
            <a:pPr algn="ctr"/>
            <a:r>
              <a:rPr lang="en-US" sz="58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Questions?</a:t>
            </a: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</a:t>
            </a:r>
          </a:p>
        </p:txBody>
      </p:sp>
    </p:spTree>
    <p:extLst>
      <p:ext uri="{BB962C8B-B14F-4D97-AF65-F5344CB8AC3E}">
        <p14:creationId xmlns:p14="http://schemas.microsoft.com/office/powerpoint/2010/main" val="33128670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50328" y="6443025"/>
            <a:ext cx="131496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2838214" y="5354217"/>
            <a:ext cx="5843278" cy="151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defTabSz="346694" hangingPunct="0"/>
            <a:r>
              <a:rPr kern="0"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539223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Background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2508" y="1897348"/>
            <a:ext cx="5161052" cy="3383078"/>
          </a:xfrm>
        </p:spPr>
        <p:txBody>
          <a:bodyPr wrap="square" lIns="38404" tIns="38404" rIns="38404" bIns="38404">
            <a:spAutoFit/>
          </a:bodyPr>
          <a:lstStyle/>
          <a:p>
            <a:pPr marL="240020" indent="-240020"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Existing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 Hebrew"/>
                <a:cs typeface="Arial Hebrew"/>
              </a:rPr>
              <a:t>commissioning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 guide outdated and limited</a:t>
            </a:r>
          </a:p>
          <a:p>
            <a:pPr marL="240020" indent="-240020"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National President established a new committee to redesign and rewrite guide</a:t>
            </a:r>
          </a:p>
          <a:p>
            <a:pPr marL="240020" indent="-240020"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Ship Commissioning Committee formed in February 2017</a:t>
            </a:r>
          </a:p>
          <a:p>
            <a:pPr marL="240020" indent="-240020"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Later, Adoptions was added; renamed Ship Commissioning and Adoption Committee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  <a:p>
            <a:pPr marL="576059" lvl="2" indent="-288030">
              <a:spcAft>
                <a:spcPts val="504"/>
              </a:spcAft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</a:t>
            </a:r>
          </a:p>
        </p:txBody>
      </p:sp>
      <p:pic>
        <p:nvPicPr>
          <p:cNvPr id="3" name="Picture 2" descr="View of forward gang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91" y="1989667"/>
            <a:ext cx="3517909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318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50328" y="6443025"/>
            <a:ext cx="131496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2838214" y="5354217"/>
            <a:ext cx="5843278" cy="151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defTabSz="346694" hangingPunct="0"/>
            <a:r>
              <a:rPr kern="0"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539223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Background (cont’d)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2509" y="1897348"/>
            <a:ext cx="8332877" cy="2712125"/>
          </a:xfrm>
        </p:spPr>
        <p:txBody>
          <a:bodyPr wrap="square" lIns="38404" tIns="38404" rIns="38404" bIns="38404">
            <a:spAutoFit/>
          </a:bodyPr>
          <a:lstStyle/>
          <a:p>
            <a:pPr marL="240020" indent="-240020">
              <a:spcAft>
                <a:spcPts val="504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Purpose 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Commissionings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)</a:t>
            </a:r>
          </a:p>
          <a:p>
            <a:pPr marL="576059" lvl="4" indent="-288030">
              <a:spcAft>
                <a:spcPts val="504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Update guide for current Navy/Coast Guard requirements</a:t>
            </a:r>
          </a:p>
          <a:p>
            <a:pPr marL="576059" lvl="4" indent="-288030">
              <a:spcAft>
                <a:spcPts val="504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 Add new resources to help commissioning committees get started</a:t>
            </a:r>
          </a:p>
          <a:p>
            <a:pPr marL="576059" lvl="4" indent="-288030">
              <a:spcAft>
                <a:spcPts val="504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Define roles of Navy and Coast Guard, NAVSEA, McKean Defense, Commissioning Committee</a:t>
            </a:r>
          </a:p>
          <a:p>
            <a:pPr marL="576059" lvl="4" indent="-288030">
              <a:spcAft>
                <a:spcPts val="504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Avoid as much as possible reinventing the wheel</a:t>
            </a:r>
          </a:p>
          <a:p>
            <a:pPr marL="576059" lvl="4" indent="-288030">
              <a:spcAft>
                <a:spcPts val="504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Share lessons learned from recent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commissionings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Lato Regular" panose="020F0502020204030203" pitchFamily="34" charset="0"/>
              </a:rPr>
              <a:t>	</a:t>
            </a:r>
          </a:p>
          <a:p>
            <a:pPr marL="576059" lvl="2" indent="-288030">
              <a:spcAft>
                <a:spcPts val="504"/>
              </a:spcAft>
              <a:buFont typeface="Wingdings" panose="05000000000000000000" pitchFamily="2" charset="2"/>
              <a:buChar char="ü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	</a:t>
            </a:r>
          </a:p>
        </p:txBody>
      </p:sp>
    </p:spTree>
    <p:extLst>
      <p:ext uri="{BB962C8B-B14F-4D97-AF65-F5344CB8AC3E}">
        <p14:creationId xmlns:p14="http://schemas.microsoft.com/office/powerpoint/2010/main" val="10298587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50328" y="6443025"/>
            <a:ext cx="131496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539223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Status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65380" y="2019267"/>
            <a:ext cx="5743980" cy="2459749"/>
          </a:xfrm>
        </p:spPr>
        <p:txBody>
          <a:bodyPr wrap="square" lIns="38404" tIns="38404" rIns="38404" bIns="38404">
            <a:spAutoFit/>
          </a:bodyPr>
          <a:lstStyle/>
          <a:p>
            <a:pPr>
              <a:spcAft>
                <a:spcPts val="504"/>
              </a:spcAft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 Hebrew"/>
                <a:cs typeface="Arial Hebrew"/>
              </a:rPr>
              <a:t>-- Currently in final draft</a:t>
            </a:r>
          </a:p>
          <a:p>
            <a:pPr>
              <a:spcAft>
                <a:spcPts val="504"/>
              </a:spcAft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 Hebrew"/>
                <a:cs typeface="Arial Hebrew"/>
              </a:rPr>
              <a:t>-- Being submitted to HQ for review</a:t>
            </a:r>
          </a:p>
          <a:p>
            <a:pPr>
              <a:spcAft>
                <a:spcPts val="504"/>
              </a:spcAft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 Hebrew"/>
                <a:cs typeface="Arial Hebrew"/>
              </a:rPr>
              <a:t>-- To be submitted to NAVSEA, PEOs,     	McKean Defense for review</a:t>
            </a:r>
          </a:p>
          <a:p>
            <a:pPr>
              <a:spcAft>
                <a:spcPts val="504"/>
              </a:spcAft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  <a:latin typeface="Arial Hebrew"/>
                <a:cs typeface="Arial Hebrew"/>
              </a:rPr>
              <a:t>-- Publication on NL website: July 2019?</a:t>
            </a:r>
          </a:p>
          <a:p>
            <a:pPr>
              <a:spcAft>
                <a:spcPts val="504"/>
              </a:spcAft>
            </a:pPr>
            <a:endParaRPr lang="en-US" sz="2300" b="1" dirty="0">
              <a:solidFill>
                <a:schemeClr val="accent1">
                  <a:lumMod val="50000"/>
                </a:schemeClr>
              </a:solidFill>
              <a:latin typeface="Arial Hebrew"/>
              <a:cs typeface="Arial Hebrew"/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	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 txBox="1">
            <a:spLocks/>
          </p:cNvSpPr>
          <p:nvPr/>
        </p:nvSpPr>
        <p:spPr>
          <a:xfrm>
            <a:off x="3343275" y="2019267"/>
            <a:ext cx="2966085" cy="757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404" tIns="38404" rIns="38404" bIns="38404" anchor="t">
            <a:spAutoFit/>
          </a:bodyPr>
          <a:lstStyle>
            <a:lvl1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288029" lvl="4">
              <a:spcAft>
                <a:spcPts val="504"/>
              </a:spcAft>
            </a:pPr>
            <a:endParaRPr lang="en-US" sz="2000" kern="0" dirty="0">
              <a:solidFill>
                <a:srgbClr val="0365C0">
                  <a:lumMod val="50000"/>
                </a:srgbClr>
              </a:solidFill>
              <a:latin typeface="Lato Regular" panose="020F0502020204030203" pitchFamily="34" charset="0"/>
            </a:endParaRPr>
          </a:p>
          <a:p>
            <a:pPr marL="576059" lvl="2" indent="-288030">
              <a:spcAft>
                <a:spcPts val="504"/>
              </a:spcAft>
              <a:buFont typeface="Wingdings" panose="05000000000000000000" pitchFamily="2" charset="2"/>
              <a:buChar char="ü"/>
            </a:pPr>
            <a:endParaRPr lang="en-US" sz="2000" kern="0" dirty="0">
              <a:solidFill>
                <a:srgbClr val="0365C0">
                  <a:lumMod val="50000"/>
                </a:srgbClr>
              </a:solidFill>
              <a:latin typeface="Lato Regular" panose="020F0502020204030203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 txBox="1">
            <a:spLocks/>
          </p:cNvSpPr>
          <p:nvPr/>
        </p:nvSpPr>
        <p:spPr>
          <a:xfrm>
            <a:off x="571500" y="5615908"/>
            <a:ext cx="7966710" cy="3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404" tIns="38404" rIns="38404" bIns="38404" anchor="t">
            <a:spAutoFit/>
          </a:bodyPr>
          <a:lstStyle>
            <a:lvl1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marR="0" indent="0" algn="l" defTabSz="825482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0" i="0" u="none" strike="noStrike" cap="none" spc="0" baseline="0">
                <a:ln>
                  <a:noFill/>
                </a:ln>
                <a:solidFill>
                  <a:srgbClr val="042F5C"/>
                </a:solidFill>
                <a:uFillTx/>
                <a:latin typeface="Lato Regular"/>
                <a:ea typeface="Lato Regular"/>
                <a:cs typeface="Lato Regular"/>
                <a:sym typeface="Lato Regular"/>
              </a:defRPr>
            </a:lvl5pPr>
            <a:lvl6pPr marL="3809916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4902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79888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4874" marR="0" indent="-634986" algn="l" defTabSz="825482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lvl="4">
              <a:spcAft>
                <a:spcPts val="504"/>
              </a:spcAft>
            </a:pPr>
            <a:endParaRPr lang="en-US" sz="1700" kern="0" dirty="0">
              <a:solidFill>
                <a:srgbClr val="0365C0">
                  <a:lumMod val="50000"/>
                </a:srgbClr>
              </a:solidFill>
              <a:latin typeface="Lato Regular" panose="020F0502020204030203" pitchFamily="34" charset="0"/>
            </a:endParaRPr>
          </a:p>
        </p:txBody>
      </p:sp>
      <p:pic>
        <p:nvPicPr>
          <p:cNvPr id="3" name="Picture 2" descr="Commissioning pic 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864455"/>
            <a:ext cx="2834640" cy="20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694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50328" y="6443025"/>
            <a:ext cx="131496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2838214" y="5354217"/>
            <a:ext cx="5843278" cy="151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defTabSz="346694" hangingPunct="0"/>
            <a:r>
              <a:rPr kern="0"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539223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What’s in it?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2509" y="1897349"/>
            <a:ext cx="8332877" cy="1619519"/>
          </a:xfrm>
        </p:spPr>
        <p:txBody>
          <a:bodyPr wrap="square" lIns="38404" tIns="38404" rIns="38404" bIns="38404">
            <a:spAutoFit/>
          </a:bodyPr>
          <a:lstStyle/>
          <a:p>
            <a:pPr marL="288029" lvl="4">
              <a:spcAft>
                <a:spcPts val="504"/>
              </a:spcAft>
            </a:pPr>
            <a:r>
              <a:rPr lang="en-US" sz="3200" dirty="0">
                <a:solidFill>
                  <a:schemeClr val="tx1"/>
                </a:solidFill>
                <a:latin typeface="Lato Regular" panose="020F0502020204030203" pitchFamily="34" charset="0"/>
              </a:rPr>
              <a:t>-- Twenty one pages of text</a:t>
            </a:r>
          </a:p>
          <a:p>
            <a:pPr marL="288029" lvl="4">
              <a:spcAft>
                <a:spcPts val="504"/>
              </a:spcAft>
            </a:pPr>
            <a:r>
              <a:rPr lang="en-US" sz="3200" dirty="0">
                <a:solidFill>
                  <a:schemeClr val="tx1"/>
                </a:solidFill>
                <a:latin typeface="Lato Regular" panose="020F0502020204030203" pitchFamily="34" charset="0"/>
              </a:rPr>
              <a:t>-- Twenty appendices with specific 				  		information and examples</a:t>
            </a:r>
            <a:endParaRPr lang="en-US" sz="3200" dirty="0">
              <a:solidFill>
                <a:srgbClr val="000000"/>
              </a:solidFill>
              <a:latin typeface="Lato Regular" panose="020F0502020204030203" pitchFamily="34" charset="0"/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</a:t>
            </a:r>
          </a:p>
        </p:txBody>
      </p:sp>
    </p:spTree>
    <p:extLst>
      <p:ext uri="{BB962C8B-B14F-4D97-AF65-F5344CB8AC3E}">
        <p14:creationId xmlns:p14="http://schemas.microsoft.com/office/powerpoint/2010/main" val="38070369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50328" y="6443025"/>
            <a:ext cx="131496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2838214" y="5354217"/>
            <a:ext cx="5843278" cy="151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defTabSz="346694" hangingPunct="0"/>
            <a:r>
              <a:rPr kern="0"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446890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Appendix B: Experts and POCs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2509" y="1897349"/>
            <a:ext cx="8332877" cy="4740374"/>
          </a:xfrm>
        </p:spPr>
        <p:txBody>
          <a:bodyPr wrap="square" lIns="38404" tIns="38404" rIns="38404" bIns="38404">
            <a:spAutoFit/>
          </a:bodyPr>
          <a:lstStyle/>
          <a:p>
            <a:r>
              <a:rPr lang="en-US" sz="1400" dirty="0"/>
              <a:t>S</a:t>
            </a:r>
            <a:r>
              <a:rPr lang="en-US" sz="1300" dirty="0"/>
              <a:t>everal experienced Navy Leaguers have offered to help new committees:</a:t>
            </a:r>
          </a:p>
          <a:p>
            <a:r>
              <a:rPr lang="en-US" sz="1300" dirty="0"/>
              <a:t>Maryellen Baldwin, 757-486-7654, </a:t>
            </a:r>
            <a:r>
              <a:rPr lang="en-US" sz="1300" u="sng" dirty="0">
                <a:hlinkClick r:id="rId3"/>
              </a:rPr>
              <a:t>meb.NL@earthlink.net</a:t>
            </a:r>
            <a:r>
              <a:rPr lang="en-US" sz="1300" dirty="0"/>
              <a:t>.  Maryellen, President of the Hampton Roads Council, has personally worked on more than 25 </a:t>
            </a:r>
            <a:r>
              <a:rPr lang="en-US" sz="1300" dirty="0" err="1"/>
              <a:t>commissionings</a:t>
            </a:r>
            <a:r>
              <a:rPr lang="en-US" sz="1300" dirty="0"/>
              <a:t> and assisted perhaps twice that many commissioning committees.  She’s been involved in numerous classes of ships commissioned in the Hampton Roads area.  Linda </a:t>
            </a:r>
            <a:r>
              <a:rPr lang="en-US" sz="1300" dirty="0" err="1"/>
              <a:t>Ermen</a:t>
            </a:r>
            <a:r>
              <a:rPr lang="en-US" sz="1300" dirty="0"/>
              <a:t>, 757-486-7654, </a:t>
            </a:r>
            <a:r>
              <a:rPr lang="en-US" sz="1300" u="sng" dirty="0">
                <a:hlinkClick r:id="rId4"/>
              </a:rPr>
              <a:t>navyleague@earthlink.net</a:t>
            </a:r>
            <a:r>
              <a:rPr lang="en-US" sz="1300" dirty="0"/>
              <a:t> is also at the Hampton Roads Council</a:t>
            </a:r>
          </a:p>
          <a:p>
            <a:r>
              <a:rPr lang="en-US" sz="1000" dirty="0"/>
              <a:t> </a:t>
            </a:r>
          </a:p>
          <a:p>
            <a:r>
              <a:rPr lang="en-US" sz="1300" dirty="0"/>
              <a:t>Bobby Ferguson, 847-217-5717, </a:t>
            </a:r>
            <a:r>
              <a:rPr lang="en-US" sz="1300" u="sng" dirty="0">
                <a:hlinkClick r:id="rId5"/>
              </a:rPr>
              <a:t>bvferguson@sbcglobal.net</a:t>
            </a:r>
            <a:r>
              <a:rPr lang="en-US" sz="1300" dirty="0"/>
              <a:t>.  Bobby is Chairman of the Navy League’s Ship Commissioning and Adoption Committee.  He personally supported various LCS’ in the Marinette, WI area, was Chairman for LCS-1 and Co-Chairman for SSN-786.    </a:t>
            </a:r>
          </a:p>
          <a:p>
            <a:r>
              <a:rPr lang="en-US" sz="1000" dirty="0"/>
              <a:t> </a:t>
            </a:r>
          </a:p>
          <a:p>
            <a:r>
              <a:rPr lang="en-US" sz="1300" dirty="0"/>
              <a:t>Hal Pierce, 251-604-0613, </a:t>
            </a:r>
            <a:r>
              <a:rPr lang="en-US" sz="1300" u="sng" dirty="0">
                <a:hlinkClick r:id="rId6"/>
              </a:rPr>
              <a:t>capthal@bellsouth.net</a:t>
            </a:r>
            <a:r>
              <a:rPr lang="en-US" sz="1300" dirty="0"/>
              <a:t>.  Hal has excellent contacts with </a:t>
            </a:r>
            <a:r>
              <a:rPr lang="en-US" sz="1300" dirty="0" err="1"/>
              <a:t>Austal</a:t>
            </a:r>
            <a:r>
              <a:rPr lang="en-US" sz="1300" dirty="0"/>
              <a:t> in Mobile, AL for Independence variant of LCS.  He does many events for crews while there for construction.  Also has helped many committees with </a:t>
            </a:r>
            <a:r>
              <a:rPr lang="en-US" sz="1300" dirty="0" err="1"/>
              <a:t>commissionings</a:t>
            </a:r>
            <a:r>
              <a:rPr lang="en-US" sz="1300" dirty="0"/>
              <a:t> of this class.</a:t>
            </a:r>
          </a:p>
          <a:p>
            <a:r>
              <a:rPr lang="en-US" sz="1000" dirty="0"/>
              <a:t> </a:t>
            </a:r>
          </a:p>
          <a:p>
            <a:r>
              <a:rPr lang="en-US" sz="1300" dirty="0"/>
              <a:t>Carrie </a:t>
            </a:r>
            <a:r>
              <a:rPr lang="en-US" sz="1300" dirty="0" err="1"/>
              <a:t>Barnecut</a:t>
            </a:r>
            <a:r>
              <a:rPr lang="en-US" sz="1300" dirty="0"/>
              <a:t>, 510-351-8107, </a:t>
            </a:r>
            <a:r>
              <a:rPr lang="en-US" sz="1300" u="sng" dirty="0">
                <a:hlinkClick r:id="rId7"/>
              </a:rPr>
              <a:t>cbbarnecut@sonic.net</a:t>
            </a:r>
            <a:r>
              <a:rPr lang="en-US" sz="1300" dirty="0"/>
              <a:t>.  Carrie has been involved in several </a:t>
            </a:r>
            <a:r>
              <a:rPr lang="en-US" sz="1300" dirty="0" err="1"/>
              <a:t>commissionings</a:t>
            </a:r>
            <a:r>
              <a:rPr lang="en-US" sz="1300" dirty="0"/>
              <a:t> in the San Francisco Bay area.</a:t>
            </a:r>
          </a:p>
          <a:p>
            <a:r>
              <a:rPr lang="en-US" sz="1000" dirty="0"/>
              <a:t> </a:t>
            </a:r>
          </a:p>
          <a:p>
            <a:r>
              <a:rPr lang="en-US" sz="1300" dirty="0"/>
              <a:t>Richard </a:t>
            </a:r>
            <a:r>
              <a:rPr lang="en-US" sz="1300" dirty="0" err="1"/>
              <a:t>Hoffner</a:t>
            </a:r>
            <a:r>
              <a:rPr lang="en-US" sz="1300" dirty="0"/>
              <a:t>, </a:t>
            </a:r>
            <a:r>
              <a:rPr lang="en-US" sz="1300" u="sng" dirty="0">
                <a:hlinkClick r:id="rId8"/>
              </a:rPr>
              <a:t>pauscg@gmail.com</a:t>
            </a:r>
            <a:r>
              <a:rPr lang="en-US" sz="1300" dirty="0"/>
              <a:t>, is a member of the Universal Ship Cancellation Society (</a:t>
            </a:r>
            <a:r>
              <a:rPr lang="en-US" sz="1300" dirty="0" err="1"/>
              <a:t>www.uscs.org</a:t>
            </a:r>
            <a:r>
              <a:rPr lang="en-US" sz="1300" dirty="0"/>
              <a:t>), a non-profit philatelic organization which designs the pictorial postmarks and produced through the U S Postal Service is available to discuss the process.</a:t>
            </a:r>
          </a:p>
          <a:p>
            <a:r>
              <a:rPr lang="en-US" sz="1000" dirty="0"/>
              <a:t> </a:t>
            </a:r>
          </a:p>
          <a:p>
            <a:r>
              <a:rPr lang="en-US" sz="1300" dirty="0"/>
              <a:t>Ernie Connor,</a:t>
            </a:r>
            <a:r>
              <a:rPr lang="en-US" sz="1300" u="sng" dirty="0"/>
              <a:t> </a:t>
            </a:r>
            <a:r>
              <a:rPr lang="en-US" sz="1300" dirty="0">
                <a:hlinkClick r:id="rId9"/>
              </a:rPr>
              <a:t>ernieandmo@supertzar.net</a:t>
            </a:r>
            <a:r>
              <a:rPr lang="en-US" sz="1300" dirty="0"/>
              <a:t>.  Involved with 10 commissioning</a:t>
            </a:r>
            <a:r>
              <a:rPr lang="en-US" sz="1300" strike="sngStrike" dirty="0"/>
              <a:t>’</a:t>
            </a:r>
            <a:r>
              <a:rPr lang="en-US" sz="1300" dirty="0"/>
              <a:t>s both USN and USCG</a:t>
            </a:r>
            <a:r>
              <a:rPr lang="en-US" sz="1300" u="sng" dirty="0"/>
              <a:t>,</a:t>
            </a:r>
            <a:r>
              <a:rPr lang="en-US" sz="1300" dirty="0"/>
              <a:t> serving in all positions from Chairman on down.  </a:t>
            </a:r>
          </a:p>
          <a:p>
            <a:pPr lvl="4">
              <a:spcAft>
                <a:spcPts val="504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7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</a:t>
            </a:r>
          </a:p>
        </p:txBody>
      </p:sp>
    </p:spTree>
    <p:extLst>
      <p:ext uri="{BB962C8B-B14F-4D97-AF65-F5344CB8AC3E}">
        <p14:creationId xmlns:p14="http://schemas.microsoft.com/office/powerpoint/2010/main" val="27261413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50328" y="6443025"/>
            <a:ext cx="131496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 dirty="0"/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446890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Appendix F: Budget Example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77" y="1897348"/>
            <a:ext cx="4051173" cy="4379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46677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83014" y="1897349"/>
            <a:ext cx="5458153" cy="354557"/>
          </a:xfrm>
        </p:spPr>
        <p:txBody>
          <a:bodyPr wrap="square" lIns="38404" tIns="38404" rIns="38404" bIns="38404">
            <a:spAutoFit/>
          </a:bodyPr>
          <a:lstStyle/>
          <a:p>
            <a:pPr lvl="4">
              <a:spcAft>
                <a:spcPts val="504"/>
              </a:spcAft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7" name="Shape 66"/>
          <p:cNvSpPr>
            <a:spLocks noGrp="1"/>
          </p:cNvSpPr>
          <p:nvPr>
            <p:ph type="sldNum" sz="quarter" idx="2"/>
          </p:nvPr>
        </p:nvSpPr>
        <p:spPr>
          <a:xfrm>
            <a:off x="8450328" y="6443025"/>
            <a:ext cx="131496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 dirty="0"/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539223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Appendix J: Donor Level Examples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29809" t="31148" r="31944" b="10352"/>
          <a:stretch/>
        </p:blipFill>
        <p:spPr bwMode="auto">
          <a:xfrm>
            <a:off x="2183014" y="1763061"/>
            <a:ext cx="5458153" cy="449271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84263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403970" y="6443025"/>
            <a:ext cx="224214" cy="2388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 dirty="0"/>
          </a:p>
        </p:txBody>
      </p:sp>
      <p:sp>
        <p:nvSpPr>
          <p:cNvPr id="67" name="Shape 67"/>
          <p:cNvSpPr/>
          <p:nvPr/>
        </p:nvSpPr>
        <p:spPr>
          <a:xfrm>
            <a:off x="2838214" y="5354217"/>
            <a:ext cx="5843278" cy="151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algn="r">
              <a:lnSpc>
                <a:spcPct val="60000"/>
              </a:lnSpc>
              <a:defRPr sz="85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defTabSz="346694" hangingPunct="0"/>
            <a:r>
              <a:rPr kern="0" dirty="0"/>
              <a:t>Layout EXAMPLE ONLY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0E4A4A-7264-46FB-AC4E-FC690F0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349" y="1223838"/>
            <a:ext cx="7343427" cy="385335"/>
          </a:xfrm>
        </p:spPr>
        <p:txBody>
          <a:bodyPr lIns="38404" tIns="38404" rIns="38404" bIns="38404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Lato Bold" panose="020F0802020204030203" pitchFamily="34" charset="0"/>
              </a:rPr>
              <a:t>Appendix K: Defense Contractor POCs for Sponsorships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FB4149-4354-436C-95F1-5726C90DBD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2508" y="1897348"/>
            <a:ext cx="8350022" cy="4047875"/>
          </a:xfrm>
        </p:spPr>
        <p:txBody>
          <a:bodyPr wrap="square" lIns="38404" tIns="38404" rIns="38404" bIns="38404">
            <a:spAutoFit/>
          </a:bodyPr>
          <a:lstStyle/>
          <a:p>
            <a:r>
              <a:rPr lang="en-US" sz="1200" u="sng" dirty="0"/>
              <a:t>BAE Systems</a:t>
            </a:r>
            <a:endParaRPr lang="en-US" sz="1200" dirty="0"/>
          </a:p>
          <a:p>
            <a:r>
              <a:rPr lang="en-US" sz="1200" dirty="0"/>
              <a:t>Mr. Charlie McCullough</a:t>
            </a:r>
          </a:p>
          <a:p>
            <a:r>
              <a:rPr lang="en-US" sz="1200" dirty="0"/>
              <a:t>Director, Maritime Business Development</a:t>
            </a:r>
          </a:p>
          <a:p>
            <a:r>
              <a:rPr lang="en-US" sz="1200" dirty="0"/>
              <a:t>BAE Systems</a:t>
            </a:r>
          </a:p>
          <a:p>
            <a:r>
              <a:rPr lang="en-US" sz="1200" dirty="0"/>
              <a:t>2000 N 15th Street, Suite 1000</a:t>
            </a:r>
          </a:p>
          <a:p>
            <a:r>
              <a:rPr lang="fr-FR" sz="1200" dirty="0"/>
              <a:t>Arlington, VA  22201</a:t>
            </a:r>
            <a:endParaRPr lang="en-US" sz="1200" dirty="0"/>
          </a:p>
          <a:p>
            <a:r>
              <a:rPr lang="fr-FR" sz="1200" dirty="0" err="1"/>
              <a:t>Cell</a:t>
            </a:r>
            <a:r>
              <a:rPr lang="fr-FR" sz="1200" dirty="0"/>
              <a:t>: 703-851-0799</a:t>
            </a:r>
            <a:endParaRPr lang="en-US" sz="1200" dirty="0"/>
          </a:p>
          <a:p>
            <a:r>
              <a:rPr lang="fr-FR" sz="1200" dirty="0"/>
              <a:t>Office : 703-907-8310</a:t>
            </a:r>
            <a:endParaRPr lang="en-US" sz="1200" dirty="0"/>
          </a:p>
          <a:p>
            <a:r>
              <a:rPr lang="fr-FR" sz="1200" dirty="0"/>
              <a:t>Email: </a:t>
            </a:r>
            <a:r>
              <a:rPr lang="fr-FR" sz="1200" u="sng" dirty="0">
                <a:hlinkClick r:id="rId3"/>
              </a:rPr>
              <a:t>Charlie.McCullough@baesystems.com</a:t>
            </a:r>
            <a:endParaRPr lang="fr-FR" sz="1200" u="sng" dirty="0"/>
          </a:p>
          <a:p>
            <a:endParaRPr lang="fr-FR" sz="1200" u="sng" dirty="0"/>
          </a:p>
          <a:p>
            <a:r>
              <a:rPr lang="en-US" sz="1200" u="sng" dirty="0"/>
              <a:t>BWXT: Babcock &amp; Wilcox Nuclear Operations Group, Inc. (Reactor Manufacturer)</a:t>
            </a:r>
            <a:endParaRPr lang="en-US" sz="1200" dirty="0"/>
          </a:p>
          <a:p>
            <a:r>
              <a:rPr lang="en-US" sz="1200" dirty="0"/>
              <a:t>Mr. Peyton S. (Sandy) Baker		</a:t>
            </a:r>
          </a:p>
          <a:p>
            <a:r>
              <a:rPr lang="en-US" sz="1200" dirty="0"/>
              <a:t>President &amp; CEO BWXT					</a:t>
            </a:r>
          </a:p>
          <a:p>
            <a:r>
              <a:rPr lang="en-US" sz="1200" dirty="0"/>
              <a:t>2016 Mt. Athos Road			</a:t>
            </a:r>
          </a:p>
          <a:p>
            <a:r>
              <a:rPr lang="en-US" sz="1200" dirty="0"/>
              <a:t>Lynchburg, VA  24504</a:t>
            </a:r>
          </a:p>
          <a:p>
            <a:r>
              <a:rPr lang="en-US" sz="1200" dirty="0" err="1"/>
              <a:t>psbaker@bwxt.com</a:t>
            </a:r>
            <a:endParaRPr lang="en-US" sz="1200" dirty="0"/>
          </a:p>
          <a:p>
            <a:r>
              <a:rPr lang="en-US" sz="1200" dirty="0"/>
              <a:t>434-522-6000 (switchboard)</a:t>
            </a:r>
          </a:p>
          <a:p>
            <a:endParaRPr lang="fr-FR" sz="1200" u="sng" dirty="0"/>
          </a:p>
          <a:p>
            <a:endParaRPr lang="fr-FR" sz="1200" u="sng" dirty="0"/>
          </a:p>
          <a:p>
            <a:endParaRPr lang="en-US" sz="1200" dirty="0"/>
          </a:p>
          <a:p>
            <a:pPr>
              <a:spcAft>
                <a:spcPts val="504"/>
              </a:spcAft>
            </a:pPr>
            <a:endParaRPr lang="en-US" sz="1200" dirty="0">
              <a:solidFill>
                <a:schemeClr val="accent1">
                  <a:lumMod val="50000"/>
                </a:schemeClr>
              </a:solidFill>
              <a:latin typeface="Lato Regular" panose="020F0502020204030203" pitchFamily="34" charset="0"/>
            </a:endParaRPr>
          </a:p>
        </p:txBody>
      </p:sp>
      <p:sp>
        <p:nvSpPr>
          <p:cNvPr id="8" name="Shape 43">
            <a:extLst>
              <a:ext uri="{FF2B5EF4-FFF2-40B4-BE49-F238E27FC236}">
                <a16:creationId xmlns:a16="http://schemas.microsoft.com/office/drawing/2014/main" id="{1815ADBB-C82D-4720-8EA2-7BA6DE72142B}"/>
              </a:ext>
            </a:extLst>
          </p:cNvPr>
          <p:cNvSpPr txBox="1">
            <a:spLocks/>
          </p:cNvSpPr>
          <p:nvPr/>
        </p:nvSpPr>
        <p:spPr>
          <a:xfrm>
            <a:off x="4371975" y="110286"/>
            <a:ext cx="4522728" cy="5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806" tIns="38403" rIns="76806" bIns="38403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r">
              <a:spcBef>
                <a:spcPts val="0"/>
              </a:spcBef>
              <a:buSzTx/>
              <a:buNone/>
              <a:defRPr sz="5300">
                <a:solidFill>
                  <a:srgbClr val="185B9E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1800" b="1" kern="0" dirty="0">
                <a:solidFill>
                  <a:srgbClr val="0365C0">
                    <a:lumMod val="50000"/>
                  </a:srgbClr>
                </a:solidFill>
                <a:latin typeface="Lato Regular"/>
                <a:ea typeface="Lato Regular"/>
                <a:cs typeface="Lato Regular"/>
                <a:sym typeface="Lato Regular"/>
              </a:rPr>
              <a:t>Ship Commissioning Guide</a:t>
            </a:r>
          </a:p>
        </p:txBody>
      </p:sp>
    </p:spTree>
    <p:extLst>
      <p:ext uri="{BB962C8B-B14F-4D97-AF65-F5344CB8AC3E}">
        <p14:creationId xmlns:p14="http://schemas.microsoft.com/office/powerpoint/2010/main" val="12726275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Gran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358</Words>
  <Application>Microsoft Office PowerPoint</Application>
  <PresentationFormat>On-screen Show (4:3)</PresentationFormat>
  <Paragraphs>109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Hebrew</vt:lpstr>
      <vt:lpstr>Calibri</vt:lpstr>
      <vt:lpstr>Helvetica Light</vt:lpstr>
      <vt:lpstr>Lato Bold</vt:lpstr>
      <vt:lpstr>Lato Regular</vt:lpstr>
      <vt:lpstr>Lato-Medium</vt:lpstr>
      <vt:lpstr>Lucida Grande</vt:lpstr>
      <vt:lpstr>Wingdings</vt:lpstr>
      <vt:lpstr>White</vt:lpstr>
      <vt:lpstr>PowerPoint Presentation</vt:lpstr>
      <vt:lpstr>Background</vt:lpstr>
      <vt:lpstr>Background (cont’d)</vt:lpstr>
      <vt:lpstr>Status</vt:lpstr>
      <vt:lpstr>What’s in it?</vt:lpstr>
      <vt:lpstr>Appendix B: Experts and POCs</vt:lpstr>
      <vt:lpstr>Appendix F: Budget Example</vt:lpstr>
      <vt:lpstr>Appendix J: Donor Level Examples</vt:lpstr>
      <vt:lpstr>Appendix K: Defense Contractor POCs for Sponsorships</vt:lpstr>
      <vt:lpstr>Appendix K: Defense Contractor POCs (cont’d)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Ferguson</dc:creator>
  <cp:lastModifiedBy>Danielle Lucey</cp:lastModifiedBy>
  <cp:revision>11</cp:revision>
  <dcterms:created xsi:type="dcterms:W3CDTF">2019-06-21T02:10:19Z</dcterms:created>
  <dcterms:modified xsi:type="dcterms:W3CDTF">2019-06-24T20:22:32Z</dcterms:modified>
</cp:coreProperties>
</file>