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265" r:id="rId5"/>
    <p:sldId id="267" r:id="rId6"/>
    <p:sldId id="268" r:id="rId7"/>
    <p:sldId id="273" r:id="rId8"/>
    <p:sldId id="256" r:id="rId9"/>
    <p:sldId id="284" r:id="rId10"/>
    <p:sldId id="285" r:id="rId11"/>
    <p:sldId id="288" r:id="rId12"/>
    <p:sldId id="287" r:id="rId13"/>
    <p:sldId id="289" r:id="rId14"/>
    <p:sldId id="278" r:id="rId15"/>
    <p:sldId id="270" r:id="rId16"/>
    <p:sldId id="272" r:id="rId17"/>
  </p:sldIdLst>
  <p:sldSz cx="24384000" cy="13716000"/>
  <p:notesSz cx="7026275" cy="9312275"/>
  <p:defaultTex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529C"/>
    <a:srgbClr val="0541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EFA798-255B-432B-80E4-FD55D69D3E52}" v="3" dt="2024-04-17T19:24:56.54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533" autoAdjust="0"/>
  </p:normalViewPr>
  <p:slideViewPr>
    <p:cSldViewPr snapToGrid="0">
      <p:cViewPr varScale="1">
        <p:scale>
          <a:sx n="26" d="100"/>
          <a:sy n="26" d="100"/>
        </p:scale>
        <p:origin x="1204" y="68"/>
      </p:cViewPr>
      <p:guideLst/>
    </p:cSldViewPr>
  </p:slideViewPr>
  <p:notesTextViewPr>
    <p:cViewPr>
      <p:scale>
        <a:sx n="1" d="1"/>
        <a:sy n="1" d="1"/>
      </p:scale>
      <p:origin x="0" y="0"/>
    </p:cViewPr>
  </p:notesTextViewPr>
  <p:notesViewPr>
    <p:cSldViewPr snapToGrid="0">
      <p:cViewPr varScale="1">
        <p:scale>
          <a:sx n="55" d="100"/>
          <a:sy n="55" d="100"/>
        </p:scale>
        <p:origin x="2576"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e Lorenz" userId="7b584690-7429-43b8-9ae1-9187eeb1377c" providerId="ADAL" clId="{FBEFA798-255B-432B-80E4-FD55D69D3E52}"/>
    <pc:docChg chg="undo custSel modSld">
      <pc:chgData name="Luke Lorenz" userId="7b584690-7429-43b8-9ae1-9187eeb1377c" providerId="ADAL" clId="{FBEFA798-255B-432B-80E4-FD55D69D3E52}" dt="2024-05-07T16:04:54.366" v="1208" actId="20577"/>
      <pc:docMkLst>
        <pc:docMk/>
      </pc:docMkLst>
      <pc:sldChg chg="modSp mod">
        <pc:chgData name="Luke Lorenz" userId="7b584690-7429-43b8-9ae1-9187eeb1377c" providerId="ADAL" clId="{FBEFA798-255B-432B-80E4-FD55D69D3E52}" dt="2024-05-03T14:47:05.886" v="881" actId="20577"/>
        <pc:sldMkLst>
          <pc:docMk/>
          <pc:sldMk cId="233815901" sldId="267"/>
        </pc:sldMkLst>
        <pc:spChg chg="mod">
          <ac:chgData name="Luke Lorenz" userId="7b584690-7429-43b8-9ae1-9187eeb1377c" providerId="ADAL" clId="{FBEFA798-255B-432B-80E4-FD55D69D3E52}" dt="2024-05-03T14:47:05.886" v="881" actId="20577"/>
          <ac:spMkLst>
            <pc:docMk/>
            <pc:sldMk cId="233815901" sldId="267"/>
            <ac:spMk id="4" creationId="{C40A4D1D-61CC-4640-9EE4-630A93F68E8E}"/>
          </ac:spMkLst>
        </pc:spChg>
      </pc:sldChg>
      <pc:sldChg chg="addSp delSp modSp mod modNotesTx">
        <pc:chgData name="Luke Lorenz" userId="7b584690-7429-43b8-9ae1-9187eeb1377c" providerId="ADAL" clId="{FBEFA798-255B-432B-80E4-FD55D69D3E52}" dt="2024-05-07T16:02:37.071" v="1155" actId="1076"/>
        <pc:sldMkLst>
          <pc:docMk/>
          <pc:sldMk cId="2571506177" sldId="273"/>
        </pc:sldMkLst>
        <pc:spChg chg="mod">
          <ac:chgData name="Luke Lorenz" userId="7b584690-7429-43b8-9ae1-9187eeb1377c" providerId="ADAL" clId="{FBEFA798-255B-432B-80E4-FD55D69D3E52}" dt="2024-05-07T15:59:27.741" v="1143" actId="14100"/>
          <ac:spMkLst>
            <pc:docMk/>
            <pc:sldMk cId="2571506177" sldId="273"/>
            <ac:spMk id="2" creationId="{40B3D16C-55F2-4019-9F08-1E76FEBA762A}"/>
          </ac:spMkLst>
        </pc:spChg>
        <pc:spChg chg="mod">
          <ac:chgData name="Luke Lorenz" userId="7b584690-7429-43b8-9ae1-9187eeb1377c" providerId="ADAL" clId="{FBEFA798-255B-432B-80E4-FD55D69D3E52}" dt="2024-04-24T11:42:08.667" v="440" actId="1076"/>
          <ac:spMkLst>
            <pc:docMk/>
            <pc:sldMk cId="2571506177" sldId="273"/>
            <ac:spMk id="3" creationId="{7DDCA4A9-F6C2-4F5C-8180-6256AF569E6E}"/>
          </ac:spMkLst>
        </pc:spChg>
        <pc:spChg chg="mod">
          <ac:chgData name="Luke Lorenz" userId="7b584690-7429-43b8-9ae1-9187eeb1377c" providerId="ADAL" clId="{FBEFA798-255B-432B-80E4-FD55D69D3E52}" dt="2024-04-24T11:42:12.917" v="441" actId="1076"/>
          <ac:spMkLst>
            <pc:docMk/>
            <pc:sldMk cId="2571506177" sldId="273"/>
            <ac:spMk id="7" creationId="{743C4ECF-A5B8-4A4D-9AB6-4B3EF8C4AE8D}"/>
          </ac:spMkLst>
        </pc:spChg>
        <pc:picChg chg="add del mod">
          <ac:chgData name="Luke Lorenz" userId="7b584690-7429-43b8-9ae1-9187eeb1377c" providerId="ADAL" clId="{FBEFA798-255B-432B-80E4-FD55D69D3E52}" dt="2024-04-24T11:43:58.770" v="447" actId="478"/>
          <ac:picMkLst>
            <pc:docMk/>
            <pc:sldMk cId="2571506177" sldId="273"/>
            <ac:picMk id="5" creationId="{49830A02-8621-95C7-5F7A-732BC7167820}"/>
          </ac:picMkLst>
        </pc:picChg>
        <pc:picChg chg="add mod">
          <ac:chgData name="Luke Lorenz" userId="7b584690-7429-43b8-9ae1-9187eeb1377c" providerId="ADAL" clId="{FBEFA798-255B-432B-80E4-FD55D69D3E52}" dt="2024-05-07T15:59:32.004" v="1144" actId="14100"/>
          <ac:picMkLst>
            <pc:docMk/>
            <pc:sldMk cId="2571506177" sldId="273"/>
            <ac:picMk id="5" creationId="{6EC288AC-B872-F2FB-30D2-98D0221AF8F8}"/>
          </ac:picMkLst>
        </pc:picChg>
        <pc:picChg chg="del">
          <ac:chgData name="Luke Lorenz" userId="7b584690-7429-43b8-9ae1-9187eeb1377c" providerId="ADAL" clId="{FBEFA798-255B-432B-80E4-FD55D69D3E52}" dt="2024-04-24T11:41:48.218" v="436" actId="478"/>
          <ac:picMkLst>
            <pc:docMk/>
            <pc:sldMk cId="2571506177" sldId="273"/>
            <ac:picMk id="6" creationId="{BBDE53C9-44D6-89EC-34F0-8654067C0E14}"/>
          </ac:picMkLst>
        </pc:picChg>
        <pc:picChg chg="add del mod">
          <ac:chgData name="Luke Lorenz" userId="7b584690-7429-43b8-9ae1-9187eeb1377c" providerId="ADAL" clId="{FBEFA798-255B-432B-80E4-FD55D69D3E52}" dt="2024-05-07T16:01:01.147" v="1148" actId="478"/>
          <ac:picMkLst>
            <pc:docMk/>
            <pc:sldMk cId="2571506177" sldId="273"/>
            <ac:picMk id="8" creationId="{67C01DD5-F648-FC66-E603-F1E7EF8C218B}"/>
          </ac:picMkLst>
        </pc:picChg>
        <pc:picChg chg="add del mod">
          <ac:chgData name="Luke Lorenz" userId="7b584690-7429-43b8-9ae1-9187eeb1377c" providerId="ADAL" clId="{FBEFA798-255B-432B-80E4-FD55D69D3E52}" dt="2024-05-07T15:58:36.981" v="1134" actId="478"/>
          <ac:picMkLst>
            <pc:docMk/>
            <pc:sldMk cId="2571506177" sldId="273"/>
            <ac:picMk id="9" creationId="{57171BC1-F210-BB11-3131-C8CA0AE32411}"/>
          </ac:picMkLst>
        </pc:picChg>
        <pc:picChg chg="add del mod">
          <ac:chgData name="Luke Lorenz" userId="7b584690-7429-43b8-9ae1-9187eeb1377c" providerId="ADAL" clId="{FBEFA798-255B-432B-80E4-FD55D69D3E52}" dt="2024-05-07T16:00:44.474" v="1145" actId="478"/>
          <ac:picMkLst>
            <pc:docMk/>
            <pc:sldMk cId="2571506177" sldId="273"/>
            <ac:picMk id="11" creationId="{0D6806FF-6BD2-9FFE-58D4-B8ED625F5306}"/>
          </ac:picMkLst>
        </pc:picChg>
        <pc:picChg chg="add mod">
          <ac:chgData name="Luke Lorenz" userId="7b584690-7429-43b8-9ae1-9187eeb1377c" providerId="ADAL" clId="{FBEFA798-255B-432B-80E4-FD55D69D3E52}" dt="2024-05-07T16:02:37.071" v="1155" actId="1076"/>
          <ac:picMkLst>
            <pc:docMk/>
            <pc:sldMk cId="2571506177" sldId="273"/>
            <ac:picMk id="12" creationId="{68CC5823-FE1F-A205-6F33-57F06C1F6BCE}"/>
          </ac:picMkLst>
        </pc:picChg>
      </pc:sldChg>
      <pc:sldChg chg="modSp mod">
        <pc:chgData name="Luke Lorenz" userId="7b584690-7429-43b8-9ae1-9187eeb1377c" providerId="ADAL" clId="{FBEFA798-255B-432B-80E4-FD55D69D3E52}" dt="2024-05-07T16:04:54.366" v="1208" actId="20577"/>
        <pc:sldMkLst>
          <pc:docMk/>
          <pc:sldMk cId="130988277" sldId="278"/>
        </pc:sldMkLst>
        <pc:spChg chg="mod">
          <ac:chgData name="Luke Lorenz" userId="7b584690-7429-43b8-9ae1-9187eeb1377c" providerId="ADAL" clId="{FBEFA798-255B-432B-80E4-FD55D69D3E52}" dt="2024-05-07T16:04:54.366" v="1208" actId="20577"/>
          <ac:spMkLst>
            <pc:docMk/>
            <pc:sldMk cId="130988277" sldId="278"/>
            <ac:spMk id="5" creationId="{D46E0078-2E19-4D7B-B77F-201C1F928992}"/>
          </ac:spMkLst>
        </pc:spChg>
      </pc:sldChg>
      <pc:sldChg chg="modSp mod modNotesTx">
        <pc:chgData name="Luke Lorenz" userId="7b584690-7429-43b8-9ae1-9187eeb1377c" providerId="ADAL" clId="{FBEFA798-255B-432B-80E4-FD55D69D3E52}" dt="2024-05-03T14:48:36.620" v="1131" actId="20577"/>
        <pc:sldMkLst>
          <pc:docMk/>
          <pc:sldMk cId="2569233938" sldId="284"/>
        </pc:sldMkLst>
        <pc:spChg chg="mod">
          <ac:chgData name="Luke Lorenz" userId="7b584690-7429-43b8-9ae1-9187eeb1377c" providerId="ADAL" clId="{FBEFA798-255B-432B-80E4-FD55D69D3E52}" dt="2024-04-26T11:27:33.885" v="701" actId="20577"/>
          <ac:spMkLst>
            <pc:docMk/>
            <pc:sldMk cId="2569233938" sldId="284"/>
            <ac:spMk id="6" creationId="{98E8D5F5-5F6E-4151-8123-6595A6ACC666}"/>
          </ac:spMkLst>
        </pc:spChg>
        <pc:picChg chg="mod">
          <ac:chgData name="Luke Lorenz" userId="7b584690-7429-43b8-9ae1-9187eeb1377c" providerId="ADAL" clId="{FBEFA798-255B-432B-80E4-FD55D69D3E52}" dt="2024-04-26T11:26:22.686" v="541" actId="14100"/>
          <ac:picMkLst>
            <pc:docMk/>
            <pc:sldMk cId="2569233938" sldId="284"/>
            <ac:picMk id="3" creationId="{904C360A-EC53-DE8F-F895-41A2572CB945}"/>
          </ac:picMkLst>
        </pc:picChg>
      </pc:sldChg>
      <pc:sldChg chg="addSp modSp mod modNotesTx">
        <pc:chgData name="Luke Lorenz" userId="7b584690-7429-43b8-9ae1-9187eeb1377c" providerId="ADAL" clId="{FBEFA798-255B-432B-80E4-FD55D69D3E52}" dt="2024-04-30T15:00:04.712" v="865" actId="20577"/>
        <pc:sldMkLst>
          <pc:docMk/>
          <pc:sldMk cId="17383212" sldId="287"/>
        </pc:sldMkLst>
        <pc:spChg chg="add mod">
          <ac:chgData name="Luke Lorenz" userId="7b584690-7429-43b8-9ae1-9187eeb1377c" providerId="ADAL" clId="{FBEFA798-255B-432B-80E4-FD55D69D3E52}" dt="2024-04-02T20:23:24.548" v="382" actId="571"/>
          <ac:spMkLst>
            <pc:docMk/>
            <pc:sldMk cId="17383212" sldId="287"/>
            <ac:spMk id="2" creationId="{90621389-6737-2635-E718-8AAE5F780154}"/>
          </ac:spMkLst>
        </pc:spChg>
        <pc:spChg chg="mod">
          <ac:chgData name="Luke Lorenz" userId="7b584690-7429-43b8-9ae1-9187eeb1377c" providerId="ADAL" clId="{FBEFA798-255B-432B-80E4-FD55D69D3E52}" dt="2024-04-02T20:25:07.575" v="429" actId="20577"/>
          <ac:spMkLst>
            <pc:docMk/>
            <pc:sldMk cId="17383212" sldId="287"/>
            <ac:spMk id="6" creationId="{98E8D5F5-5F6E-4151-8123-6595A6ACC666}"/>
          </ac:spMkLst>
        </pc:spChg>
        <pc:picChg chg="mod">
          <ac:chgData name="Luke Lorenz" userId="7b584690-7429-43b8-9ae1-9187eeb1377c" providerId="ADAL" clId="{FBEFA798-255B-432B-80E4-FD55D69D3E52}" dt="2024-04-02T20:23:47.188" v="383" actId="14100"/>
          <ac:picMkLst>
            <pc:docMk/>
            <pc:sldMk cId="17383212" sldId="287"/>
            <ac:picMk id="4" creationId="{4EB54425-F36A-9185-B7C5-7C92C294D992}"/>
          </ac:picMkLst>
        </pc:picChg>
      </pc:sldChg>
      <pc:sldChg chg="modSp mod modNotesTx">
        <pc:chgData name="Luke Lorenz" userId="7b584690-7429-43b8-9ae1-9187eeb1377c" providerId="ADAL" clId="{FBEFA798-255B-432B-80E4-FD55D69D3E52}" dt="2024-05-03T14:40:24.318" v="874" actId="6549"/>
        <pc:sldMkLst>
          <pc:docMk/>
          <pc:sldMk cId="2152433152" sldId="289"/>
        </pc:sldMkLst>
        <pc:spChg chg="mod">
          <ac:chgData name="Luke Lorenz" userId="7b584690-7429-43b8-9ae1-9187eeb1377c" providerId="ADAL" clId="{FBEFA798-255B-432B-80E4-FD55D69D3E52}" dt="2024-05-03T14:40:10.475" v="872" actId="20577"/>
          <ac:spMkLst>
            <pc:docMk/>
            <pc:sldMk cId="2152433152" sldId="289"/>
            <ac:spMk id="5" creationId="{26D14A54-924D-4BB6-B0F8-7107B37C5FB3}"/>
          </ac:spMkLst>
        </pc:spChg>
        <pc:spChg chg="mod">
          <ac:chgData name="Luke Lorenz" userId="7b584690-7429-43b8-9ae1-9187eeb1377c" providerId="ADAL" clId="{FBEFA798-255B-432B-80E4-FD55D69D3E52}" dt="2024-05-03T14:40:13.618" v="873" actId="20577"/>
          <ac:spMkLst>
            <pc:docMk/>
            <pc:sldMk cId="2152433152" sldId="289"/>
            <ac:spMk id="6" creationId="{98E8D5F5-5F6E-4151-8123-6595A6ACC66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5356" cy="467522"/>
          </a:xfrm>
          <a:prstGeom prst="rect">
            <a:avLst/>
          </a:prstGeom>
        </p:spPr>
        <p:txBody>
          <a:bodyPr vert="horz" lIns="91605" tIns="45802" rIns="91605" bIns="45802" rtlCol="0"/>
          <a:lstStyle>
            <a:lvl1pPr algn="l">
              <a:defRPr sz="1200"/>
            </a:lvl1pPr>
          </a:lstStyle>
          <a:p>
            <a:endParaRPr lang="en-US"/>
          </a:p>
        </p:txBody>
      </p:sp>
      <p:sp>
        <p:nvSpPr>
          <p:cNvPr id="3" name="Date Placeholder 2"/>
          <p:cNvSpPr>
            <a:spLocks noGrp="1"/>
          </p:cNvSpPr>
          <p:nvPr>
            <p:ph type="dt" sz="quarter" idx="1"/>
          </p:nvPr>
        </p:nvSpPr>
        <p:spPr>
          <a:xfrm>
            <a:off x="3979329" y="2"/>
            <a:ext cx="3045356" cy="467522"/>
          </a:xfrm>
          <a:prstGeom prst="rect">
            <a:avLst/>
          </a:prstGeom>
        </p:spPr>
        <p:txBody>
          <a:bodyPr vert="horz" lIns="91605" tIns="45802" rIns="91605" bIns="45802" rtlCol="0"/>
          <a:lstStyle>
            <a:lvl1pPr algn="r">
              <a:defRPr sz="1200"/>
            </a:lvl1pPr>
          </a:lstStyle>
          <a:p>
            <a:fld id="{1A1AEFEF-371A-474C-9FB9-2372157405BA}" type="datetimeFigureOut">
              <a:rPr lang="en-US" smtClean="0"/>
              <a:t>5/7/2024</a:t>
            </a:fld>
            <a:endParaRPr lang="en-US"/>
          </a:p>
        </p:txBody>
      </p:sp>
      <p:sp>
        <p:nvSpPr>
          <p:cNvPr id="4" name="Footer Placeholder 3"/>
          <p:cNvSpPr>
            <a:spLocks noGrp="1"/>
          </p:cNvSpPr>
          <p:nvPr>
            <p:ph type="ftr" sz="quarter" idx="2"/>
          </p:nvPr>
        </p:nvSpPr>
        <p:spPr>
          <a:xfrm>
            <a:off x="0" y="8844753"/>
            <a:ext cx="3045356" cy="467522"/>
          </a:xfrm>
          <a:prstGeom prst="rect">
            <a:avLst/>
          </a:prstGeom>
        </p:spPr>
        <p:txBody>
          <a:bodyPr vert="horz" lIns="91605" tIns="45802" rIns="91605" bIns="45802" rtlCol="0" anchor="b"/>
          <a:lstStyle>
            <a:lvl1pPr algn="l">
              <a:defRPr sz="1200"/>
            </a:lvl1pPr>
          </a:lstStyle>
          <a:p>
            <a:endParaRPr lang="en-US"/>
          </a:p>
        </p:txBody>
      </p:sp>
      <p:sp>
        <p:nvSpPr>
          <p:cNvPr id="5" name="Slide Number Placeholder 4"/>
          <p:cNvSpPr>
            <a:spLocks noGrp="1"/>
          </p:cNvSpPr>
          <p:nvPr>
            <p:ph type="sldNum" sz="quarter" idx="3"/>
          </p:nvPr>
        </p:nvSpPr>
        <p:spPr>
          <a:xfrm>
            <a:off x="3979329" y="8844753"/>
            <a:ext cx="3045356" cy="467522"/>
          </a:xfrm>
          <a:prstGeom prst="rect">
            <a:avLst/>
          </a:prstGeom>
        </p:spPr>
        <p:txBody>
          <a:bodyPr vert="horz" lIns="91605" tIns="45802" rIns="91605" bIns="45802" rtlCol="0" anchor="b"/>
          <a:lstStyle>
            <a:lvl1pPr algn="r">
              <a:defRPr sz="1200"/>
            </a:lvl1pPr>
          </a:lstStyle>
          <a:p>
            <a:fld id="{5095E25A-4BCE-4DDA-A185-223988DD3F77}" type="slidenum">
              <a:rPr lang="en-US" smtClean="0"/>
              <a:t>‹#›</a:t>
            </a:fld>
            <a:endParaRPr lang="en-US"/>
          </a:p>
        </p:txBody>
      </p:sp>
    </p:spTree>
    <p:extLst>
      <p:ext uri="{BB962C8B-B14F-4D97-AF65-F5344CB8AC3E}">
        <p14:creationId xmlns:p14="http://schemas.microsoft.com/office/powerpoint/2010/main" val="1174654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409575" y="698500"/>
            <a:ext cx="6207125" cy="3490913"/>
          </a:xfrm>
          <a:prstGeom prst="rect">
            <a:avLst/>
          </a:prstGeom>
        </p:spPr>
        <p:txBody>
          <a:bodyPr lIns="93344" tIns="46674" rIns="93344" bIns="46674"/>
          <a:lstStyle/>
          <a:p>
            <a:pPr lvl="0"/>
            <a:endParaRPr/>
          </a:p>
        </p:txBody>
      </p:sp>
      <p:sp>
        <p:nvSpPr>
          <p:cNvPr id="30" name="Shape 30"/>
          <p:cNvSpPr>
            <a:spLocks noGrp="1"/>
          </p:cNvSpPr>
          <p:nvPr>
            <p:ph type="body" sz="quarter" idx="1"/>
          </p:nvPr>
        </p:nvSpPr>
        <p:spPr>
          <a:xfrm>
            <a:off x="936837" y="4423331"/>
            <a:ext cx="5152602" cy="4190524"/>
          </a:xfrm>
          <a:prstGeom prst="rect">
            <a:avLst/>
          </a:prstGeom>
        </p:spPr>
        <p:txBody>
          <a:bodyPr lIns="93344" tIns="46674" rIns="93344" bIns="46674"/>
          <a:lstStyle/>
          <a:p>
            <a:pPr lvl="0"/>
            <a:endParaRPr/>
          </a:p>
        </p:txBody>
      </p:sp>
    </p:spTree>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We are here because America is at a dangerous inflection point in regards to our national and economic security. As we focus on great power competitors like China and Russia, it is impossible to overlook the fact that the sea services will be the tip of the spear in projecting U.S. power and deterring conflict with an aggressive forward posture. Today, we will cover the most important needs of the sea services and explain how they secure America’s interests.</a:t>
            </a:r>
          </a:p>
        </p:txBody>
      </p:sp>
    </p:spTree>
    <p:extLst>
      <p:ext uri="{BB962C8B-B14F-4D97-AF65-F5344CB8AC3E}">
        <p14:creationId xmlns:p14="http://schemas.microsoft.com/office/powerpoint/2010/main" val="1413833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brief summary of the points already mentioned throughout the presentation.</a:t>
            </a:r>
          </a:p>
        </p:txBody>
      </p:sp>
    </p:spTree>
    <p:extLst>
      <p:ext uri="{BB962C8B-B14F-4D97-AF65-F5344CB8AC3E}">
        <p14:creationId xmlns:p14="http://schemas.microsoft.com/office/powerpoint/2010/main" val="2764165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66751" eaLnBrk="1" fontAlgn="auto" latinLnBrk="0" hangingPunct="1">
              <a:lnSpc>
                <a:spcPct val="100000"/>
              </a:lnSpc>
              <a:spcBef>
                <a:spcPts val="0"/>
              </a:spcBef>
              <a:spcAft>
                <a:spcPts val="0"/>
              </a:spcAft>
              <a:buClrTx/>
              <a:buSzTx/>
              <a:buFontTx/>
              <a:buNone/>
              <a:tabLst/>
              <a:defRPr/>
            </a:pPr>
            <a:r>
              <a:rPr lang="en-US" sz="2400" dirty="0">
                <a:ea typeface="ＭＳ Ｐゴシック"/>
                <a:cs typeface="ＭＳ Ｐゴシック"/>
              </a:rPr>
              <a:t>Encourage your Representative to join the Congressional Shipbuilding Caucus, if they haven’t already.  The Navy League sponsors a quarterly breakfast series with them to explore topics of interest to the shipbuilding community. It’s bipartisan, co-chaired by Rep. Rob Wittman (R-VA) and Rep. Joe Courtney (D-CT). We can also help them in selecting nominees for the service academies. And the Center for Maritime Strategy, housed within the Navy League, is a thought leader on all matters in the maritime realm. </a:t>
            </a:r>
            <a:r>
              <a:rPr lang="en-US" sz="1800" dirty="0">
                <a:solidFill>
                  <a:srgbClr val="184E57"/>
                </a:solidFill>
                <a:effectLst/>
                <a:latin typeface="Open Sans" panose="020B0606030504020204" pitchFamily="34" charset="0"/>
                <a:ea typeface="Calibri" panose="020F0502020204030204" pitchFamily="34" charset="0"/>
              </a:rPr>
              <a:t>The Center for Maritime Strategy (CMS) is a non-profit, non-partisan think tank and research institution dedicated to studying maritime issues and their context within wider American national security policy. Through its research and analysis, external outreach, publications, and high-level events, CMS engages key stakeholders across government, academia, and industry.</a:t>
            </a:r>
            <a:endParaRPr lang="en-US" sz="1800" dirty="0">
              <a:effectLst/>
              <a:latin typeface="Calibri" panose="020F0502020204030204" pitchFamily="34" charset="0"/>
              <a:ea typeface="Calibri" panose="020F0502020204030204" pitchFamily="34" charset="0"/>
            </a:endParaRPr>
          </a:p>
          <a:p>
            <a:pPr defTabSz="466751">
              <a:defRPr/>
            </a:pPr>
            <a:endParaRPr lang="en-US" sz="2400" dirty="0"/>
          </a:p>
          <a:p>
            <a:endParaRPr lang="en-US" sz="2400" dirty="0"/>
          </a:p>
          <a:p>
            <a:endParaRPr lang="en-US" dirty="0"/>
          </a:p>
        </p:txBody>
      </p:sp>
    </p:spTree>
    <p:extLst>
      <p:ext uri="{BB962C8B-B14F-4D97-AF65-F5344CB8AC3E}">
        <p14:creationId xmlns:p14="http://schemas.microsoft.com/office/powerpoint/2010/main" val="4113220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84176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2400" dirty="0"/>
              <a:t>Agenda for the 20-30 minute meeting.  Feel free to focus more on the areas which you feel are most relevant to the member of Congress you are briefing based on their committee assignments, location of district/state (do they come from a Coastal region or are they close to a major port?), or background (did they serve in the sea services or have family that served?). Identifying these connections will make the presentation more memorable to the Member of Congress. Use this agenda as a guide to ensure that you cover all of the key topics listed here, even if you go off script throughout the meeting.</a:t>
            </a:r>
          </a:p>
        </p:txBody>
      </p:sp>
    </p:spTree>
    <p:extLst>
      <p:ext uri="{BB962C8B-B14F-4D97-AF65-F5344CB8AC3E}">
        <p14:creationId xmlns:p14="http://schemas.microsoft.com/office/powerpoint/2010/main" val="1191877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ea typeface="ＭＳ Ｐゴシック"/>
                <a:cs typeface="ＭＳ Ｐゴシック"/>
              </a:rPr>
              <a:t>Please tailor the discussion to address your personal involvement in the Navy League, your local council’s involvement, and what the Member of Congress should know about the efforts and actions of your local councils regarding the sea services:</a:t>
            </a:r>
          </a:p>
          <a:p>
            <a:r>
              <a:rPr lang="en-US" sz="2400" dirty="0">
                <a:ea typeface="ＭＳ Ｐゴシック"/>
                <a:cs typeface="ＭＳ Ｐゴシック"/>
              </a:rPr>
              <a:t>Identify the number of Navy League members in your district or state and share that number with the Member of Congress. </a:t>
            </a:r>
          </a:p>
          <a:p>
            <a:pPr eaLnBrk="1" hangingPunct="1"/>
            <a:r>
              <a:rPr lang="en-US" sz="2400" b="0" dirty="0">
                <a:solidFill>
                  <a:srgbClr val="FF0000"/>
                </a:solidFill>
                <a:ea typeface="ＭＳ Ｐゴシック"/>
                <a:cs typeface="ＭＳ Ｐゴシック"/>
              </a:rPr>
              <a:t>“We are </a:t>
            </a:r>
            <a:r>
              <a:rPr lang="en-US" sz="2400" b="1" dirty="0">
                <a:solidFill>
                  <a:srgbClr val="FF0000"/>
                </a:solidFill>
                <a:ea typeface="ＭＳ Ｐゴシック"/>
                <a:cs typeface="ＭＳ Ｐゴシック"/>
              </a:rPr>
              <a:t>__#__</a:t>
            </a:r>
            <a:r>
              <a:rPr lang="en-US" sz="2400" dirty="0">
                <a:solidFill>
                  <a:srgbClr val="FF0000"/>
                </a:solidFill>
                <a:ea typeface="ＭＳ Ｐゴシック"/>
                <a:cs typeface="ＭＳ Ｐゴシック"/>
              </a:rPr>
              <a:t> </a:t>
            </a:r>
            <a:r>
              <a:rPr lang="en-US" sz="2400" dirty="0">
                <a:ea typeface="ＭＳ Ｐゴシック"/>
                <a:cs typeface="ＭＳ Ｐゴシック"/>
              </a:rPr>
              <a:t>NL members-strong; more than </a:t>
            </a:r>
            <a:r>
              <a:rPr lang="en-US" sz="2400" dirty="0">
                <a:solidFill>
                  <a:srgbClr val="FF0000"/>
                </a:solidFill>
                <a:ea typeface="ＭＳ Ｐゴシック"/>
                <a:cs typeface="ＭＳ Ｐゴシック"/>
              </a:rPr>
              <a:t>__</a:t>
            </a:r>
            <a:r>
              <a:rPr lang="en-US" sz="2400" dirty="0">
                <a:ea typeface="ＭＳ Ｐゴシック"/>
                <a:cs typeface="ＭＳ Ｐゴシック"/>
              </a:rPr>
              <a:t> in the </a:t>
            </a:r>
            <a:r>
              <a:rPr lang="en-US" sz="2400" i="1" u="sng" dirty="0">
                <a:solidFill>
                  <a:srgbClr val="FF0000"/>
                </a:solidFill>
                <a:ea typeface="ＭＳ Ｐゴシック"/>
                <a:cs typeface="ＭＳ Ｐゴシック"/>
              </a:rPr>
              <a:t>state of -----. </a:t>
            </a:r>
            <a:r>
              <a:rPr lang="en-US" sz="2400" i="1" u="none" dirty="0">
                <a:solidFill>
                  <a:srgbClr val="FF0000"/>
                </a:solidFill>
                <a:ea typeface="ＭＳ Ｐゴシック"/>
                <a:cs typeface="ＭＳ Ｐゴシック"/>
              </a:rPr>
              <a:t> </a:t>
            </a:r>
            <a:r>
              <a:rPr lang="en-US" sz="2400" i="0" u="none" dirty="0">
                <a:solidFill>
                  <a:srgbClr val="FF0000"/>
                </a:solidFill>
                <a:ea typeface="ＭＳ Ｐゴシック"/>
                <a:cs typeface="ＭＳ Ｐゴシック"/>
              </a:rPr>
              <a:t>Our </a:t>
            </a:r>
            <a:r>
              <a:rPr lang="en-US" sz="2400" dirty="0">
                <a:ea typeface="ＭＳ Ｐゴシック"/>
                <a:cs typeface="ＭＳ Ｐゴシック"/>
              </a:rPr>
              <a:t>volunteers come from a variety of backgrounds, but all believe in strong sea services.”</a:t>
            </a:r>
          </a:p>
          <a:p>
            <a:pPr eaLnBrk="1" hangingPunct="1"/>
            <a:r>
              <a:rPr lang="en-US" sz="2400" dirty="0">
                <a:ea typeface="ＭＳ Ｐゴシック"/>
                <a:cs typeface="ＭＳ Ｐゴシック"/>
              </a:rPr>
              <a:t>Key Activities: Junior Navy and Marine Corps ROTC, Adopt-a-Ship, public education on sea services, ship </a:t>
            </a:r>
            <a:r>
              <a:rPr lang="en-US" sz="2400" dirty="0" err="1">
                <a:ea typeface="ＭＳ Ｐゴシック"/>
                <a:cs typeface="ＭＳ Ｐゴシック"/>
              </a:rPr>
              <a:t>commissionings</a:t>
            </a:r>
            <a:r>
              <a:rPr lang="en-US" sz="2400" dirty="0">
                <a:ea typeface="ＭＳ Ｐゴシック"/>
                <a:cs typeface="ＭＳ Ｐゴシック"/>
              </a:rPr>
              <a:t>, Naval Sea Cadets Corps  </a:t>
            </a:r>
          </a:p>
          <a:p>
            <a:pPr eaLnBrk="1" hangingPunct="1"/>
            <a:r>
              <a:rPr lang="en-US" sz="2400" dirty="0">
                <a:ea typeface="ＭＳ Ｐゴシック"/>
                <a:cs typeface="ＭＳ Ｐゴシック"/>
              </a:rPr>
              <a:t>We highly recommend that you send your Council Fact Sheet to the Congressional office prior to the meeting.</a:t>
            </a:r>
          </a:p>
          <a:p>
            <a:pPr eaLnBrk="1" hangingPunct="1"/>
            <a:endParaRPr lang="en-US" sz="2400" dirty="0">
              <a:ea typeface="ＭＳ Ｐゴシック"/>
              <a:cs typeface="ＭＳ Ｐゴシック"/>
            </a:endParaRPr>
          </a:p>
          <a:p>
            <a:r>
              <a:rPr lang="en-US" sz="2400" dirty="0"/>
              <a:t>Try to make this section as local as possible.  This is the most important part—you want the member to understand your role and your council’s role in the community.  Any youth programs are especially of interest, and feel free to invite them to your next meeting as a speaker!</a:t>
            </a:r>
          </a:p>
          <a:p>
            <a:endParaRPr lang="en-US" sz="2400" dirty="0"/>
          </a:p>
        </p:txBody>
      </p:sp>
    </p:spTree>
    <p:extLst>
      <p:ext uri="{BB962C8B-B14F-4D97-AF65-F5344CB8AC3E}">
        <p14:creationId xmlns:p14="http://schemas.microsoft.com/office/powerpoint/2010/main" val="256652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In this section, talk about how all the sea services have an important role to play in American national and economic security. We are tied to the oceans by nature of our geography and must invest in our sea services.  Forward presence—having ships deployed---means that our first response to conflict happens far from our shores, and keeps our sea lanes open. These global maritime forces also lead the charge in responding to humanitarian disasters around the world.</a:t>
            </a:r>
          </a:p>
          <a:p>
            <a:r>
              <a:rPr lang="en-US" sz="2400" dirty="0"/>
              <a:t>Don’t spend too much time on this slide. You want to get to the major asks for the sea services. Just emphasize that America is a maritime nation and our security and our economy depend on the defense of our maritime interests.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year we really want to hit this slide before moving on to the asks. Really hammer home the point that having a forward presence keeps our adversaries on their turf and on their heels. Having a strong presence is the best means of deterring conflict. The most likely cause of great power conflict is a miscalculation on the part of the aggressor. Let’s make sure that Russia and China have no misunderstanding of our force and our intent. If they want to start trouble we will end it and quickly. And also emphasize that in the midst of supply chain disruptions we can see clearly that ocean trade lanes must be secured by Naval freedom of navigation maneuvers and overreliance on Chinese shipping lines creates substantial vulnerability.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in essence, America’s economy is dependent on ocean-borne trade, our national security is dependent on the forward presence that only maritime forces can provide in places like the South China Sea, the Indo-Pacific, or the Baltic sea.</a:t>
            </a:r>
          </a:p>
          <a:p>
            <a:r>
              <a:rPr lang="en-US" sz="2400" dirty="0"/>
              <a:t>We need look no further than the disruption to global trade caused by Houthi strikes on ships transiting the Red Sea to understand that global trade is dependent on safe and free sea lanes.</a:t>
            </a:r>
          </a:p>
          <a:p>
            <a:endParaRPr lang="en-US" sz="2400" dirty="0"/>
          </a:p>
          <a:p>
            <a:endParaRPr lang="en-US" sz="2400" dirty="0"/>
          </a:p>
          <a:p>
            <a:endParaRPr lang="en-US" dirty="0"/>
          </a:p>
        </p:txBody>
      </p:sp>
    </p:spTree>
    <p:extLst>
      <p:ext uri="{BB962C8B-B14F-4D97-AF65-F5344CB8AC3E}">
        <p14:creationId xmlns:p14="http://schemas.microsoft.com/office/powerpoint/2010/main" val="287758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Virginia-class submarine is critical to America’s undersea strength and ability to deter or defeat a great power competitor like China. The DOD FY25 budget request broke the anticipated two-per-year Virginia-class funding and instead seeks to fund only one such vessel. In a bipartisan letter, members of the House Armed Services Committee stated clearly that now is not the time to create instability and uncertainty in the supply chain at home and in deterrence abroad. We have also committed to providing 3-5 of our Virginia-class submarines to Australia in the coming years as a result of the AUKUS agreement. Simply put, the Virginia-class submarine is too valuable a weapon system to underfund. Any concerns about shipyard capacity have been ameliorated by the recent appropriation of over $3 billion for the submarine industrial base included in the supplemental bills which passed Congress in April.</a:t>
            </a:r>
          </a:p>
          <a:p>
            <a:r>
              <a:rPr lang="en-US" dirty="0"/>
              <a:t>As the Center for Naval Analyses completes the National Maritime Transportation Strategy study as mandated by Congress and outsourced by the Maritime Administration, it is imperative that the study’s findings be compiled into a bipartisan bill to strengthen America’s shipbuilding capacity just as the CHIPs Act strengthened America’s ability to produce microchips domestically. The CHIPs act restored vital manufacturing and production capacity to the United States while also strengthening supply chains to ensure American security in this vital technology. The same must be done for shipbuilding, which is a national security imperative. This bill must address the gaps in our shipbuilding industrial base, and ways to make us competitive with other global shipbuilding superpowers by incentivizing investment from the public and private sectors. </a:t>
            </a:r>
          </a:p>
          <a:p>
            <a:r>
              <a:rPr lang="en-US" dirty="0"/>
              <a:t>To accomplish all of these things, from the Virginia-class to the demand signal needed for expanded DOD shipbuilding overall, we find that an annual Navy SCN budget of at least $35 billion is required.</a:t>
            </a:r>
          </a:p>
        </p:txBody>
      </p:sp>
    </p:spTree>
    <p:extLst>
      <p:ext uri="{BB962C8B-B14F-4D97-AF65-F5344CB8AC3E}">
        <p14:creationId xmlns:p14="http://schemas.microsoft.com/office/powerpoint/2010/main" val="2931442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 amount sought in the Marine Corps’ FY25 Unfunded Priorities List comes to $2.3b, a rounding error in terms of the overall federal budget. Every item in this list is of critical importance to our Marines who are on the front lines of every conflict, and who will play a vital role in any potential conflict in the Pacific. The UPL includes necessary Quality of Life improvements to barracks, base operations support, and facilities modernization. It also includes requests for essential weapon systems. Some examples of these include the Autonomous Low-Profile Vessel which could be important to resupply operations in contested waters, long range anti-ship missiles, and additional heavy-lift helicopters. The UPL also seeks military construction funds for improvements to hangars, flightlines, and electrical systems. All together, this total UPL is a small price to pay for the greatest fighting force on the planet.</a:t>
            </a:r>
          </a:p>
        </p:txBody>
      </p:sp>
    </p:spTree>
    <p:extLst>
      <p:ext uri="{BB962C8B-B14F-4D97-AF65-F5344CB8AC3E}">
        <p14:creationId xmlns:p14="http://schemas.microsoft.com/office/powerpoint/2010/main" val="3587948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Coast Guard is in need of investment in shoreside infrastructure due not only to the deteriorated condition of many of their facilities but also to the need for improvements to facilitate new and larger ships like the Polar Security Cutter. The USCG’s UPL includes approximately $600m in funding needs for such shoreside infrastructure as well as quality of life improvements to housing and facilities. These improvements are absolutely necessary to ensure that the quality of Coast Guard facilities meets the needs of servicemembers, their families, and the vessels they require.</a:t>
            </a:r>
          </a:p>
          <a:p>
            <a:r>
              <a:rPr lang="en-US" dirty="0"/>
              <a:t>Speaking of vessels, the Unfunded Priorities List includes money for modifying a commercially viable polar icebreaker as well as procuring long lead items for a new Great Lakes icebreaker. It also includes funding requests for expediting the development and construction of National Security Cutters which are essential to numerous homeland security missions, as well as Waterways Commerce Cutters which ensure that our Marine Transportation System is able to transport goods with maximum efficiency. </a:t>
            </a:r>
          </a:p>
        </p:txBody>
      </p:sp>
    </p:spTree>
    <p:extLst>
      <p:ext uri="{BB962C8B-B14F-4D97-AF65-F5344CB8AC3E}">
        <p14:creationId xmlns:p14="http://schemas.microsoft.com/office/powerpoint/2010/main" val="1125327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PMingLiU" panose="02020500000000000000" pitchFamily="18" charset="-120"/>
              </a:rPr>
              <a:t>The Tanker Security Program (TSP) is vital to America’s ability to transport petroleum between its ports to support the domestic economy and to resupply forces afloat and ashore overseas in the event of a long-term military conflict in the Indo-Pacific.  Under the TSP, the United States pays a $6m annual stipend to operate a tanker under U.S.-flag and to agree to support American contingency operations in times of need</a:t>
            </a:r>
            <a:r>
              <a:rPr lang="en-US" sz="1800">
                <a:effectLst/>
                <a:latin typeface="Calibri" panose="020F0502020204030204" pitchFamily="34" charset="0"/>
                <a:ea typeface="PMingLiU" panose="02020500000000000000" pitchFamily="18" charset="-120"/>
              </a:rPr>
              <a:t>. The </a:t>
            </a:r>
            <a:r>
              <a:rPr lang="en-US" sz="1800" dirty="0">
                <a:effectLst/>
                <a:latin typeface="Calibri" panose="020F0502020204030204" pitchFamily="34" charset="0"/>
                <a:ea typeface="PMingLiU" panose="02020500000000000000" pitchFamily="18" charset="-120"/>
              </a:rPr>
              <a:t>program is authorized for 20 vessels but only funded for 10 and the $6M stipend/ship needs to be increased (likely to somewhere between $7.5 million-$10 million) to cover several years of inflation and periodic training of crews to conduct refueling operations at sea with Navy oilers. We ask that Congress provide the funding needed for 20 tankers and increase the annual stipend per the forthcoming Congressionally mandated TSP Report.</a:t>
            </a:r>
          </a:p>
          <a:p>
            <a:pPr marL="0" marR="0" lvl="0" indent="0" defTabSz="45720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PMingLiU" panose="02020500000000000000" pitchFamily="18" charset="-120"/>
            </a:endParaRPr>
          </a:p>
          <a:p>
            <a:pPr marL="0" marR="0" lvl="0" indent="0" defTabSz="45720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PMingLiU" panose="02020500000000000000" pitchFamily="18" charset="-120"/>
              </a:rPr>
              <a:t>The Navy League strongly supports the Jones Act which ensures that ships transporting goods between American ports are American-built, American-owned, and American-crewed. This law is vital to American economic and national security, it provides hundreds of thousands of jobs, it is a vital lifeline to our domestic shipbuilding industrial base, and it prevents nations like Russia and China from traversing our vulnerable waterways.  Until the forthcoming National Maritime Strategy called for in the 2023 NDAA is provided in 2025, the Jones Act provides the majority of crews needed for operating the Ready Reserve Force in time of war.</a:t>
            </a:r>
          </a:p>
          <a:p>
            <a:pPr marL="0" marR="0" lvl="0" indent="0" defTabSz="45720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PMingLiU" panose="02020500000000000000" pitchFamily="18" charset="-120"/>
            </a:endParaRPr>
          </a:p>
          <a:p>
            <a:pPr marL="0" marR="0" lvl="0" indent="0" defTabSz="45720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PMingLiU" panose="02020500000000000000" pitchFamily="18" charset="-120"/>
              </a:rPr>
              <a:t>We also ask that Congress fully fund a previously authorized program to allow the Maritime Administration to design and build new sealift ships to be constructed in the USA.  This would be instead of allowing the Navy to recapitalize the Ready Reserve Force with used ships at a price that allows the sellers of the used ships to buy their replacements with new one built in China, supporting the Chinese industrial base instead of ours! </a:t>
            </a:r>
          </a:p>
        </p:txBody>
      </p:sp>
    </p:spTree>
    <p:extLst>
      <p:ext uri="{BB962C8B-B14F-4D97-AF65-F5344CB8AC3E}">
        <p14:creationId xmlns:p14="http://schemas.microsoft.com/office/powerpoint/2010/main" val="4131425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As our sea services face difficulties recruiting the next generation of Sailors, Marines, and Mariners, we ask that you support proven programs that develop future leaders of character and help young Americans to pursue the sea services as a career. Both the Sea Cadets and the Young Marines provide vital pipelines for young Americans, particularly those in difficult circumstances, to learn about the sea services and to embark on a career in the sea services. Both programs rely on grants made possible through Congress to include $6 million for the Sea Cadets (above the $1.7m in the budget) and $4 million for the Young Marines. The Sea Cadets receive their funding under Navy Operations and Maintenance, Recruiting and Advertising, of which over 90% is directly attributed to training program expenses. The grant that the Young Marines receives has been placed in the annual Defense Appropriations Bill under Title VI, Other Defense Programs, Drug Interdiction and Counter-Drug Activities Defense (DICD), Drug Demand Reduction. According to the NSCC website, 12% of the 2019 class at the U.S. Naval Academy were once Sea Cadets. </a:t>
            </a:r>
            <a:endParaRPr lang="en-US" sz="1800" dirty="0">
              <a:effectLst/>
              <a:latin typeface="Calibri" panose="020F0502020204030204" pitchFamily="34" charset="0"/>
              <a:ea typeface="PMingLiU" panose="02020500000000000000" pitchFamily="18" charset="-120"/>
            </a:endParaRPr>
          </a:p>
          <a:p>
            <a:pPr marL="0" marR="0" lvl="0" indent="0" defTabSz="45720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PMingLiU" panose="02020500000000000000" pitchFamily="18" charset="-120"/>
              </a:rPr>
              <a:t>We also ask that you support doubling the State Merchant Marine Academy Student Incentive Program payments to students from $8,000 to $16,000 per year to compensate for growth in tuition and training costs since 2008.   In exchange, students agree to receive Navy Reserve commissions as officers in the Strategic Sealift Officer Program, the same requirement that graduates from the US Merchant Marine Academy incur at a much higher cost to the Government and helps make the academies affordable to a greater range of students. It is imperative that we not allow costs to inhibit the recruitment of the next generation of mariners.</a:t>
            </a:r>
            <a:r>
              <a:rPr lang="en-US" dirty="0"/>
              <a:t> </a:t>
            </a:r>
          </a:p>
        </p:txBody>
      </p:sp>
    </p:spTree>
    <p:extLst>
      <p:ext uri="{BB962C8B-B14F-4D97-AF65-F5344CB8AC3E}">
        <p14:creationId xmlns:p14="http://schemas.microsoft.com/office/powerpoint/2010/main" val="1551492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resentation Cover">
    <p:spTree>
      <p:nvGrpSpPr>
        <p:cNvPr id="1" name=""/>
        <p:cNvGrpSpPr/>
        <p:nvPr/>
      </p:nvGrpSpPr>
      <p:grpSpPr>
        <a:xfrm>
          <a:off x="0" y="0"/>
          <a:ext cx="0" cy="0"/>
          <a:chOff x="0" y="0"/>
          <a:chExt cx="0" cy="0"/>
        </a:xfrm>
      </p:grpSpPr>
      <p:pic>
        <p:nvPicPr>
          <p:cNvPr id="3" name="Picture 2" descr="A picture containing standing, sheep, woman, dog&#10;&#10;Description automatically generated">
            <a:extLst>
              <a:ext uri="{FF2B5EF4-FFF2-40B4-BE49-F238E27FC236}">
                <a16:creationId xmlns:a16="http://schemas.microsoft.com/office/drawing/2014/main" id="{C9527451-5120-4B96-8B62-2C23D6FF65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81AC0-3DA6-419A-99FB-E640DE69B6CA}"/>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E699DECC-89F2-4657-8907-D35884425A83}"/>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AA3227D3-8295-437E-94C9-8A5D26488F5F}"/>
              </a:ext>
            </a:extLst>
          </p:cNvPr>
          <p:cNvSpPr>
            <a:spLocks noGrp="1"/>
          </p:cNvSpPr>
          <p:nvPr>
            <p:ph type="dt" sz="half" idx="10"/>
          </p:nvPr>
        </p:nvSpPr>
        <p:spPr/>
        <p:txBody>
          <a:bodyPr/>
          <a:lstStyle/>
          <a:p>
            <a:fld id="{83CA1EA0-B9A6-43C4-98F6-0E9C9B9F475F}" type="datetimeFigureOut">
              <a:rPr lang="en-US" smtClean="0"/>
              <a:t>5/7/2024</a:t>
            </a:fld>
            <a:endParaRPr lang="en-US"/>
          </a:p>
        </p:txBody>
      </p:sp>
      <p:sp>
        <p:nvSpPr>
          <p:cNvPr id="5" name="Footer Placeholder 4">
            <a:extLst>
              <a:ext uri="{FF2B5EF4-FFF2-40B4-BE49-F238E27FC236}">
                <a16:creationId xmlns:a16="http://schemas.microsoft.com/office/drawing/2014/main" id="{490372D4-6EB5-48E7-95BF-0F84CDAF9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F7092-9BD8-4537-AA41-141431F372A6}"/>
              </a:ext>
            </a:extLst>
          </p:cNvPr>
          <p:cNvSpPr>
            <a:spLocks noGrp="1"/>
          </p:cNvSpPr>
          <p:nvPr>
            <p:ph type="sldNum" sz="quarter" idx="12"/>
          </p:nvPr>
        </p:nvSpPr>
        <p:spPr/>
        <p:txBody>
          <a:bodyPr/>
          <a:lstStyle/>
          <a:p>
            <a:fld id="{343EE2CF-83C5-4DFA-89AB-1FBAF220B4AE}" type="slidenum">
              <a:rPr lang="en-US" smtClean="0"/>
              <a:t>‹#›</a:t>
            </a:fld>
            <a:endParaRPr lang="en-US"/>
          </a:p>
        </p:txBody>
      </p:sp>
    </p:spTree>
    <p:extLst>
      <p:ext uri="{BB962C8B-B14F-4D97-AF65-F5344CB8AC3E}">
        <p14:creationId xmlns:p14="http://schemas.microsoft.com/office/powerpoint/2010/main" val="341325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3" name="Picture 2" descr="A picture containing standing, sheep, dog, walking&#10;&#10;Description automatically generated">
            <a:extLst>
              <a:ext uri="{FF2B5EF4-FFF2-40B4-BE49-F238E27FC236}">
                <a16:creationId xmlns:a16="http://schemas.microsoft.com/office/drawing/2014/main" id="{BE902DC9-BDB6-4950-AA17-125FAAEDDE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4" name="Shape 5">
            <a:extLst>
              <a:ext uri="{FF2B5EF4-FFF2-40B4-BE49-F238E27FC236}">
                <a16:creationId xmlns:a16="http://schemas.microsoft.com/office/drawing/2014/main" id="{E87D51D1-2B6D-4C86-852A-43F2D9AFDCFA}"/>
              </a:ext>
            </a:extLst>
          </p:cNvPr>
          <p:cNvSpPr>
            <a:spLocks noGrp="1"/>
          </p:cNvSpPr>
          <p:nvPr>
            <p:ph type="title"/>
          </p:nvPr>
        </p:nvSpPr>
        <p:spPr>
          <a:xfrm>
            <a:off x="1778000" y="2298700"/>
            <a:ext cx="20828000" cy="4648200"/>
          </a:xfrm>
          <a:prstGeom prst="rect">
            <a:avLst/>
          </a:prstGeom>
        </p:spPr>
        <p:txBody>
          <a:bodyPr anchor="b"/>
          <a:lstStyle/>
          <a:p>
            <a:pPr lvl="0">
              <a:defRPr sz="1800"/>
            </a:pPr>
            <a:r>
              <a:rPr lang="en-US" sz="11200"/>
              <a:t>Click to edit Master title style</a:t>
            </a:r>
            <a:endParaRPr sz="11200"/>
          </a:p>
        </p:txBody>
      </p:sp>
      <p:sp>
        <p:nvSpPr>
          <p:cNvPr id="5" name="Shape 6">
            <a:extLst>
              <a:ext uri="{FF2B5EF4-FFF2-40B4-BE49-F238E27FC236}">
                <a16:creationId xmlns:a16="http://schemas.microsoft.com/office/drawing/2014/main" id="{6805DC18-5BF8-4918-AE69-92815293BAE0}"/>
              </a:ext>
            </a:extLst>
          </p:cNvPr>
          <p:cNvSpPr>
            <a:spLocks noGrp="1"/>
          </p:cNvSpPr>
          <p:nvPr>
            <p:ph type="body" idx="1" hasCustomPrompt="1"/>
          </p:nvPr>
        </p:nvSpPr>
        <p:spPr>
          <a:xfrm>
            <a:off x="1778000" y="7073900"/>
            <a:ext cx="20828000" cy="1587500"/>
          </a:xfrm>
          <a:prstGeom prst="rect">
            <a:avLst/>
          </a:prstGeom>
        </p:spPr>
        <p:txBody>
          <a:bodyPr anchor="t"/>
          <a:lstStyle>
            <a:lvl1pPr marL="0" indent="0" algn="ctr">
              <a:spcBef>
                <a:spcPts val="0"/>
              </a:spcBef>
              <a:buSzTx/>
              <a:buNone/>
              <a:defRPr sz="4400">
                <a:solidFill>
                  <a:schemeClr val="bg1"/>
                </a:solidFill>
              </a:defRPr>
            </a:lvl1pPr>
            <a:lvl2pPr marL="0" indent="228600" algn="ctr">
              <a:spcBef>
                <a:spcPts val="0"/>
              </a:spcBef>
              <a:buSzTx/>
              <a:buNone/>
              <a:defRPr sz="4400">
                <a:solidFill>
                  <a:schemeClr val="bg1"/>
                </a:solidFill>
              </a:defRPr>
            </a:lvl2pPr>
            <a:lvl3pPr marL="0" indent="457200" algn="ctr">
              <a:spcBef>
                <a:spcPts val="0"/>
              </a:spcBef>
              <a:buSzTx/>
              <a:buNone/>
              <a:defRPr sz="4400">
                <a:solidFill>
                  <a:schemeClr val="bg1"/>
                </a:solidFill>
              </a:defRPr>
            </a:lvl3pPr>
            <a:lvl4pPr marL="0" indent="685800" algn="ctr">
              <a:spcBef>
                <a:spcPts val="0"/>
              </a:spcBef>
              <a:buSzTx/>
              <a:buNone/>
              <a:defRPr sz="4400">
                <a:solidFill>
                  <a:schemeClr val="bg1"/>
                </a:solidFill>
              </a:defRPr>
            </a:lvl4pPr>
            <a:lvl5pPr marL="0" indent="914400" algn="ctr">
              <a:spcBef>
                <a:spcPts val="0"/>
              </a:spcBef>
              <a:buSzTx/>
              <a:buNone/>
              <a:defRPr sz="4400">
                <a:solidFill>
                  <a:schemeClr val="bg1"/>
                </a:solidFill>
              </a:defRPr>
            </a:lvl5pPr>
          </a:lstStyle>
          <a:p>
            <a:pPr lvl="0">
              <a:defRPr sz="1800"/>
            </a:pPr>
            <a:r>
              <a:rPr lang="en-US" sz="4400"/>
              <a:t>Subtext</a:t>
            </a:r>
            <a:endParaRPr sz="440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778000" y="2298700"/>
            <a:ext cx="20828000" cy="4648200"/>
          </a:xfrm>
          <a:prstGeom prst="rect">
            <a:avLst/>
          </a:prstGeom>
        </p:spPr>
        <p:txBody>
          <a:bodyPr anchor="b"/>
          <a:lstStyle/>
          <a:p>
            <a:pPr lvl="0">
              <a:defRPr sz="1800"/>
            </a:pPr>
            <a:r>
              <a:rPr lang="en-US" sz="11200"/>
              <a:t>Click to edit Master title style</a:t>
            </a:r>
            <a:endParaRPr sz="11200"/>
          </a:p>
        </p:txBody>
      </p:sp>
      <p:sp>
        <p:nvSpPr>
          <p:cNvPr id="6" name="Shape 6"/>
          <p:cNvSpPr>
            <a:spLocks noGrp="1"/>
          </p:cNvSpPr>
          <p:nvPr>
            <p:ph type="body" idx="1"/>
          </p:nvPr>
        </p:nvSpPr>
        <p:spPr>
          <a:xfrm>
            <a:off x="1778000" y="7073900"/>
            <a:ext cx="20828000" cy="1587500"/>
          </a:xfrm>
          <a:prstGeom prst="rect">
            <a:avLst/>
          </a:prstGeom>
        </p:spPr>
        <p:txBody>
          <a:bodyPr anchor="t"/>
          <a:lstStyle>
            <a:lvl1pPr marL="0" indent="0" algn="ctr">
              <a:spcBef>
                <a:spcPts val="0"/>
              </a:spcBef>
              <a:buSzTx/>
              <a:buNone/>
              <a:defRPr sz="4400">
                <a:solidFill>
                  <a:schemeClr val="tx1"/>
                </a:solidFill>
              </a:defRPr>
            </a:lvl1pPr>
            <a:lvl2pPr marL="0" indent="228600" algn="ctr">
              <a:spcBef>
                <a:spcPts val="0"/>
              </a:spcBef>
              <a:buSzTx/>
              <a:buNone/>
              <a:defRPr sz="4400">
                <a:solidFill>
                  <a:schemeClr val="tx1"/>
                </a:solidFill>
              </a:defRPr>
            </a:lvl2pPr>
            <a:lvl3pPr marL="0" indent="457200" algn="ctr">
              <a:spcBef>
                <a:spcPts val="0"/>
              </a:spcBef>
              <a:buSzTx/>
              <a:buNone/>
              <a:defRPr sz="4400">
                <a:solidFill>
                  <a:schemeClr val="tx1"/>
                </a:solidFill>
              </a:defRPr>
            </a:lvl3pPr>
            <a:lvl4pPr marL="0" indent="685800" algn="ctr">
              <a:spcBef>
                <a:spcPts val="0"/>
              </a:spcBef>
              <a:buSzTx/>
              <a:buNone/>
              <a:defRPr sz="4400">
                <a:solidFill>
                  <a:schemeClr val="tx1"/>
                </a:solidFill>
              </a:defRPr>
            </a:lvl4pPr>
            <a:lvl5pPr marL="0" indent="914400" algn="ctr">
              <a:spcBef>
                <a:spcPts val="0"/>
              </a:spcBef>
              <a:buSzTx/>
              <a:buNone/>
              <a:defRPr sz="4400">
                <a:solidFill>
                  <a:schemeClr val="tx1"/>
                </a:solidFill>
              </a:defRPr>
            </a:lvl5pPr>
          </a:lstStyle>
          <a:p>
            <a:pPr lvl="0">
              <a:defRPr sz="1800"/>
            </a:pPr>
            <a:r>
              <a:rPr lang="en-US" sz="4400"/>
              <a:t>Click to edit Master text styles</a:t>
            </a:r>
          </a:p>
          <a:p>
            <a:pPr lvl="1">
              <a:defRPr sz="1800"/>
            </a:pPr>
            <a:r>
              <a:rPr lang="en-US" sz="4400"/>
              <a:t>Second level</a:t>
            </a:r>
          </a:p>
          <a:p>
            <a:pPr lvl="2">
              <a:defRPr sz="1800"/>
            </a:pPr>
            <a:r>
              <a:rPr lang="en-US" sz="4400"/>
              <a:t>Third level</a:t>
            </a:r>
          </a:p>
          <a:p>
            <a:pPr lvl="3">
              <a:defRPr sz="1800"/>
            </a:pPr>
            <a:r>
              <a:rPr lang="en-US" sz="4400"/>
              <a:t>Fourth level</a:t>
            </a:r>
          </a:p>
          <a:p>
            <a:pPr lvl="4">
              <a:defRPr sz="1800"/>
            </a:pPr>
            <a:r>
              <a:rPr lang="en-US" sz="4400"/>
              <a:t>Fifth level</a:t>
            </a:r>
            <a:endParaRPr sz="4400"/>
          </a:p>
        </p:txBody>
      </p:sp>
    </p:spTree>
  </p:cSld>
  <p:clrMapOvr>
    <a:overrideClrMapping bg1="dk1" tx1="lt1" bg2="dk2" tx2="lt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1651000" y="1104900"/>
            <a:ext cx="10223500" cy="5613400"/>
          </a:xfrm>
          <a:prstGeom prst="rect">
            <a:avLst/>
          </a:prstGeom>
        </p:spPr>
        <p:txBody>
          <a:bodyPr anchor="b"/>
          <a:lstStyle>
            <a:lvl1pPr>
              <a:defRPr sz="8400"/>
            </a:lvl1pPr>
          </a:lstStyle>
          <a:p>
            <a:pPr lvl="0">
              <a:defRPr sz="1800"/>
            </a:pPr>
            <a:r>
              <a:rPr lang="en-US" sz="8400"/>
              <a:t>Click to edit Master title style</a:t>
            </a:r>
            <a:endParaRPr sz="8400"/>
          </a:p>
        </p:txBody>
      </p:sp>
      <p:sp>
        <p:nvSpPr>
          <p:cNvPr id="14" name="Shape 14"/>
          <p:cNvSpPr>
            <a:spLocks noGrp="1"/>
          </p:cNvSpPr>
          <p:nvPr>
            <p:ph type="body"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pPr>
            <a:r>
              <a:rPr lang="en-US" sz="4400"/>
              <a:t>Click to edit Master text styles</a:t>
            </a:r>
          </a:p>
          <a:p>
            <a:pPr lvl="1">
              <a:defRPr sz="1800"/>
            </a:pPr>
            <a:r>
              <a:rPr lang="en-US" sz="4400"/>
              <a:t>Second level</a:t>
            </a:r>
          </a:p>
          <a:p>
            <a:pPr lvl="2">
              <a:defRPr sz="1800"/>
            </a:pPr>
            <a:r>
              <a:rPr lang="en-US" sz="4400"/>
              <a:t>Third level</a:t>
            </a:r>
          </a:p>
          <a:p>
            <a:pPr lvl="3">
              <a:defRPr sz="1800"/>
            </a:pPr>
            <a:r>
              <a:rPr lang="en-US" sz="4400"/>
              <a:t>Fourth level</a:t>
            </a:r>
          </a:p>
          <a:p>
            <a:pPr lvl="4">
              <a:defRPr sz="1800"/>
            </a:pPr>
            <a:r>
              <a:rPr lang="en-US" sz="4400"/>
              <a:t>Fifth level</a:t>
            </a:r>
            <a:endParaRPr sz="440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lang="en-US" sz="11200"/>
              <a:t>Click to edit Master title style</a:t>
            </a:r>
            <a:endParaRPr sz="1120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lang="en-US" sz="11200"/>
              <a:t>Click to edit Master title style</a:t>
            </a:r>
            <a:endParaRPr sz="11200"/>
          </a:p>
        </p:txBody>
      </p:sp>
      <p:sp>
        <p:nvSpPr>
          <p:cNvPr id="22" name="Shape 22"/>
          <p:cNvSpPr>
            <a:spLocks noGrp="1"/>
          </p:cNvSpPr>
          <p:nvPr>
            <p:ph type="body"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defRPr sz="1800"/>
            </a:pPr>
            <a:r>
              <a:rPr lang="en-US" sz="4500"/>
              <a:t>Click to edit Master text styles</a:t>
            </a:r>
          </a:p>
          <a:p>
            <a:pPr lvl="1">
              <a:defRPr sz="1800"/>
            </a:pPr>
            <a:r>
              <a:rPr lang="en-US" sz="4500"/>
              <a:t>Second level</a:t>
            </a:r>
          </a:p>
          <a:p>
            <a:pPr lvl="2">
              <a:defRPr sz="1800"/>
            </a:pPr>
            <a:r>
              <a:rPr lang="en-US" sz="4500"/>
              <a:t>Third level</a:t>
            </a:r>
          </a:p>
          <a:p>
            <a:pPr lvl="3">
              <a:defRPr sz="1800"/>
            </a:pPr>
            <a:r>
              <a:rPr lang="en-US" sz="4500"/>
              <a:t>Fourth level</a:t>
            </a:r>
          </a:p>
          <a:p>
            <a:pPr lvl="4">
              <a:defRPr sz="1800"/>
            </a:pPr>
            <a:r>
              <a:rPr lang="en-US" sz="4500"/>
              <a:t>Fifth level</a:t>
            </a:r>
            <a:endParaRPr sz="450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1689100" y="1778000"/>
            <a:ext cx="21005800" cy="10147300"/>
          </a:xfrm>
          <a:prstGeom prst="rect">
            <a:avLst/>
          </a:prstGeom>
        </p:spPr>
        <p:txBody>
          <a:bodyPr/>
          <a:lstStyle/>
          <a:p>
            <a:pPr lvl="0">
              <a:defRPr sz="1800"/>
            </a:pPr>
            <a:r>
              <a:rPr lang="en-US" sz="5200"/>
              <a:t>Click to edit Master text styles</a:t>
            </a:r>
          </a:p>
          <a:p>
            <a:pPr lvl="1">
              <a:defRPr sz="1800"/>
            </a:pPr>
            <a:r>
              <a:rPr lang="en-US" sz="5200"/>
              <a:t>Second level</a:t>
            </a:r>
          </a:p>
          <a:p>
            <a:pPr lvl="2">
              <a:defRPr sz="1800"/>
            </a:pPr>
            <a:r>
              <a:rPr lang="en-US" sz="5200"/>
              <a:t>Third level</a:t>
            </a:r>
          </a:p>
          <a:p>
            <a:pPr lvl="3">
              <a:defRPr sz="1800"/>
            </a:pPr>
            <a:r>
              <a:rPr lang="en-US" sz="5200"/>
              <a:t>Fourth level</a:t>
            </a:r>
          </a:p>
          <a:p>
            <a:pPr lvl="4">
              <a:defRPr sz="1800"/>
            </a:pPr>
            <a:r>
              <a:rPr lang="en-US" sz="5200"/>
              <a:t>Fifth level</a:t>
            </a:r>
            <a:endParaRPr sz="520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18" Type="http://schemas.openxmlformats.org/officeDocument/2006/relationships/image" Target="../media/image8.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17" Type="http://schemas.openxmlformats.org/officeDocument/2006/relationships/image" Target="../media/image7.jpeg"/><Relationship Id="rId2" Type="http://schemas.openxmlformats.org/officeDocument/2006/relationships/slideLayout" Target="../slideLayouts/slideLayout2.xml"/><Relationship Id="rId16"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5.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529C"/>
            </a:gs>
            <a:gs pos="100000">
              <a:srgbClr val="05416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11200"/>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5200"/>
              <a:t>Body Level One</a:t>
            </a:r>
          </a:p>
          <a:p>
            <a:pPr lvl="1">
              <a:defRPr sz="1800"/>
            </a:pPr>
            <a:r>
              <a:rPr sz="5200"/>
              <a:t>Body Level Two</a:t>
            </a:r>
          </a:p>
          <a:p>
            <a:pPr lvl="2">
              <a:defRPr sz="1800"/>
            </a:pPr>
            <a:r>
              <a:rPr sz="5200"/>
              <a:t>Body Level Three</a:t>
            </a:r>
          </a:p>
          <a:p>
            <a:pPr lvl="3">
              <a:defRPr sz="1800"/>
            </a:pPr>
            <a:r>
              <a:rPr sz="5200"/>
              <a:t>Body Level Four</a:t>
            </a:r>
          </a:p>
          <a:p>
            <a:pPr lvl="4">
              <a:defRPr sz="1800"/>
            </a:pPr>
            <a:r>
              <a:rPr sz="5200"/>
              <a:t>Body Level Five</a:t>
            </a:r>
          </a:p>
        </p:txBody>
      </p:sp>
      <p:pic>
        <p:nvPicPr>
          <p:cNvPr id="6" name="Picture 5" descr="A picture containing outdoor, person, man, holding&#10;&#10;Description automatically generated">
            <a:extLst>
              <a:ext uri="{FF2B5EF4-FFF2-40B4-BE49-F238E27FC236}">
                <a16:creationId xmlns:a16="http://schemas.microsoft.com/office/drawing/2014/main" id="{16FC353E-1534-4DA4-AB74-5C89651FF293}"/>
              </a:ext>
            </a:extLst>
          </p:cNvPr>
          <p:cNvPicPr>
            <a:picLocks noChangeAspect="1"/>
          </p:cNvPicPr>
          <p:nvPr userDrawn="1"/>
        </p:nvPicPr>
        <p:blipFill rotWithShape="1">
          <a:blip r:embed="rId12" cstate="email">
            <a:alphaModFix amt="40000"/>
            <a:extLst>
              <a:ext uri="{28A0092B-C50C-407E-A947-70E740481C1C}">
                <a14:useLocalDpi xmlns:a14="http://schemas.microsoft.com/office/drawing/2010/main"/>
              </a:ext>
            </a:extLst>
          </a:blip>
          <a:srcRect/>
          <a:stretch/>
        </p:blipFill>
        <p:spPr>
          <a:xfrm>
            <a:off x="6531369" y="12763495"/>
            <a:ext cx="2983832" cy="952500"/>
          </a:xfrm>
          <a:prstGeom prst="rect">
            <a:avLst/>
          </a:prstGeom>
        </p:spPr>
      </p:pic>
      <p:pic>
        <p:nvPicPr>
          <p:cNvPr id="7" name="Picture 6">
            <a:extLst>
              <a:ext uri="{FF2B5EF4-FFF2-40B4-BE49-F238E27FC236}">
                <a16:creationId xmlns:a16="http://schemas.microsoft.com/office/drawing/2014/main" id="{F5288361-D6B4-4116-996C-39E652437E5B}"/>
              </a:ext>
            </a:extLst>
          </p:cNvPr>
          <p:cNvPicPr>
            <a:picLocks noChangeAspect="1"/>
          </p:cNvPicPr>
          <p:nvPr userDrawn="1"/>
        </p:nvPicPr>
        <p:blipFill rotWithShape="1">
          <a:blip r:embed="rId13" cstate="email">
            <a:alphaModFix amt="40000"/>
            <a:extLst>
              <a:ext uri="{28A0092B-C50C-407E-A947-70E740481C1C}">
                <a14:useLocalDpi xmlns:a14="http://schemas.microsoft.com/office/drawing/2010/main"/>
              </a:ext>
            </a:extLst>
          </a:blip>
          <a:srcRect/>
          <a:stretch/>
        </p:blipFill>
        <p:spPr>
          <a:xfrm>
            <a:off x="20907029" y="12763500"/>
            <a:ext cx="3476971" cy="952500"/>
          </a:xfrm>
          <a:prstGeom prst="rect">
            <a:avLst/>
          </a:prstGeom>
        </p:spPr>
      </p:pic>
      <p:pic>
        <p:nvPicPr>
          <p:cNvPr id="9" name="Picture 8" descr="A group of people standing in front of a crowd&#10;&#10;Description automatically generated">
            <a:extLst>
              <a:ext uri="{FF2B5EF4-FFF2-40B4-BE49-F238E27FC236}">
                <a16:creationId xmlns:a16="http://schemas.microsoft.com/office/drawing/2014/main" id="{D1E1F3E6-E92F-442B-97EF-323CC6B5AFF9}"/>
              </a:ext>
            </a:extLst>
          </p:cNvPr>
          <p:cNvPicPr>
            <a:picLocks noChangeAspect="1"/>
          </p:cNvPicPr>
          <p:nvPr userDrawn="1"/>
        </p:nvPicPr>
        <p:blipFill rotWithShape="1">
          <a:blip r:embed="rId14" cstate="email">
            <a:alphaModFix amt="40000"/>
            <a:extLst>
              <a:ext uri="{28A0092B-C50C-407E-A947-70E740481C1C}">
                <a14:useLocalDpi xmlns:a14="http://schemas.microsoft.com/office/drawing/2010/main"/>
              </a:ext>
            </a:extLst>
          </a:blip>
          <a:srcRect/>
          <a:stretch/>
        </p:blipFill>
        <p:spPr>
          <a:xfrm>
            <a:off x="0" y="12763497"/>
            <a:ext cx="4007518" cy="952499"/>
          </a:xfrm>
          <a:prstGeom prst="rect">
            <a:avLst/>
          </a:prstGeom>
        </p:spPr>
      </p:pic>
      <p:pic>
        <p:nvPicPr>
          <p:cNvPr id="11" name="Picture 10" descr="A group of people standing in a grassy field&#10;&#10;Description automatically generated">
            <a:extLst>
              <a:ext uri="{FF2B5EF4-FFF2-40B4-BE49-F238E27FC236}">
                <a16:creationId xmlns:a16="http://schemas.microsoft.com/office/drawing/2014/main" id="{19EE0112-7113-4AE1-92E3-D5A85DD9F89D}"/>
              </a:ext>
            </a:extLst>
          </p:cNvPr>
          <p:cNvPicPr>
            <a:picLocks noChangeAspect="1"/>
          </p:cNvPicPr>
          <p:nvPr userDrawn="1"/>
        </p:nvPicPr>
        <p:blipFill rotWithShape="1">
          <a:blip r:embed="rId15" cstate="email">
            <a:alphaModFix amt="40000"/>
            <a:extLst>
              <a:ext uri="{28A0092B-C50C-407E-A947-70E740481C1C}">
                <a14:useLocalDpi xmlns:a14="http://schemas.microsoft.com/office/drawing/2010/main"/>
              </a:ext>
            </a:extLst>
          </a:blip>
          <a:srcRect/>
          <a:stretch/>
        </p:blipFill>
        <p:spPr>
          <a:xfrm>
            <a:off x="16011663" y="12763501"/>
            <a:ext cx="4895366" cy="952499"/>
          </a:xfrm>
          <a:prstGeom prst="rect">
            <a:avLst/>
          </a:prstGeom>
        </p:spPr>
      </p:pic>
      <p:pic>
        <p:nvPicPr>
          <p:cNvPr id="13" name="Picture 12" descr="A person wearing a red hat&#10;&#10;Description automatically generated">
            <a:extLst>
              <a:ext uri="{FF2B5EF4-FFF2-40B4-BE49-F238E27FC236}">
                <a16:creationId xmlns:a16="http://schemas.microsoft.com/office/drawing/2014/main" id="{1639363E-9F29-4817-B1A4-89FB9FC96721}"/>
              </a:ext>
            </a:extLst>
          </p:cNvPr>
          <p:cNvPicPr>
            <a:picLocks noChangeAspect="1"/>
          </p:cNvPicPr>
          <p:nvPr userDrawn="1"/>
        </p:nvPicPr>
        <p:blipFill rotWithShape="1">
          <a:blip r:embed="rId16" cstate="email">
            <a:alphaModFix amt="40000"/>
            <a:extLst>
              <a:ext uri="{28A0092B-C50C-407E-A947-70E740481C1C}">
                <a14:useLocalDpi xmlns:a14="http://schemas.microsoft.com/office/drawing/2010/main"/>
              </a:ext>
            </a:extLst>
          </a:blip>
          <a:srcRect/>
          <a:stretch/>
        </p:blipFill>
        <p:spPr>
          <a:xfrm>
            <a:off x="3980597" y="12763496"/>
            <a:ext cx="2544536" cy="952499"/>
          </a:xfrm>
          <a:prstGeom prst="rect">
            <a:avLst/>
          </a:prstGeom>
        </p:spPr>
      </p:pic>
      <p:pic>
        <p:nvPicPr>
          <p:cNvPr id="15" name="Picture 14" descr="A group of people looking at a phone&#10;&#10;Description automatically generated">
            <a:extLst>
              <a:ext uri="{FF2B5EF4-FFF2-40B4-BE49-F238E27FC236}">
                <a16:creationId xmlns:a16="http://schemas.microsoft.com/office/drawing/2014/main" id="{987F88A1-4BC4-4AB3-9FB2-2C19A2C9BBB1}"/>
              </a:ext>
            </a:extLst>
          </p:cNvPr>
          <p:cNvPicPr>
            <a:picLocks noChangeAspect="1"/>
          </p:cNvPicPr>
          <p:nvPr userDrawn="1"/>
        </p:nvPicPr>
        <p:blipFill rotWithShape="1">
          <a:blip r:embed="rId17" cstate="email">
            <a:alphaModFix amt="40000"/>
            <a:extLst>
              <a:ext uri="{28A0092B-C50C-407E-A947-70E740481C1C}">
                <a14:useLocalDpi xmlns:a14="http://schemas.microsoft.com/office/drawing/2010/main"/>
              </a:ext>
            </a:extLst>
          </a:blip>
          <a:srcRect/>
          <a:stretch/>
        </p:blipFill>
        <p:spPr>
          <a:xfrm>
            <a:off x="13467125" y="12763500"/>
            <a:ext cx="2544537" cy="952500"/>
          </a:xfrm>
          <a:prstGeom prst="rect">
            <a:avLst/>
          </a:prstGeom>
        </p:spPr>
      </p:pic>
      <p:pic>
        <p:nvPicPr>
          <p:cNvPr id="17" name="Picture 16" descr="A picture containing person, indoor, bed, red&#10;&#10;Description automatically generated">
            <a:extLst>
              <a:ext uri="{FF2B5EF4-FFF2-40B4-BE49-F238E27FC236}">
                <a16:creationId xmlns:a16="http://schemas.microsoft.com/office/drawing/2014/main" id="{FC299284-B48E-4367-B7B1-E42C09401F0D}"/>
              </a:ext>
            </a:extLst>
          </p:cNvPr>
          <p:cNvPicPr>
            <a:picLocks noChangeAspect="1"/>
          </p:cNvPicPr>
          <p:nvPr userDrawn="1"/>
        </p:nvPicPr>
        <p:blipFill rotWithShape="1">
          <a:blip r:embed="rId18" cstate="email">
            <a:alphaModFix amt="40000"/>
            <a:extLst>
              <a:ext uri="{28A0092B-C50C-407E-A947-70E740481C1C}">
                <a14:useLocalDpi xmlns:a14="http://schemas.microsoft.com/office/drawing/2010/main"/>
              </a:ext>
            </a:extLst>
          </a:blip>
          <a:srcRect/>
          <a:stretch/>
        </p:blipFill>
        <p:spPr>
          <a:xfrm>
            <a:off x="9515202" y="12763502"/>
            <a:ext cx="3951924" cy="952494"/>
          </a:xfrm>
          <a:prstGeom prst="rect">
            <a:avLst/>
          </a:prstGeom>
        </p:spPr>
      </p:pic>
      <p:sp>
        <p:nvSpPr>
          <p:cNvPr id="4" name="TextBox 3">
            <a:extLst>
              <a:ext uri="{FF2B5EF4-FFF2-40B4-BE49-F238E27FC236}">
                <a16:creationId xmlns:a16="http://schemas.microsoft.com/office/drawing/2014/main" id="{6555196F-93B9-4A9F-81F8-5725D5F42FC7}"/>
              </a:ext>
            </a:extLst>
          </p:cNvPr>
          <p:cNvSpPr txBox="1"/>
          <p:nvPr userDrawn="1"/>
        </p:nvSpPr>
        <p:spPr>
          <a:xfrm>
            <a:off x="17590169" y="13003786"/>
            <a:ext cx="659330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1" hangingPunct="0">
              <a:lnSpc>
                <a:spcPct val="100000"/>
              </a:lnSpc>
              <a:spcBef>
                <a:spcPts val="0"/>
              </a:spcBef>
              <a:spcAft>
                <a:spcPts val="0"/>
              </a:spcAft>
              <a:buClrTx/>
              <a:buSzTx/>
              <a:buFontTx/>
              <a:buNone/>
              <a:tabLst/>
            </a:pPr>
            <a:r>
              <a:rPr kumimoji="0" lang="en-US" sz="2400" b="0" i="1" u="none" strike="noStrike" cap="none" spc="0" normalizeH="0" baseline="0">
                <a:ln>
                  <a:noFill/>
                </a:ln>
                <a:solidFill>
                  <a:schemeClr val="bg1">
                    <a:lumMod val="75000"/>
                  </a:schemeClr>
                </a:solidFill>
                <a:effectLst/>
                <a:uFillTx/>
                <a:latin typeface="+mn-lt"/>
                <a:ea typeface="+mn-ea"/>
                <a:cs typeface="+mn-cs"/>
                <a:sym typeface="Helvetica Light"/>
              </a:rPr>
              <a:t>Citizens in Support of Sea Services since 1902</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49" r:id="rId3"/>
    <p:sldLayoutId id="2147483652" r:id="rId4"/>
    <p:sldLayoutId id="2147483653" r:id="rId5"/>
    <p:sldLayoutId id="2147483655" r:id="rId6"/>
    <p:sldLayoutId id="2147483656" r:id="rId7"/>
    <p:sldLayoutId id="2147483659" r:id="rId8"/>
    <p:sldLayoutId id="2147483660" r:id="rId9"/>
    <p:sldLayoutId id="2147483661" r:id="rId10"/>
  </p:sldLayoutIdLst>
  <p:transition spd="med"/>
  <p:txStyles>
    <p:titleStyle>
      <a:lvl1pPr algn="ctr" defTabSz="825500" eaLnBrk="1" hangingPunct="1">
        <a:defRPr sz="11200">
          <a:solidFill>
            <a:srgbClr val="FFC000"/>
          </a:solidFill>
          <a:latin typeface="+mn-lt"/>
          <a:ea typeface="+mn-ea"/>
          <a:cs typeface="+mn-cs"/>
          <a:sym typeface="Helvetica Light"/>
        </a:defRPr>
      </a:lvl1pPr>
      <a:lvl2pPr indent="228600" algn="ctr" defTabSz="825500" eaLnBrk="1" hangingPunct="1">
        <a:defRPr sz="11200">
          <a:latin typeface="+mn-lt"/>
          <a:ea typeface="+mn-ea"/>
          <a:cs typeface="+mn-cs"/>
          <a:sym typeface="Helvetica Light"/>
        </a:defRPr>
      </a:lvl2pPr>
      <a:lvl3pPr indent="457200" algn="ctr" defTabSz="825500" eaLnBrk="1" hangingPunct="1">
        <a:defRPr sz="11200">
          <a:latin typeface="+mn-lt"/>
          <a:ea typeface="+mn-ea"/>
          <a:cs typeface="+mn-cs"/>
          <a:sym typeface="Helvetica Light"/>
        </a:defRPr>
      </a:lvl3pPr>
      <a:lvl4pPr indent="685800" algn="ctr" defTabSz="825500" eaLnBrk="1" hangingPunct="1">
        <a:defRPr sz="11200">
          <a:latin typeface="+mn-lt"/>
          <a:ea typeface="+mn-ea"/>
          <a:cs typeface="+mn-cs"/>
          <a:sym typeface="Helvetica Light"/>
        </a:defRPr>
      </a:lvl4pPr>
      <a:lvl5pPr indent="914400" algn="ctr" defTabSz="825500" eaLnBrk="1" hangingPunct="1">
        <a:defRPr sz="11200">
          <a:latin typeface="+mn-lt"/>
          <a:ea typeface="+mn-ea"/>
          <a:cs typeface="+mn-cs"/>
          <a:sym typeface="Helvetica Light"/>
        </a:defRPr>
      </a:lvl5pPr>
      <a:lvl6pPr indent="1143000" algn="ctr" defTabSz="825500" eaLnBrk="1" hangingPunct="1">
        <a:defRPr sz="11200">
          <a:latin typeface="+mn-lt"/>
          <a:ea typeface="+mn-ea"/>
          <a:cs typeface="+mn-cs"/>
          <a:sym typeface="Helvetica Light"/>
        </a:defRPr>
      </a:lvl6pPr>
      <a:lvl7pPr indent="1371600" algn="ctr" defTabSz="825500" eaLnBrk="1" hangingPunct="1">
        <a:defRPr sz="11200">
          <a:latin typeface="+mn-lt"/>
          <a:ea typeface="+mn-ea"/>
          <a:cs typeface="+mn-cs"/>
          <a:sym typeface="Helvetica Light"/>
        </a:defRPr>
      </a:lvl7pPr>
      <a:lvl8pPr indent="1600200" algn="ctr" defTabSz="825500" eaLnBrk="1" hangingPunct="1">
        <a:defRPr sz="11200">
          <a:latin typeface="+mn-lt"/>
          <a:ea typeface="+mn-ea"/>
          <a:cs typeface="+mn-cs"/>
          <a:sym typeface="Helvetica Light"/>
        </a:defRPr>
      </a:lvl8pPr>
      <a:lvl9pPr indent="1828800" algn="ctr" defTabSz="825500" eaLnBrk="1" hangingPunct="1">
        <a:defRPr sz="11200">
          <a:latin typeface="+mn-lt"/>
          <a:ea typeface="+mn-ea"/>
          <a:cs typeface="+mn-cs"/>
          <a:sym typeface="Helvetica Light"/>
        </a:defRPr>
      </a:lvl9pPr>
    </p:titleStyle>
    <p:bodyStyle>
      <a:lvl1pPr marL="635000" indent="-635000" defTabSz="825500" eaLnBrk="1" hangingPunct="1">
        <a:spcBef>
          <a:spcPts val="5900"/>
        </a:spcBef>
        <a:buSzPct val="75000"/>
        <a:buChar char="•"/>
        <a:defRPr sz="5200">
          <a:solidFill>
            <a:schemeClr val="bg1"/>
          </a:solidFill>
          <a:latin typeface="+mn-lt"/>
          <a:ea typeface="+mn-ea"/>
          <a:cs typeface="+mn-cs"/>
          <a:sym typeface="Helvetica Light"/>
        </a:defRPr>
      </a:lvl1pPr>
      <a:lvl2pPr marL="1270000" indent="-635000" defTabSz="825500" eaLnBrk="1" hangingPunct="1">
        <a:spcBef>
          <a:spcPts val="5900"/>
        </a:spcBef>
        <a:buSzPct val="75000"/>
        <a:buChar char="•"/>
        <a:defRPr sz="5200">
          <a:solidFill>
            <a:schemeClr val="bg1"/>
          </a:solidFill>
          <a:latin typeface="+mn-lt"/>
          <a:ea typeface="+mn-ea"/>
          <a:cs typeface="+mn-cs"/>
          <a:sym typeface="Helvetica Light"/>
        </a:defRPr>
      </a:lvl2pPr>
      <a:lvl3pPr marL="1905000" indent="-635000" defTabSz="825500" eaLnBrk="1" hangingPunct="1">
        <a:spcBef>
          <a:spcPts val="5900"/>
        </a:spcBef>
        <a:buSzPct val="75000"/>
        <a:buChar char="•"/>
        <a:defRPr sz="5200">
          <a:solidFill>
            <a:schemeClr val="bg1"/>
          </a:solidFill>
          <a:latin typeface="+mn-lt"/>
          <a:ea typeface="+mn-ea"/>
          <a:cs typeface="+mn-cs"/>
          <a:sym typeface="Helvetica Light"/>
        </a:defRPr>
      </a:lvl3pPr>
      <a:lvl4pPr marL="2540000" indent="-635000" defTabSz="825500" eaLnBrk="1" hangingPunct="1">
        <a:spcBef>
          <a:spcPts val="5900"/>
        </a:spcBef>
        <a:buSzPct val="75000"/>
        <a:buChar char="•"/>
        <a:defRPr sz="5200">
          <a:solidFill>
            <a:schemeClr val="bg1"/>
          </a:solidFill>
          <a:latin typeface="+mn-lt"/>
          <a:ea typeface="+mn-ea"/>
          <a:cs typeface="+mn-cs"/>
          <a:sym typeface="Helvetica Light"/>
        </a:defRPr>
      </a:lvl4pPr>
      <a:lvl5pPr marL="3175000" indent="-635000" defTabSz="825500" eaLnBrk="1" hangingPunct="1">
        <a:spcBef>
          <a:spcPts val="5900"/>
        </a:spcBef>
        <a:buSzPct val="75000"/>
        <a:buChar char="•"/>
        <a:defRPr sz="5200">
          <a:solidFill>
            <a:schemeClr val="bg1"/>
          </a:solidFill>
          <a:latin typeface="+mn-lt"/>
          <a:ea typeface="+mn-ea"/>
          <a:cs typeface="+mn-cs"/>
          <a:sym typeface="Helvetica Light"/>
        </a:defRPr>
      </a:lvl5pPr>
      <a:lvl6pPr marL="3810000" indent="-635000" defTabSz="825500" eaLnBrk="1" hangingPunct="1">
        <a:spcBef>
          <a:spcPts val="5900"/>
        </a:spcBef>
        <a:buSzPct val="75000"/>
        <a:buChar char="•"/>
        <a:defRPr sz="5200">
          <a:latin typeface="+mn-lt"/>
          <a:ea typeface="+mn-ea"/>
          <a:cs typeface="+mn-cs"/>
          <a:sym typeface="Helvetica Light"/>
        </a:defRPr>
      </a:lvl6pPr>
      <a:lvl7pPr marL="4445000" indent="-635000" defTabSz="825500" eaLnBrk="1" hangingPunct="1">
        <a:spcBef>
          <a:spcPts val="5900"/>
        </a:spcBef>
        <a:buSzPct val="75000"/>
        <a:buChar char="•"/>
        <a:defRPr sz="5200">
          <a:latin typeface="+mn-lt"/>
          <a:ea typeface="+mn-ea"/>
          <a:cs typeface="+mn-cs"/>
          <a:sym typeface="Helvetica Light"/>
        </a:defRPr>
      </a:lvl7pPr>
      <a:lvl8pPr marL="5080000" indent="-635000" defTabSz="825500" eaLnBrk="1" hangingPunct="1">
        <a:spcBef>
          <a:spcPts val="5900"/>
        </a:spcBef>
        <a:buSzPct val="75000"/>
        <a:buChar char="•"/>
        <a:defRPr sz="5200">
          <a:latin typeface="+mn-lt"/>
          <a:ea typeface="+mn-ea"/>
          <a:cs typeface="+mn-cs"/>
          <a:sym typeface="Helvetica Light"/>
        </a:defRPr>
      </a:lvl8pPr>
      <a:lvl9pPr marL="5715000" indent="-635000" defTabSz="825500" eaLnBrk="1" hangingPunct="1">
        <a:spcBef>
          <a:spcPts val="5900"/>
        </a:spcBef>
        <a:buSzPct val="75000"/>
        <a:buChar char="•"/>
        <a:defRPr sz="5200">
          <a:latin typeface="+mn-lt"/>
          <a:ea typeface="+mn-ea"/>
          <a:cs typeface="+mn-cs"/>
          <a:sym typeface="Helvetica Light"/>
        </a:defRPr>
      </a:lvl9pPr>
    </p:bodyStyle>
    <p:otherStyle>
      <a:lvl1pPr algn="ctr" defTabSz="825500" eaLnBrk="1" hangingPunct="1">
        <a:defRPr sz="2400">
          <a:solidFill>
            <a:schemeClr val="tx1"/>
          </a:solidFill>
          <a:latin typeface="+mn-lt"/>
          <a:ea typeface="+mn-ea"/>
          <a:cs typeface="+mn-cs"/>
          <a:sym typeface="Helvetica Light"/>
        </a:defRPr>
      </a:lvl1pPr>
      <a:lvl2pPr indent="228600" algn="ctr" defTabSz="825500" eaLnBrk="1" hangingPunct="1">
        <a:defRPr sz="2400">
          <a:solidFill>
            <a:schemeClr val="tx1"/>
          </a:solidFill>
          <a:latin typeface="+mn-lt"/>
          <a:ea typeface="+mn-ea"/>
          <a:cs typeface="+mn-cs"/>
          <a:sym typeface="Helvetica Light"/>
        </a:defRPr>
      </a:lvl2pPr>
      <a:lvl3pPr indent="457200" algn="ctr" defTabSz="825500" eaLnBrk="1" hangingPunct="1">
        <a:defRPr sz="2400">
          <a:solidFill>
            <a:schemeClr val="tx1"/>
          </a:solidFill>
          <a:latin typeface="+mn-lt"/>
          <a:ea typeface="+mn-ea"/>
          <a:cs typeface="+mn-cs"/>
          <a:sym typeface="Helvetica Light"/>
        </a:defRPr>
      </a:lvl3pPr>
      <a:lvl4pPr indent="685800" algn="ctr" defTabSz="825500" eaLnBrk="1" hangingPunct="1">
        <a:defRPr sz="2400">
          <a:solidFill>
            <a:schemeClr val="tx1"/>
          </a:solidFill>
          <a:latin typeface="+mn-lt"/>
          <a:ea typeface="+mn-ea"/>
          <a:cs typeface="+mn-cs"/>
          <a:sym typeface="Helvetica Light"/>
        </a:defRPr>
      </a:lvl4pPr>
      <a:lvl5pPr indent="914400" algn="ctr" defTabSz="825500" eaLnBrk="1" hangingPunct="1">
        <a:defRPr sz="2400">
          <a:solidFill>
            <a:schemeClr val="tx1"/>
          </a:solidFill>
          <a:latin typeface="+mn-lt"/>
          <a:ea typeface="+mn-ea"/>
          <a:cs typeface="+mn-cs"/>
          <a:sym typeface="Helvetica Light"/>
        </a:defRPr>
      </a:lvl5pPr>
      <a:lvl6pPr indent="1143000" algn="ctr" defTabSz="825500" eaLnBrk="1" hangingPunct="1">
        <a:defRPr sz="2400">
          <a:solidFill>
            <a:schemeClr val="tx1"/>
          </a:solidFill>
          <a:latin typeface="+mn-lt"/>
          <a:ea typeface="+mn-ea"/>
          <a:cs typeface="+mn-cs"/>
          <a:sym typeface="Helvetica Light"/>
        </a:defRPr>
      </a:lvl6pPr>
      <a:lvl7pPr indent="1371600" algn="ctr" defTabSz="825500" eaLnBrk="1" hangingPunct="1">
        <a:defRPr sz="2400">
          <a:solidFill>
            <a:schemeClr val="tx1"/>
          </a:solidFill>
          <a:latin typeface="+mn-lt"/>
          <a:ea typeface="+mn-ea"/>
          <a:cs typeface="+mn-cs"/>
          <a:sym typeface="Helvetica Light"/>
        </a:defRPr>
      </a:lvl7pPr>
      <a:lvl8pPr indent="1600200" algn="ctr" defTabSz="825500" eaLnBrk="1" hangingPunct="1">
        <a:defRPr sz="2400">
          <a:solidFill>
            <a:schemeClr val="tx1"/>
          </a:solidFill>
          <a:latin typeface="+mn-lt"/>
          <a:ea typeface="+mn-ea"/>
          <a:cs typeface="+mn-cs"/>
          <a:sym typeface="Helvetica Light"/>
        </a:defRPr>
      </a:lvl8pPr>
      <a:lvl9pPr indent="1828800" algn="ctr" defTabSz="825500" eaLnBrk="1" hangingPunct="1">
        <a:defRPr sz="24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te, food, cup&#10;&#10;Description automatically generated">
            <a:extLst>
              <a:ext uri="{FF2B5EF4-FFF2-40B4-BE49-F238E27FC236}">
                <a16:creationId xmlns:a16="http://schemas.microsoft.com/office/drawing/2014/main" id="{3C1D64FD-956E-4150-8987-82D2740730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81376" y="600044"/>
            <a:ext cx="4715169" cy="4759651"/>
          </a:xfrm>
          <a:prstGeom prst="rect">
            <a:avLst/>
          </a:prstGeom>
        </p:spPr>
      </p:pic>
    </p:spTree>
    <p:extLst>
      <p:ext uri="{BB962C8B-B14F-4D97-AF65-F5344CB8AC3E}">
        <p14:creationId xmlns:p14="http://schemas.microsoft.com/office/powerpoint/2010/main" val="33272937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D14A54-924D-4BB6-B0F8-7107B37C5FB3}"/>
              </a:ext>
            </a:extLst>
          </p:cNvPr>
          <p:cNvSpPr>
            <a:spLocks noGrp="1"/>
          </p:cNvSpPr>
          <p:nvPr>
            <p:ph type="title"/>
          </p:nvPr>
        </p:nvSpPr>
        <p:spPr>
          <a:xfrm>
            <a:off x="1689100" y="245918"/>
            <a:ext cx="21005800" cy="2476500"/>
          </a:xfrm>
        </p:spPr>
        <p:txBody>
          <a:bodyPr>
            <a:noAutofit/>
          </a:bodyPr>
          <a:lstStyle/>
          <a:p>
            <a:r>
              <a:rPr lang="en-US" sz="9000" b="1" u="sng" dirty="0"/>
              <a:t>Future Sailors</a:t>
            </a:r>
          </a:p>
        </p:txBody>
      </p:sp>
      <p:sp>
        <p:nvSpPr>
          <p:cNvPr id="6" name="Text Placeholder 5">
            <a:extLst>
              <a:ext uri="{FF2B5EF4-FFF2-40B4-BE49-F238E27FC236}">
                <a16:creationId xmlns:a16="http://schemas.microsoft.com/office/drawing/2014/main" id="{98E8D5F5-5F6E-4151-8123-6595A6ACC666}"/>
              </a:ext>
            </a:extLst>
          </p:cNvPr>
          <p:cNvSpPr>
            <a:spLocks noGrp="1"/>
          </p:cNvSpPr>
          <p:nvPr>
            <p:ph type="body" idx="1"/>
          </p:nvPr>
        </p:nvSpPr>
        <p:spPr>
          <a:xfrm>
            <a:off x="650011" y="2578608"/>
            <a:ext cx="12645365" cy="11137393"/>
          </a:xfrm>
        </p:spPr>
        <p:txBody>
          <a:bodyPr>
            <a:normAutofit/>
          </a:bodyPr>
          <a:lstStyle/>
          <a:p>
            <a:pPr marL="558800" marR="0" lvl="0" indent="-558800" defTabSz="825500" eaLnBrk="1" fontAlgn="auto" latinLnBrk="0" hangingPunct="1">
              <a:spcBef>
                <a:spcPts val="4500"/>
              </a:spcBef>
              <a:spcAft>
                <a:spcPts val="0"/>
              </a:spcAft>
              <a:buClrTx/>
              <a:buSzPct val="75000"/>
              <a:buFontTx/>
              <a:buChar char="•"/>
              <a:tabLst/>
              <a:defRPr/>
            </a:pPr>
            <a:r>
              <a:rPr kumimoji="0" lang="en-US" sz="5000" b="1" i="0" u="none" strike="noStrike" kern="0" cap="none" spc="0" normalizeH="0" baseline="0" noProof="0" dirty="0">
                <a:ln>
                  <a:noFill/>
                </a:ln>
                <a:solidFill>
                  <a:prstClr val="white"/>
                </a:solidFill>
                <a:effectLst/>
                <a:uLnTx/>
                <a:uFillTx/>
                <a:latin typeface="Arial" panose="020B0604020202020204"/>
                <a:ea typeface="+mn-ea"/>
                <a:cs typeface="+mn-cs"/>
                <a:sym typeface="Helvetica Light"/>
              </a:rPr>
              <a:t>Future Sailors, Marines and Mariners</a:t>
            </a:r>
          </a:p>
          <a:p>
            <a:pPr marL="1117600" marR="0" lvl="1" indent="-558800" defTabSz="825500" eaLnBrk="1" fontAlgn="auto" latinLnBrk="0" hangingPunct="1">
              <a:spcBef>
                <a:spcPts val="4500"/>
              </a:spcBef>
              <a:spcAft>
                <a:spcPts val="0"/>
              </a:spcAft>
              <a:buClrTx/>
              <a:buSzPct val="75000"/>
              <a:buFontTx/>
              <a:buChar char="•"/>
              <a:tabLst/>
              <a:defRPr/>
            </a:pPr>
            <a:r>
              <a:rPr kumimoji="0" lang="en-US" sz="4000" b="0" i="0" u="none" strike="noStrike" kern="0" cap="none" spc="0" normalizeH="0" baseline="0" noProof="0" dirty="0">
                <a:ln>
                  <a:noFill/>
                </a:ln>
                <a:solidFill>
                  <a:prstClr val="white"/>
                </a:solidFill>
                <a:effectLst/>
                <a:uLnTx/>
                <a:uFillTx/>
                <a:latin typeface="Arial" panose="020B0604020202020204"/>
                <a:ea typeface="+mn-ea"/>
                <a:cs typeface="+mn-cs"/>
                <a:sym typeface="Helvetica Light"/>
              </a:rPr>
              <a:t>Support the Sea Cadets ($7.7m in Congressional funding)</a:t>
            </a:r>
          </a:p>
          <a:p>
            <a:pPr marL="1117600" marR="0" lvl="1" indent="-558800" defTabSz="825500" eaLnBrk="1" fontAlgn="auto" latinLnBrk="0" hangingPunct="1">
              <a:spcBef>
                <a:spcPts val="4500"/>
              </a:spcBef>
              <a:spcAft>
                <a:spcPts val="0"/>
              </a:spcAft>
              <a:buClrTx/>
              <a:buSzPct val="75000"/>
              <a:buFontTx/>
              <a:buChar char="•"/>
              <a:tabLst/>
              <a:defRPr/>
            </a:pPr>
            <a:r>
              <a:rPr kumimoji="0" lang="en-US" sz="4000" b="0" i="0" u="none" strike="noStrike" kern="0" cap="none" spc="0" normalizeH="0" baseline="0" noProof="0" dirty="0">
                <a:ln>
                  <a:noFill/>
                </a:ln>
                <a:solidFill>
                  <a:prstClr val="white"/>
                </a:solidFill>
                <a:effectLst/>
                <a:uLnTx/>
                <a:uFillTx/>
                <a:latin typeface="Arial" panose="020B0604020202020204"/>
                <a:ea typeface="+mn-ea"/>
                <a:cs typeface="+mn-cs"/>
                <a:sym typeface="Helvetica Light"/>
              </a:rPr>
              <a:t>Support the Young Marines ($4m in Congressional funding)</a:t>
            </a:r>
          </a:p>
          <a:p>
            <a:pPr marL="1117600" marR="0" lvl="1" indent="-558800" defTabSz="825500" eaLnBrk="1" fontAlgn="auto" latinLnBrk="0" hangingPunct="1">
              <a:spcBef>
                <a:spcPts val="4500"/>
              </a:spcBef>
              <a:spcAft>
                <a:spcPts val="0"/>
              </a:spcAft>
              <a:buClrTx/>
              <a:buSzPct val="75000"/>
              <a:buFontTx/>
              <a:buChar char="•"/>
              <a:tabLst/>
              <a:defRPr/>
            </a:pPr>
            <a:r>
              <a:rPr lang="en-US" sz="4000" dirty="0">
                <a:solidFill>
                  <a:prstClr val="white"/>
                </a:solidFill>
                <a:latin typeface="Arial" panose="020B0604020202020204"/>
              </a:rPr>
              <a:t>Support Funding State Maritime Academies Student Incentive Program to $4.8 million in Congressional funding</a:t>
            </a:r>
          </a:p>
          <a:p>
            <a:pPr>
              <a:lnSpc>
                <a:spcPct val="113999"/>
              </a:lnSpc>
            </a:pPr>
            <a:endParaRPr lang="en-US" sz="4800" dirty="0">
              <a:solidFill>
                <a:schemeClr val="bg1"/>
              </a:solidFill>
            </a:endParaRPr>
          </a:p>
        </p:txBody>
      </p:sp>
      <p:pic>
        <p:nvPicPr>
          <p:cNvPr id="4" name="Picture 3">
            <a:extLst>
              <a:ext uri="{FF2B5EF4-FFF2-40B4-BE49-F238E27FC236}">
                <a16:creationId xmlns:a16="http://schemas.microsoft.com/office/drawing/2014/main" id="{6DF80C33-FAC3-3E18-B006-A81C12D90A71}"/>
              </a:ext>
            </a:extLst>
          </p:cNvPr>
          <p:cNvPicPr>
            <a:picLocks noChangeAspect="1"/>
          </p:cNvPicPr>
          <p:nvPr/>
        </p:nvPicPr>
        <p:blipFill>
          <a:blip r:embed="rId3"/>
          <a:stretch>
            <a:fillRect/>
          </a:stretch>
        </p:blipFill>
        <p:spPr>
          <a:xfrm>
            <a:off x="14923008" y="4572000"/>
            <a:ext cx="8665508" cy="5922817"/>
          </a:xfrm>
          <a:prstGeom prst="rect">
            <a:avLst/>
          </a:prstGeom>
        </p:spPr>
      </p:pic>
    </p:spTree>
    <p:extLst>
      <p:ext uri="{BB962C8B-B14F-4D97-AF65-F5344CB8AC3E}">
        <p14:creationId xmlns:p14="http://schemas.microsoft.com/office/powerpoint/2010/main" val="215243315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3D16C-55F2-4019-9F08-1E76FEBA762A}"/>
              </a:ext>
            </a:extLst>
          </p:cNvPr>
          <p:cNvSpPr>
            <a:spLocks noGrp="1"/>
          </p:cNvSpPr>
          <p:nvPr>
            <p:ph type="title"/>
          </p:nvPr>
        </p:nvSpPr>
        <p:spPr>
          <a:xfrm>
            <a:off x="1651000" y="1104900"/>
            <a:ext cx="10223500" cy="2695575"/>
          </a:xfrm>
        </p:spPr>
        <p:txBody>
          <a:bodyPr/>
          <a:lstStyle/>
          <a:p>
            <a:r>
              <a:rPr lang="en-US" sz="8500" b="1" u="sng" dirty="0">
                <a:latin typeface="Lato Bold"/>
                <a:ea typeface="Lato Bold"/>
                <a:cs typeface="Lato Bold"/>
                <a:sym typeface="Lato Bold"/>
              </a:rPr>
              <a:t>The Navy League Asks You To:</a:t>
            </a:r>
            <a:endParaRPr lang="en-US" b="1" u="sng" dirty="0">
              <a:latin typeface="Lato" panose="020F0502020204030203" pitchFamily="34" charset="0"/>
            </a:endParaRPr>
          </a:p>
        </p:txBody>
      </p:sp>
      <p:sp>
        <p:nvSpPr>
          <p:cNvPr id="5" name="Rectangle 4">
            <a:extLst>
              <a:ext uri="{FF2B5EF4-FFF2-40B4-BE49-F238E27FC236}">
                <a16:creationId xmlns:a16="http://schemas.microsoft.com/office/drawing/2014/main" id="{D46E0078-2E19-4D7B-B77F-201C1F928992}"/>
              </a:ext>
            </a:extLst>
          </p:cNvPr>
          <p:cNvSpPr/>
          <p:nvPr/>
        </p:nvSpPr>
        <p:spPr>
          <a:xfrm>
            <a:off x="11368520" y="1741214"/>
            <a:ext cx="12192000" cy="11126123"/>
          </a:xfrm>
          <a:prstGeom prst="rect">
            <a:avLst/>
          </a:prstGeom>
        </p:spPr>
        <p:txBody>
          <a:bodyPr>
            <a:spAutoFit/>
          </a:bodyPr>
          <a:lstStyle/>
          <a:p>
            <a:pPr marL="387350" marR="0" lvl="0" algn="l" defTabSz="914400" rtl="0" eaLnBrk="1" fontAlgn="auto" latinLnBrk="0" hangingPunct="0">
              <a:lnSpc>
                <a:spcPct val="100000"/>
              </a:lnSpc>
              <a:spcBef>
                <a:spcPts val="638"/>
              </a:spcBef>
              <a:spcAft>
                <a:spcPts val="0"/>
              </a:spcAft>
              <a:buClrTx/>
              <a:buSzPct val="67000"/>
              <a:tabLst>
                <a:tab pos="527050" algn="l"/>
              </a:tabLst>
              <a:defRPr/>
            </a:pPr>
            <a:r>
              <a:rPr lang="en-US" sz="4800" b="1" u="sng" kern="1200" dirty="0">
                <a:solidFill>
                  <a:schemeClr val="bg1"/>
                </a:solidFill>
                <a:latin typeface="Lato" panose="020F0502020204030203" pitchFamily="34" charset="0"/>
                <a:ea typeface="Lato" panose="020F0502020204030203" pitchFamily="34" charset="0"/>
                <a:cs typeface="Lato" panose="020F0502020204030203" pitchFamily="34" charset="0"/>
                <a:sym typeface="Lato Regular"/>
              </a:rPr>
              <a:t>In summary:</a:t>
            </a:r>
          </a:p>
          <a:p>
            <a:pPr marL="858838" marR="0" lvl="0" indent="-471488" algn="l" defTabSz="914400" rtl="0" eaLnBrk="1" fontAlgn="auto" latinLnBrk="0" hangingPunct="0">
              <a:lnSpc>
                <a:spcPct val="100000"/>
              </a:lnSpc>
              <a:spcBef>
                <a:spcPts val="638"/>
              </a:spcBef>
              <a:spcAft>
                <a:spcPts val="0"/>
              </a:spcAft>
              <a:buClrTx/>
              <a:buSzPct val="67000"/>
              <a:buFont typeface="Arial" pitchFamily="32"/>
              <a:buChar char="•"/>
              <a:tabLst>
                <a:tab pos="527050" algn="l"/>
              </a:tabLst>
              <a:defRPr/>
            </a:pPr>
            <a:r>
              <a:rPr lang="en-US" sz="4800" kern="1200" dirty="0">
                <a:solidFill>
                  <a:schemeClr val="bg1"/>
                </a:solidFill>
                <a:latin typeface="Lato" panose="020F0502020204030203" pitchFamily="34" charset="0"/>
                <a:ea typeface="Lato" panose="020F0502020204030203" pitchFamily="34" charset="0"/>
                <a:cs typeface="Lato" panose="020F0502020204030203" pitchFamily="34" charset="0"/>
                <a:sym typeface="Lato Regular"/>
              </a:rPr>
              <a:t>Two Virginia-class subs in FY25</a:t>
            </a:r>
          </a:p>
          <a:p>
            <a:pPr marL="858838" marR="0" lvl="0" indent="-471488" algn="l" defTabSz="914400" rtl="0" eaLnBrk="1" fontAlgn="auto" latinLnBrk="0" hangingPunct="0">
              <a:lnSpc>
                <a:spcPct val="100000"/>
              </a:lnSpc>
              <a:spcBef>
                <a:spcPts val="638"/>
              </a:spcBef>
              <a:spcAft>
                <a:spcPts val="0"/>
              </a:spcAft>
              <a:buClrTx/>
              <a:buSzPct val="67000"/>
              <a:buFont typeface="Arial" pitchFamily="32"/>
              <a:buChar char="•"/>
              <a:tabLst>
                <a:tab pos="527050" algn="l"/>
              </a:tabLst>
              <a:defRPr/>
            </a:pPr>
            <a:r>
              <a:rPr lang="en-US" sz="4800" kern="1200" dirty="0">
                <a:solidFill>
                  <a:schemeClr val="bg1"/>
                </a:solidFill>
                <a:latin typeface="Lato" panose="020F0502020204030203" pitchFamily="34" charset="0"/>
                <a:ea typeface="Lato" panose="020F0502020204030203" pitchFamily="34" charset="0"/>
                <a:cs typeface="Lato" panose="020F0502020204030203" pitchFamily="34" charset="0"/>
                <a:sym typeface="Lato Regular"/>
              </a:rPr>
              <a:t>Develop SHIPS Act based on CNA study</a:t>
            </a:r>
          </a:p>
          <a:p>
            <a:pPr marL="858838" marR="0" lvl="0" indent="-471488" algn="l" defTabSz="914400" rtl="0" eaLnBrk="1" fontAlgn="auto" latinLnBrk="0" hangingPunct="0">
              <a:lnSpc>
                <a:spcPct val="100000"/>
              </a:lnSpc>
              <a:spcBef>
                <a:spcPts val="638"/>
              </a:spcBef>
              <a:spcAft>
                <a:spcPts val="0"/>
              </a:spcAft>
              <a:buClrTx/>
              <a:buSzPct val="67000"/>
              <a:buFont typeface="Arial" pitchFamily="32"/>
              <a:buChar char="•"/>
              <a:tabLst>
                <a:tab pos="527050" algn="l"/>
              </a:tabLst>
              <a:defRPr/>
            </a:pPr>
            <a:r>
              <a:rPr lang="en-US" sz="4800" kern="1200" dirty="0">
                <a:solidFill>
                  <a:schemeClr val="bg1"/>
                </a:solidFill>
                <a:latin typeface="Lato" panose="020F0502020204030203" pitchFamily="34" charset="0"/>
                <a:ea typeface="Lato" panose="020F0502020204030203" pitchFamily="34" charset="0"/>
                <a:cs typeface="Lato" panose="020F0502020204030203" pitchFamily="34" charset="0"/>
                <a:sym typeface="Lato Regular"/>
              </a:rPr>
              <a:t>SCN of at least $35 billion annually</a:t>
            </a:r>
          </a:p>
          <a:p>
            <a:pPr marL="858838" marR="0" lvl="0" indent="-471488" algn="l" defTabSz="914400" rtl="0" eaLnBrk="1" fontAlgn="auto" latinLnBrk="0" hangingPunct="0">
              <a:lnSpc>
                <a:spcPct val="100000"/>
              </a:lnSpc>
              <a:spcBef>
                <a:spcPts val="638"/>
              </a:spcBef>
              <a:spcAft>
                <a:spcPts val="0"/>
              </a:spcAft>
              <a:buClrTx/>
              <a:buSzPct val="67000"/>
              <a:buFont typeface="Arial" pitchFamily="32"/>
              <a:buChar char="•"/>
              <a:tabLst>
                <a:tab pos="527050" algn="l"/>
              </a:tabLst>
              <a:defRPr/>
            </a:pPr>
            <a:r>
              <a:rPr lang="en-US" sz="4800" kern="1200" dirty="0">
                <a:solidFill>
                  <a:schemeClr val="bg1"/>
                </a:solidFill>
                <a:latin typeface="Lato" panose="020F0502020204030203" pitchFamily="34" charset="0"/>
                <a:ea typeface="Lato" panose="020F0502020204030203" pitchFamily="34" charset="0"/>
                <a:cs typeface="Lato" panose="020F0502020204030203" pitchFamily="34" charset="0"/>
                <a:sym typeface="Lato Regular"/>
              </a:rPr>
              <a:t>Fund USMC UPL </a:t>
            </a:r>
          </a:p>
          <a:p>
            <a:pPr marL="858838" marR="0" lvl="0" indent="-471488" algn="l" defTabSz="914400" rtl="0" eaLnBrk="1" fontAlgn="auto" latinLnBrk="0" hangingPunct="0">
              <a:lnSpc>
                <a:spcPct val="100000"/>
              </a:lnSpc>
              <a:spcBef>
                <a:spcPts val="638"/>
              </a:spcBef>
              <a:spcAft>
                <a:spcPts val="0"/>
              </a:spcAft>
              <a:buClrTx/>
              <a:buSzPct val="67000"/>
              <a:buFont typeface="Arial" pitchFamily="32"/>
              <a:buChar char="•"/>
              <a:tabLst>
                <a:tab pos="527050" algn="l"/>
              </a:tabLst>
              <a:defRPr/>
            </a:pPr>
            <a:r>
              <a:rPr lang="en-US" sz="4800" kern="1200" dirty="0">
                <a:solidFill>
                  <a:schemeClr val="bg1"/>
                </a:solidFill>
                <a:latin typeface="Lato" panose="020F0502020204030203" pitchFamily="34" charset="0"/>
                <a:ea typeface="Lato" panose="020F0502020204030203" pitchFamily="34" charset="0"/>
                <a:cs typeface="Lato" panose="020F0502020204030203" pitchFamily="34" charset="0"/>
                <a:sym typeface="Lato Regular"/>
              </a:rPr>
              <a:t>Fund USCG UPL shoreside infrastructure, icebreakers, and cutters</a:t>
            </a:r>
          </a:p>
          <a:p>
            <a:pPr marL="858838" marR="0" lvl="0" indent="-471488" algn="l" defTabSz="914400" rtl="0" eaLnBrk="1" fontAlgn="auto" latinLnBrk="0" hangingPunct="0">
              <a:lnSpc>
                <a:spcPct val="100000"/>
              </a:lnSpc>
              <a:spcBef>
                <a:spcPts val="638"/>
              </a:spcBef>
              <a:spcAft>
                <a:spcPts val="0"/>
              </a:spcAft>
              <a:buClrTx/>
              <a:buSzPct val="67000"/>
              <a:buFont typeface="Arial" pitchFamily="32"/>
              <a:buChar char="•"/>
              <a:tabLst>
                <a:tab pos="527050" algn="l"/>
              </a:tabLst>
              <a:defRPr/>
            </a:pPr>
            <a:r>
              <a:rPr lang="en-US" sz="4800" kern="1200" dirty="0">
                <a:solidFill>
                  <a:schemeClr val="bg1"/>
                </a:solidFill>
                <a:latin typeface="Lato" panose="020F0502020204030203" pitchFamily="34" charset="0"/>
                <a:ea typeface="Lato" panose="020F0502020204030203" pitchFamily="34" charset="0"/>
                <a:cs typeface="Lato" panose="020F0502020204030203" pitchFamily="34" charset="0"/>
                <a:sym typeface="Lato Regular"/>
              </a:rPr>
              <a:t>Expand the TSP to 20 tankers with increased stipend</a:t>
            </a:r>
          </a:p>
          <a:p>
            <a:pPr marL="858838" marR="0" lvl="0" indent="-471488" algn="l" defTabSz="914400" rtl="0" eaLnBrk="1" fontAlgn="auto" latinLnBrk="0" hangingPunct="0">
              <a:lnSpc>
                <a:spcPct val="100000"/>
              </a:lnSpc>
              <a:spcBef>
                <a:spcPts val="638"/>
              </a:spcBef>
              <a:spcAft>
                <a:spcPts val="0"/>
              </a:spcAft>
              <a:buClrTx/>
              <a:buSzPct val="67000"/>
              <a:buFont typeface="Arial" pitchFamily="32"/>
              <a:buChar char="•"/>
              <a:tabLst>
                <a:tab pos="527050" algn="l"/>
              </a:tabLst>
              <a:defRPr/>
            </a:pPr>
            <a:r>
              <a:rPr lang="en-US" sz="4800" kern="1200" dirty="0">
                <a:solidFill>
                  <a:schemeClr val="bg1"/>
                </a:solidFill>
                <a:latin typeface="Lato" panose="020F0502020204030203" pitchFamily="34" charset="0"/>
                <a:ea typeface="Lato" panose="020F0502020204030203" pitchFamily="34" charset="0"/>
                <a:cs typeface="Lato" panose="020F0502020204030203" pitchFamily="34" charset="0"/>
                <a:sym typeface="Lato Regular"/>
              </a:rPr>
              <a:t>Support the U.S. Flag Fleet, the Jones Act, and domestic shipbuilding</a:t>
            </a:r>
          </a:p>
          <a:p>
            <a:pPr marL="858838" marR="0" lvl="0" indent="-471488" algn="l" defTabSz="914400" rtl="0" eaLnBrk="1" fontAlgn="auto" latinLnBrk="0" hangingPunct="0">
              <a:lnSpc>
                <a:spcPct val="100000"/>
              </a:lnSpc>
              <a:spcBef>
                <a:spcPts val="638"/>
              </a:spcBef>
              <a:spcAft>
                <a:spcPts val="0"/>
              </a:spcAft>
              <a:buClrTx/>
              <a:buSzPct val="67000"/>
              <a:buFont typeface="Arial" pitchFamily="32"/>
              <a:buChar char="•"/>
              <a:tabLst>
                <a:tab pos="527050" algn="l"/>
              </a:tabLst>
              <a:defRPr/>
            </a:pPr>
            <a:r>
              <a:rPr lang="en-US" sz="4800" kern="1200" dirty="0">
                <a:solidFill>
                  <a:schemeClr val="bg1"/>
                </a:solidFill>
                <a:latin typeface="Lato" panose="020F0502020204030203" pitchFamily="34" charset="0"/>
                <a:ea typeface="Lato" panose="020F0502020204030203" pitchFamily="34" charset="0"/>
                <a:cs typeface="Lato" panose="020F0502020204030203" pitchFamily="34" charset="0"/>
                <a:sym typeface="Lato Regular"/>
              </a:rPr>
              <a:t>Provide funds for Sea Cadets and Young Marines, and Student Incentive Program</a:t>
            </a:r>
          </a:p>
          <a:p>
            <a:pPr marL="387350" marR="0" lvl="0" algn="l" defTabSz="914400" rtl="0" eaLnBrk="1" fontAlgn="auto" latinLnBrk="0" hangingPunct="0">
              <a:lnSpc>
                <a:spcPct val="100000"/>
              </a:lnSpc>
              <a:spcBef>
                <a:spcPts val="638"/>
              </a:spcBef>
              <a:spcAft>
                <a:spcPts val="0"/>
              </a:spcAft>
              <a:buClrTx/>
              <a:buSzPct val="67000"/>
              <a:tabLst>
                <a:tab pos="527050" algn="l"/>
              </a:tabLst>
              <a:defRPr/>
            </a:pPr>
            <a:endParaRPr lang="en-US" sz="4800" kern="1200" dirty="0">
              <a:solidFill>
                <a:schemeClr val="bg1"/>
              </a:solidFill>
              <a:latin typeface="Lato" panose="020F0502020204030203" pitchFamily="34" charset="0"/>
              <a:ea typeface="Lato" panose="020F0502020204030203" pitchFamily="34" charset="0"/>
              <a:cs typeface="Lato" panose="020F0502020204030203" pitchFamily="34" charset="0"/>
              <a:sym typeface="Lato Regular"/>
            </a:endParaRPr>
          </a:p>
        </p:txBody>
      </p:sp>
      <p:pic>
        <p:nvPicPr>
          <p:cNvPr id="6" name="Picture 5">
            <a:extLst>
              <a:ext uri="{FF2B5EF4-FFF2-40B4-BE49-F238E27FC236}">
                <a16:creationId xmlns:a16="http://schemas.microsoft.com/office/drawing/2014/main" id="{405B76BD-AB91-486B-A189-2F1F7DE8B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228" y="4334994"/>
            <a:ext cx="5150015" cy="341188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13987C6-3CFA-42D5-8ADB-69C799097D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339" y="7237314"/>
            <a:ext cx="5150015" cy="341188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EB6FE24-3D58-45F1-8E80-13985536A5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0700" y="8943257"/>
            <a:ext cx="5150015" cy="3411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98827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7AF39-AD5F-4A2B-BA91-02185D90FA34}"/>
              </a:ext>
            </a:extLst>
          </p:cNvPr>
          <p:cNvSpPr>
            <a:spLocks noGrp="1"/>
          </p:cNvSpPr>
          <p:nvPr>
            <p:ph type="title"/>
          </p:nvPr>
        </p:nvSpPr>
        <p:spPr>
          <a:xfrm>
            <a:off x="1028700" y="512027"/>
            <a:ext cx="21551900" cy="2009775"/>
          </a:xfrm>
        </p:spPr>
        <p:txBody>
          <a:bodyPr>
            <a:noAutofit/>
          </a:bodyPr>
          <a:lstStyle/>
          <a:p>
            <a:r>
              <a:rPr lang="en-US" sz="8000" b="1" u="sng" dirty="0">
                <a:latin typeface="Lato" panose="020F0502020204030203" pitchFamily="34" charset="0"/>
              </a:rPr>
              <a:t>Opportunities To Work With The Navy League</a:t>
            </a:r>
          </a:p>
        </p:txBody>
      </p:sp>
      <p:sp>
        <p:nvSpPr>
          <p:cNvPr id="3" name="Shape 42">
            <a:extLst>
              <a:ext uri="{FF2B5EF4-FFF2-40B4-BE49-F238E27FC236}">
                <a16:creationId xmlns:a16="http://schemas.microsoft.com/office/drawing/2014/main" id="{AD60F7C5-D7D5-4814-9EB3-3F811DC4C5A2}"/>
              </a:ext>
            </a:extLst>
          </p:cNvPr>
          <p:cNvSpPr txBox="1">
            <a:spLocks/>
          </p:cNvSpPr>
          <p:nvPr/>
        </p:nvSpPr>
        <p:spPr>
          <a:xfrm>
            <a:off x="564687" y="2521802"/>
            <a:ext cx="13829016" cy="2789018"/>
          </a:xfrm>
          <a:prstGeom prst="rect">
            <a:avLst/>
          </a:prstGeom>
        </p:spPr>
        <p:txBody>
          <a:bodyPr>
            <a:noAutofit/>
          </a:bodyPr>
          <a:lstStyle>
            <a:lvl1pPr marL="635000" indent="-635000" defTabSz="825500">
              <a:spcBef>
                <a:spcPts val="5900"/>
              </a:spcBef>
              <a:buSzPct val="75000"/>
              <a:buChar char="•"/>
              <a:defRPr sz="5200">
                <a:solidFill>
                  <a:schemeClr val="bg1"/>
                </a:solidFill>
                <a:latin typeface="+mn-lt"/>
                <a:ea typeface="+mn-ea"/>
                <a:cs typeface="+mn-cs"/>
                <a:sym typeface="Helvetica Light"/>
              </a:defRPr>
            </a:lvl1pPr>
            <a:lvl2pPr marL="1270000" indent="-635000" defTabSz="825500">
              <a:spcBef>
                <a:spcPts val="5900"/>
              </a:spcBef>
              <a:buSzPct val="75000"/>
              <a:buChar char="•"/>
              <a:defRPr sz="5200">
                <a:solidFill>
                  <a:schemeClr val="bg1"/>
                </a:solidFill>
                <a:latin typeface="+mn-lt"/>
                <a:ea typeface="+mn-ea"/>
                <a:cs typeface="+mn-cs"/>
                <a:sym typeface="Helvetica Light"/>
              </a:defRPr>
            </a:lvl2pPr>
            <a:lvl3pPr marL="1905000" indent="-635000" defTabSz="825500">
              <a:spcBef>
                <a:spcPts val="5900"/>
              </a:spcBef>
              <a:buSzPct val="75000"/>
              <a:buChar char="•"/>
              <a:defRPr sz="5200">
                <a:solidFill>
                  <a:schemeClr val="bg1"/>
                </a:solidFill>
                <a:latin typeface="+mn-lt"/>
                <a:ea typeface="+mn-ea"/>
                <a:cs typeface="+mn-cs"/>
                <a:sym typeface="Helvetica Light"/>
              </a:defRPr>
            </a:lvl3pPr>
            <a:lvl4pPr marL="2540000" indent="-635000" defTabSz="825500">
              <a:spcBef>
                <a:spcPts val="5900"/>
              </a:spcBef>
              <a:buSzPct val="75000"/>
              <a:buChar char="•"/>
              <a:defRPr sz="5200">
                <a:solidFill>
                  <a:schemeClr val="bg1"/>
                </a:solidFill>
                <a:latin typeface="+mn-lt"/>
                <a:ea typeface="+mn-ea"/>
                <a:cs typeface="+mn-cs"/>
                <a:sym typeface="Helvetica Light"/>
              </a:defRPr>
            </a:lvl4pPr>
            <a:lvl5pPr marL="3175000" indent="-635000" defTabSz="825500">
              <a:spcBef>
                <a:spcPts val="5900"/>
              </a:spcBef>
              <a:buSzPct val="75000"/>
              <a:buChar char="•"/>
              <a:defRPr sz="5200">
                <a:solidFill>
                  <a:schemeClr val="bg1"/>
                </a:solidFill>
                <a:latin typeface="+mn-lt"/>
                <a:ea typeface="+mn-ea"/>
                <a:cs typeface="+mn-cs"/>
                <a:sym typeface="Helvetica Light"/>
              </a:defRPr>
            </a:lvl5pPr>
            <a:lvl6pPr marL="3810000" indent="-635000" defTabSz="825500">
              <a:spcBef>
                <a:spcPts val="5900"/>
              </a:spcBef>
              <a:buSzPct val="75000"/>
              <a:buChar char="•"/>
              <a:defRPr sz="5200">
                <a:latin typeface="+mn-lt"/>
                <a:ea typeface="+mn-ea"/>
                <a:cs typeface="+mn-cs"/>
                <a:sym typeface="Helvetica Light"/>
              </a:defRPr>
            </a:lvl6pPr>
            <a:lvl7pPr marL="4445000" indent="-635000" defTabSz="825500">
              <a:spcBef>
                <a:spcPts val="5900"/>
              </a:spcBef>
              <a:buSzPct val="75000"/>
              <a:buChar char="•"/>
              <a:defRPr sz="5200">
                <a:latin typeface="+mn-lt"/>
                <a:ea typeface="+mn-ea"/>
                <a:cs typeface="+mn-cs"/>
                <a:sym typeface="Helvetica Light"/>
              </a:defRPr>
            </a:lvl7pPr>
            <a:lvl8pPr marL="5080000" indent="-635000" defTabSz="825500">
              <a:spcBef>
                <a:spcPts val="5900"/>
              </a:spcBef>
              <a:buSzPct val="75000"/>
              <a:buChar char="•"/>
              <a:defRPr sz="5200">
                <a:latin typeface="+mn-lt"/>
                <a:ea typeface="+mn-ea"/>
                <a:cs typeface="+mn-cs"/>
                <a:sym typeface="Helvetica Light"/>
              </a:defRPr>
            </a:lvl8pPr>
            <a:lvl9pPr marL="5715000" indent="-635000" defTabSz="825500">
              <a:spcBef>
                <a:spcPts val="5900"/>
              </a:spcBef>
              <a:buSzPct val="75000"/>
              <a:buChar char="•"/>
              <a:defRPr sz="5200">
                <a:latin typeface="+mn-lt"/>
                <a:ea typeface="+mn-ea"/>
                <a:cs typeface="+mn-cs"/>
                <a:sym typeface="Helvetica Light"/>
              </a:defRPr>
            </a:lvl9pPr>
          </a:lstStyle>
          <a:p>
            <a:pPr marL="858838" lvl="0" indent="-471488" algn="l" defTabSz="914400" rtl="0" hangingPunct="0">
              <a:spcBef>
                <a:spcPts val="638"/>
              </a:spcBef>
              <a:buSzPct val="67000"/>
              <a:buFont typeface="Arial" pitchFamily="32"/>
              <a:buChar char="•"/>
              <a:tabLst>
                <a:tab pos="527050" algn="l"/>
              </a:tabLst>
            </a:pPr>
            <a:r>
              <a:rPr lang="en-US" sz="5000" b="1" kern="1200" dirty="0">
                <a:latin typeface="Lato" panose="020F0502020204030203" pitchFamily="34" charset="0"/>
                <a:ea typeface="Lato" panose="020F0502020204030203" pitchFamily="34" charset="0"/>
                <a:cs typeface="Lato" panose="020F0502020204030203" pitchFamily="34" charset="0"/>
                <a:sym typeface="Lato Regular"/>
              </a:rPr>
              <a:t>Join our supported Caucuses:</a:t>
            </a:r>
          </a:p>
          <a:p>
            <a:pPr marL="2184400" lvl="5" indent="-471488" algn="l" defTabSz="914400" rtl="0" hangingPunct="0">
              <a:spcBef>
                <a:spcPts val="638"/>
              </a:spcBef>
              <a:buSzPct val="67000"/>
              <a:buFont typeface="Arial" pitchFamily="32"/>
              <a:buChar char="•"/>
              <a:tabLst>
                <a:tab pos="527050" algn="l"/>
              </a:tabLst>
            </a:pPr>
            <a:r>
              <a:rPr lang="en-US" sz="5000" kern="1200" dirty="0">
                <a:solidFill>
                  <a:schemeClr val="bg1"/>
                </a:solidFill>
                <a:latin typeface="Lato" panose="020F0502020204030203" pitchFamily="34" charset="0"/>
                <a:ea typeface="Lato" panose="020F0502020204030203" pitchFamily="34" charset="0"/>
                <a:cs typeface="Lato" panose="020F0502020204030203" pitchFamily="34" charset="0"/>
              </a:rPr>
              <a:t>Shipbuilding, Navy-Marine Corps, Coast Guard, Navy Education, and Sea Cadet</a:t>
            </a:r>
          </a:p>
          <a:p>
            <a:pPr marL="965200" lvl="0" indent="-571500" algn="l" rtl="0">
              <a:spcBef>
                <a:spcPts val="0"/>
              </a:spcBef>
              <a:buSzTx/>
              <a:buFont typeface="Arial" panose="020B0604020202020204" pitchFamily="34" charset="0"/>
              <a:buChar char="•"/>
              <a:tabLst>
                <a:tab pos="914400" algn="l"/>
              </a:tabLst>
            </a:pPr>
            <a:r>
              <a:rPr lang="en-US" sz="5000" b="1" kern="1200" dirty="0">
                <a:latin typeface="Lato" panose="020F0502020204030203" pitchFamily="34" charset="0"/>
                <a:ea typeface="Lato" panose="020F0502020204030203" pitchFamily="34" charset="0"/>
                <a:cs typeface="Lato" panose="020F0502020204030203" pitchFamily="34" charset="0"/>
                <a:sym typeface="Lato Regular"/>
              </a:rPr>
              <a:t>Military Service Academy Nominations</a:t>
            </a:r>
          </a:p>
          <a:p>
            <a:pPr marL="2184400" lvl="5" indent="-471488" algn="l" defTabSz="914400" rtl="0" hangingPunct="0">
              <a:spcBef>
                <a:spcPts val="638"/>
              </a:spcBef>
              <a:buSzPct val="67000"/>
              <a:buFont typeface="Arial" pitchFamily="32"/>
              <a:buChar char="•"/>
              <a:tabLst>
                <a:tab pos="527050" algn="l"/>
              </a:tabLst>
            </a:pPr>
            <a:r>
              <a:rPr lang="en-US" sz="5000" kern="1200" dirty="0">
                <a:solidFill>
                  <a:schemeClr val="bg1"/>
                </a:solidFill>
                <a:latin typeface="Lato" panose="020F0502020204030203" pitchFamily="34" charset="0"/>
                <a:ea typeface="Lato" panose="020F0502020204030203" pitchFamily="34" charset="0"/>
                <a:cs typeface="Lato" panose="020F0502020204030203" pitchFamily="34" charset="0"/>
              </a:rPr>
              <a:t>Assist Selection Board Assist with Academy days</a:t>
            </a:r>
          </a:p>
          <a:p>
            <a:pPr marL="914400" lvl="3" indent="-471488" algn="l" defTabSz="914400" rtl="0" hangingPunct="0">
              <a:spcBef>
                <a:spcPts val="638"/>
              </a:spcBef>
              <a:buSzPct val="67000"/>
              <a:buFont typeface="Arial" pitchFamily="32"/>
              <a:buChar char="•"/>
              <a:tabLst>
                <a:tab pos="527050" algn="l"/>
              </a:tabLst>
            </a:pPr>
            <a:r>
              <a:rPr lang="en-US" sz="5000" b="1" kern="1200" dirty="0">
                <a:latin typeface="Lato" panose="020F0502020204030203" pitchFamily="34" charset="0"/>
                <a:ea typeface="Lato" panose="020F0502020204030203" pitchFamily="34" charset="0"/>
                <a:cs typeface="Lato" panose="020F0502020204030203" pitchFamily="34" charset="0"/>
              </a:rPr>
              <a:t>Center for Maritime Strategy (CMS)</a:t>
            </a:r>
          </a:p>
          <a:p>
            <a:pPr marL="442912" lvl="3" indent="0" algn="l" defTabSz="914400" rtl="0" hangingPunct="0">
              <a:spcBef>
                <a:spcPts val="638"/>
              </a:spcBef>
              <a:buSzPct val="67000"/>
              <a:buNone/>
              <a:tabLst>
                <a:tab pos="527050" algn="l"/>
              </a:tabLst>
            </a:pPr>
            <a:r>
              <a:rPr lang="en-US" sz="3600" kern="1200" dirty="0">
                <a:solidFill>
                  <a:schemeClr val="bg1"/>
                </a:solidFill>
                <a:latin typeface="Lato" panose="020F0502020204030203" pitchFamily="34" charset="0"/>
                <a:ea typeface="Lato" panose="020F0502020204030203" pitchFamily="34" charset="0"/>
                <a:cs typeface="Lato" panose="020F0502020204030203" pitchFamily="34" charset="0"/>
              </a:rPr>
              <a:t>The Center for Maritime Strategy (CMS) is a non-profit, non-partisan think tank and research institution dedicated to studying maritime issues and their context within wider American national security policy. Through its research and analysis, external outreach, publications, and high-level events, CMS engages key stakeholders across government, academia, and industry.</a:t>
            </a:r>
          </a:p>
          <a:p>
            <a:pPr marL="2184400" lvl="5" indent="-471488" algn="l" defTabSz="914400" rtl="0" hangingPunct="0">
              <a:spcBef>
                <a:spcPts val="638"/>
              </a:spcBef>
              <a:buSzPct val="67000"/>
              <a:buFont typeface="Arial" pitchFamily="32"/>
              <a:buChar char="•"/>
              <a:tabLst>
                <a:tab pos="527050" algn="l"/>
              </a:tabLst>
            </a:pPr>
            <a:r>
              <a:rPr lang="en-US" sz="5000" kern="1200" dirty="0">
                <a:solidFill>
                  <a:schemeClr val="bg1"/>
                </a:solidFill>
                <a:latin typeface="Lato" panose="020F0502020204030203" pitchFamily="34" charset="0"/>
                <a:ea typeface="Lato" panose="020F0502020204030203" pitchFamily="34" charset="0"/>
                <a:cs typeface="Lato" panose="020F0502020204030203" pitchFamily="34" charset="0"/>
              </a:rPr>
              <a:t>centerformaritimestrategy.org</a:t>
            </a:r>
          </a:p>
        </p:txBody>
      </p:sp>
      <p:pic>
        <p:nvPicPr>
          <p:cNvPr id="5" name="Picture 2">
            <a:extLst>
              <a:ext uri="{FF2B5EF4-FFF2-40B4-BE49-F238E27FC236}">
                <a16:creationId xmlns:a16="http://schemas.microsoft.com/office/drawing/2014/main" id="{237C17A7-11BF-4EB8-8F88-29F1841B131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691754" y="5029236"/>
            <a:ext cx="8468831" cy="6164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92419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138-12EB-4E55-9D3C-55AA7022E8FC}"/>
              </a:ext>
            </a:extLst>
          </p:cNvPr>
          <p:cNvSpPr>
            <a:spLocks noGrp="1"/>
          </p:cNvSpPr>
          <p:nvPr>
            <p:ph type="title"/>
          </p:nvPr>
        </p:nvSpPr>
        <p:spPr/>
        <p:txBody>
          <a:bodyPr/>
          <a:lstStyle/>
          <a:p>
            <a:r>
              <a:rPr lang="en-US">
                <a:latin typeface="Lato" panose="020F0502020204030203" pitchFamily="34" charset="0"/>
              </a:rPr>
              <a:t>Thank You!</a:t>
            </a:r>
          </a:p>
        </p:txBody>
      </p:sp>
    </p:spTree>
    <p:extLst>
      <p:ext uri="{BB962C8B-B14F-4D97-AF65-F5344CB8AC3E}">
        <p14:creationId xmlns:p14="http://schemas.microsoft.com/office/powerpoint/2010/main" val="271549262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29C"/>
            </a:gs>
            <a:gs pos="100000">
              <a:srgbClr val="05416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7AF39-AD5F-4A2B-BA91-02185D90FA34}"/>
              </a:ext>
            </a:extLst>
          </p:cNvPr>
          <p:cNvSpPr>
            <a:spLocks noGrp="1"/>
          </p:cNvSpPr>
          <p:nvPr>
            <p:ph type="title"/>
          </p:nvPr>
        </p:nvSpPr>
        <p:spPr>
          <a:xfrm>
            <a:off x="10282683" y="557646"/>
            <a:ext cx="12412217" cy="2286000"/>
          </a:xfrm>
        </p:spPr>
        <p:txBody>
          <a:bodyPr/>
          <a:lstStyle/>
          <a:p>
            <a:r>
              <a:rPr lang="en-US" u="sng" dirty="0">
                <a:latin typeface="Lato Bold" panose="020F0502020204030203" pitchFamily="34" charset="0"/>
                <a:ea typeface="Lato Bold" panose="020F0502020204030203" pitchFamily="34" charset="0"/>
                <a:cs typeface="Lato Bold" panose="020F0502020204030203" pitchFamily="34" charset="0"/>
              </a:rPr>
              <a:t>Agenda</a:t>
            </a:r>
          </a:p>
        </p:txBody>
      </p:sp>
      <p:sp>
        <p:nvSpPr>
          <p:cNvPr id="4" name="Text Placeholder 2">
            <a:extLst>
              <a:ext uri="{FF2B5EF4-FFF2-40B4-BE49-F238E27FC236}">
                <a16:creationId xmlns:a16="http://schemas.microsoft.com/office/drawing/2014/main" id="{C40A4D1D-61CC-4640-9EE4-630A93F68E8E}"/>
              </a:ext>
            </a:extLst>
          </p:cNvPr>
          <p:cNvSpPr>
            <a:spLocks noGrp="1"/>
          </p:cNvSpPr>
          <p:nvPr/>
        </p:nvSpPr>
        <p:spPr>
          <a:xfrm>
            <a:off x="9788236" y="3238499"/>
            <a:ext cx="13957589" cy="9126683"/>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t">
            <a:normAutofit/>
          </a:bodyPr>
          <a:lstStyle>
            <a:lvl1pPr marL="0" marR="0" indent="0" algn="l" defTabSz="825500" rtl="0" latinLnBrk="0">
              <a:lnSpc>
                <a:spcPct val="100000"/>
              </a:lnSpc>
              <a:spcBef>
                <a:spcPts val="0"/>
              </a:spcBef>
              <a:spcAft>
                <a:spcPts val="0"/>
              </a:spcAft>
              <a:buClrTx/>
              <a:buSzTx/>
              <a:buFontTx/>
              <a:buNone/>
              <a:tabLst/>
              <a:defRPr sz="4400" b="0" i="0" u="none" strike="noStrike" cap="none" spc="0" baseline="0">
                <a:ln>
                  <a:noFill/>
                </a:ln>
                <a:solidFill>
                  <a:srgbClr val="042F5C"/>
                </a:solidFill>
                <a:uFillTx/>
                <a:latin typeface="Lato Regular"/>
                <a:ea typeface="Lato Regular"/>
                <a:cs typeface="Lato Regular"/>
                <a:sym typeface="Lato Regular"/>
              </a:defRPr>
            </a:lvl1pPr>
            <a:lvl2pPr marL="0" marR="0" indent="0" algn="l" defTabSz="825500" rtl="0" latinLnBrk="0">
              <a:lnSpc>
                <a:spcPct val="100000"/>
              </a:lnSpc>
              <a:spcBef>
                <a:spcPts val="0"/>
              </a:spcBef>
              <a:spcAft>
                <a:spcPts val="0"/>
              </a:spcAft>
              <a:buClrTx/>
              <a:buSzTx/>
              <a:buFontTx/>
              <a:buNone/>
              <a:tabLst/>
              <a:defRPr sz="4400" b="0" i="0" u="none" strike="noStrike" cap="none" spc="0" baseline="0">
                <a:ln>
                  <a:noFill/>
                </a:ln>
                <a:solidFill>
                  <a:srgbClr val="042F5C"/>
                </a:solidFill>
                <a:uFillTx/>
                <a:latin typeface="Lato Regular"/>
                <a:ea typeface="Lato Regular"/>
                <a:cs typeface="Lato Regular"/>
                <a:sym typeface="Lato Regular"/>
              </a:defRPr>
            </a:lvl2pPr>
            <a:lvl3pPr marL="0" marR="0" indent="0" algn="l" defTabSz="825500" rtl="0" latinLnBrk="0">
              <a:lnSpc>
                <a:spcPct val="100000"/>
              </a:lnSpc>
              <a:spcBef>
                <a:spcPts val="0"/>
              </a:spcBef>
              <a:spcAft>
                <a:spcPts val="0"/>
              </a:spcAft>
              <a:buClrTx/>
              <a:buSzTx/>
              <a:buFontTx/>
              <a:buNone/>
              <a:tabLst/>
              <a:defRPr sz="4400" b="0" i="0" u="none" strike="noStrike" cap="none" spc="0" baseline="0">
                <a:ln>
                  <a:noFill/>
                </a:ln>
                <a:solidFill>
                  <a:srgbClr val="042F5C"/>
                </a:solidFill>
                <a:uFillTx/>
                <a:latin typeface="Lato Regular"/>
                <a:ea typeface="Lato Regular"/>
                <a:cs typeface="Lato Regular"/>
                <a:sym typeface="Lato Regular"/>
              </a:defRPr>
            </a:lvl3pPr>
            <a:lvl4pPr marL="0" marR="0" indent="0" algn="l" defTabSz="825500" rtl="0" latinLnBrk="0">
              <a:lnSpc>
                <a:spcPct val="100000"/>
              </a:lnSpc>
              <a:spcBef>
                <a:spcPts val="0"/>
              </a:spcBef>
              <a:spcAft>
                <a:spcPts val="0"/>
              </a:spcAft>
              <a:buClrTx/>
              <a:buSzTx/>
              <a:buFontTx/>
              <a:buNone/>
              <a:tabLst/>
              <a:defRPr sz="4400" b="0" i="0" u="none" strike="noStrike" cap="none" spc="0" baseline="0">
                <a:ln>
                  <a:noFill/>
                </a:ln>
                <a:solidFill>
                  <a:srgbClr val="042F5C"/>
                </a:solidFill>
                <a:uFillTx/>
                <a:latin typeface="Lato Regular"/>
                <a:ea typeface="Lato Regular"/>
                <a:cs typeface="Lato Regular"/>
                <a:sym typeface="Lato Regular"/>
              </a:defRPr>
            </a:lvl4pPr>
            <a:lvl5pPr marL="0" marR="0" indent="0" algn="l" defTabSz="825500" rtl="0" latinLnBrk="0">
              <a:lnSpc>
                <a:spcPct val="100000"/>
              </a:lnSpc>
              <a:spcBef>
                <a:spcPts val="0"/>
              </a:spcBef>
              <a:spcAft>
                <a:spcPts val="0"/>
              </a:spcAft>
              <a:buClrTx/>
              <a:buSzTx/>
              <a:buFontTx/>
              <a:buNone/>
              <a:tabLst/>
              <a:defRPr sz="4400" b="0" i="0" u="none" strike="noStrike" cap="none" spc="0" baseline="0">
                <a:ln>
                  <a:noFill/>
                </a:ln>
                <a:solidFill>
                  <a:srgbClr val="042F5C"/>
                </a:solidFill>
                <a:uFillTx/>
                <a:latin typeface="Lato Regular"/>
                <a:ea typeface="Lato Regular"/>
                <a:cs typeface="Lato Regular"/>
                <a:sym typeface="Lato Regular"/>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About the Navy League of the United States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Our Purpose: America is a Maritime Nation</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Needs of the Sea Services</a:t>
            </a:r>
          </a:p>
          <a:p>
            <a:pPr marL="742950" marR="0" lvl="1" indent="-285750">
              <a:lnSpc>
                <a:spcPct val="107000"/>
              </a:lnSpc>
              <a:spcBef>
                <a:spcPts val="0"/>
              </a:spcBef>
              <a:spcAft>
                <a:spcPts val="800"/>
              </a:spcAft>
              <a:buFont typeface="Arial" panose="020B0604020202020204" pitchFamily="34" charset="0"/>
              <a:buChar char="•"/>
              <a:tabLst>
                <a:tab pos="685800" algn="l"/>
              </a:tabLst>
            </a:pPr>
            <a:r>
              <a:rPr lang="en-US" sz="52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Navy Readiness, Capacity, and Infrastructure</a:t>
            </a:r>
            <a:endParaRPr lang="en-US" sz="5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685800" algn="l"/>
              </a:tabLst>
            </a:pPr>
            <a:r>
              <a:rPr lang="en-US" sz="52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Marine Corps Unfunded Priorities</a:t>
            </a:r>
            <a:endParaRPr lang="en-US" sz="5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685800" algn="l"/>
              </a:tabLst>
            </a:pPr>
            <a:r>
              <a:rPr lang="en-US" sz="52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Coast Guard Infrastructure and Shipbuilding</a:t>
            </a:r>
            <a:endParaRPr lang="en-US" sz="5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685800" algn="l"/>
              </a:tabLst>
            </a:pPr>
            <a:r>
              <a:rPr lang="en-US" sz="52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 Flag/Merchant Marine Needs</a:t>
            </a:r>
          </a:p>
          <a:p>
            <a:pPr marL="742950" marR="0" lvl="1" indent="-285750">
              <a:lnSpc>
                <a:spcPct val="107000"/>
              </a:lnSpc>
              <a:spcBef>
                <a:spcPts val="0"/>
              </a:spcBef>
              <a:spcAft>
                <a:spcPts val="800"/>
              </a:spcAft>
              <a:buFont typeface="Arial" panose="020B0604020202020204" pitchFamily="34" charset="0"/>
              <a:buChar char="•"/>
              <a:tabLst>
                <a:tab pos="685800" algn="l"/>
              </a:tabLst>
            </a:pPr>
            <a:r>
              <a:rPr lang="en-US" sz="52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Future Sailors</a:t>
            </a:r>
            <a:endParaRPr lang="en-US" sz="52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Opportunities to work with us</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5000" dirty="0">
              <a:solidFill>
                <a:schemeClr val="bg1"/>
              </a:solidFill>
            </a:endParaRPr>
          </a:p>
        </p:txBody>
      </p:sp>
      <p:pic>
        <p:nvPicPr>
          <p:cNvPr id="5" name="Picture 4">
            <a:extLst>
              <a:ext uri="{FF2B5EF4-FFF2-40B4-BE49-F238E27FC236}">
                <a16:creationId xmlns:a16="http://schemas.microsoft.com/office/drawing/2014/main" id="{BC6282F7-92FA-44CD-9277-1283D98024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400175" y="3720974"/>
            <a:ext cx="8159462" cy="5444642"/>
          </a:xfrm>
          <a:prstGeom prst="rect">
            <a:avLst/>
          </a:prstGeom>
        </p:spPr>
      </p:pic>
    </p:spTree>
    <p:extLst>
      <p:ext uri="{BB962C8B-B14F-4D97-AF65-F5344CB8AC3E}">
        <p14:creationId xmlns:p14="http://schemas.microsoft.com/office/powerpoint/2010/main" val="23381590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3D16C-55F2-4019-9F08-1E76FEBA762A}"/>
              </a:ext>
            </a:extLst>
          </p:cNvPr>
          <p:cNvSpPr>
            <a:spLocks noGrp="1"/>
          </p:cNvSpPr>
          <p:nvPr>
            <p:ph type="title"/>
          </p:nvPr>
        </p:nvSpPr>
        <p:spPr>
          <a:xfrm>
            <a:off x="703388" y="75532"/>
            <a:ext cx="7242006" cy="2449008"/>
          </a:xfrm>
        </p:spPr>
        <p:txBody>
          <a:bodyPr>
            <a:normAutofit/>
          </a:bodyPr>
          <a:lstStyle/>
          <a:p>
            <a:r>
              <a:rPr lang="en-US" sz="8000" b="1" u="sng" dirty="0">
                <a:latin typeface="Lato Bold" panose="020F0502020204030203" pitchFamily="34" charset="0"/>
                <a:ea typeface="Lato Bold" panose="020F0502020204030203" pitchFamily="34" charset="0"/>
                <a:cs typeface="Lato Bold" panose="020F0502020204030203" pitchFamily="34" charset="0"/>
              </a:rPr>
              <a:t>About the </a:t>
            </a:r>
            <a:br>
              <a:rPr lang="en-US" sz="8000" b="1" u="sng" dirty="0">
                <a:latin typeface="Lato Bold" panose="020F0502020204030203" pitchFamily="34" charset="0"/>
                <a:ea typeface="Lato Bold" panose="020F0502020204030203" pitchFamily="34" charset="0"/>
                <a:cs typeface="Lato Bold" panose="020F0502020204030203" pitchFamily="34" charset="0"/>
              </a:rPr>
            </a:br>
            <a:r>
              <a:rPr lang="en-US" sz="8000" b="1" u="sng" dirty="0">
                <a:latin typeface="Lato Bold" panose="020F0502020204030203" pitchFamily="34" charset="0"/>
                <a:ea typeface="Lato Bold" panose="020F0502020204030203" pitchFamily="34" charset="0"/>
                <a:cs typeface="Lato Bold" panose="020F0502020204030203" pitchFamily="34" charset="0"/>
              </a:rPr>
              <a:t>Navy League</a:t>
            </a:r>
          </a:p>
        </p:txBody>
      </p:sp>
      <p:sp>
        <p:nvSpPr>
          <p:cNvPr id="5" name="Shape 42">
            <a:extLst>
              <a:ext uri="{FF2B5EF4-FFF2-40B4-BE49-F238E27FC236}">
                <a16:creationId xmlns:a16="http://schemas.microsoft.com/office/drawing/2014/main" id="{1EE4FCD0-B59F-49D1-8270-233C4C8F9A22}"/>
              </a:ext>
            </a:extLst>
          </p:cNvPr>
          <p:cNvSpPr txBox="1">
            <a:spLocks/>
          </p:cNvSpPr>
          <p:nvPr/>
        </p:nvSpPr>
        <p:spPr>
          <a:xfrm>
            <a:off x="9004212" y="662906"/>
            <a:ext cx="15130405" cy="46609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0" indent="0" algn="ctr" defTabSz="825500">
              <a:spcBef>
                <a:spcPts val="0"/>
              </a:spcBef>
              <a:buSzTx/>
              <a:buNone/>
              <a:defRPr sz="4400">
                <a:solidFill>
                  <a:schemeClr val="bg1"/>
                </a:solidFill>
                <a:latin typeface="+mn-lt"/>
                <a:ea typeface="+mn-ea"/>
                <a:cs typeface="+mn-cs"/>
                <a:sym typeface="Helvetica Light"/>
              </a:defRPr>
            </a:lvl1pPr>
            <a:lvl2pPr marL="0" indent="228600" algn="ctr" defTabSz="825500">
              <a:spcBef>
                <a:spcPts val="0"/>
              </a:spcBef>
              <a:buSzTx/>
              <a:buNone/>
              <a:defRPr sz="4400">
                <a:solidFill>
                  <a:schemeClr val="bg1"/>
                </a:solidFill>
                <a:latin typeface="+mn-lt"/>
                <a:ea typeface="+mn-ea"/>
                <a:cs typeface="+mn-cs"/>
                <a:sym typeface="Helvetica Light"/>
              </a:defRPr>
            </a:lvl2pPr>
            <a:lvl3pPr marL="0" indent="457200" algn="ctr" defTabSz="825500">
              <a:spcBef>
                <a:spcPts val="0"/>
              </a:spcBef>
              <a:buSzTx/>
              <a:buNone/>
              <a:defRPr sz="4400">
                <a:solidFill>
                  <a:schemeClr val="bg1"/>
                </a:solidFill>
                <a:latin typeface="+mn-lt"/>
                <a:ea typeface="+mn-ea"/>
                <a:cs typeface="+mn-cs"/>
                <a:sym typeface="Helvetica Light"/>
              </a:defRPr>
            </a:lvl3pPr>
            <a:lvl4pPr marL="0" indent="685800" algn="ctr" defTabSz="825500">
              <a:spcBef>
                <a:spcPts val="0"/>
              </a:spcBef>
              <a:buSzTx/>
              <a:buNone/>
              <a:defRPr sz="4400">
                <a:solidFill>
                  <a:schemeClr val="bg1"/>
                </a:solidFill>
                <a:latin typeface="+mn-lt"/>
                <a:ea typeface="+mn-ea"/>
                <a:cs typeface="+mn-cs"/>
                <a:sym typeface="Helvetica Light"/>
              </a:defRPr>
            </a:lvl4pPr>
            <a:lvl5pPr marL="0" indent="914400" algn="ctr" defTabSz="825500">
              <a:spcBef>
                <a:spcPts val="0"/>
              </a:spcBef>
              <a:buSzTx/>
              <a:buNone/>
              <a:defRPr sz="4400">
                <a:solidFill>
                  <a:schemeClr val="bg1"/>
                </a:solidFill>
                <a:latin typeface="+mn-lt"/>
                <a:ea typeface="+mn-ea"/>
                <a:cs typeface="+mn-cs"/>
                <a:sym typeface="Helvetica Light"/>
              </a:defRPr>
            </a:lvl5pPr>
            <a:lvl6pPr marL="3810000" indent="-635000" defTabSz="825500">
              <a:spcBef>
                <a:spcPts val="5900"/>
              </a:spcBef>
              <a:buSzPct val="75000"/>
              <a:buChar char="•"/>
              <a:defRPr sz="5200">
                <a:latin typeface="+mn-lt"/>
                <a:ea typeface="+mn-ea"/>
                <a:cs typeface="+mn-cs"/>
                <a:sym typeface="Helvetica Light"/>
              </a:defRPr>
            </a:lvl6pPr>
            <a:lvl7pPr marL="4445000" indent="-635000" defTabSz="825500">
              <a:spcBef>
                <a:spcPts val="5900"/>
              </a:spcBef>
              <a:buSzPct val="75000"/>
              <a:buChar char="•"/>
              <a:defRPr sz="5200">
                <a:latin typeface="+mn-lt"/>
                <a:ea typeface="+mn-ea"/>
                <a:cs typeface="+mn-cs"/>
                <a:sym typeface="Helvetica Light"/>
              </a:defRPr>
            </a:lvl7pPr>
            <a:lvl8pPr marL="5080000" indent="-635000" defTabSz="825500">
              <a:spcBef>
                <a:spcPts val="5900"/>
              </a:spcBef>
              <a:buSzPct val="75000"/>
              <a:buChar char="•"/>
              <a:defRPr sz="5200">
                <a:latin typeface="+mn-lt"/>
                <a:ea typeface="+mn-ea"/>
                <a:cs typeface="+mn-cs"/>
                <a:sym typeface="Helvetica Light"/>
              </a:defRPr>
            </a:lvl8pPr>
            <a:lvl9pPr marL="5715000" indent="-635000" defTabSz="825500">
              <a:spcBef>
                <a:spcPts val="5900"/>
              </a:spcBef>
              <a:buSzPct val="75000"/>
              <a:buChar char="•"/>
              <a:defRPr sz="5200">
                <a:latin typeface="+mn-lt"/>
                <a:ea typeface="+mn-ea"/>
                <a:cs typeface="+mn-cs"/>
                <a:sym typeface="Helvetica Light"/>
              </a:defRPr>
            </a:lvl9pPr>
          </a:lstStyle>
          <a:p>
            <a:pPr marL="457200" indent="-457200" algn="l">
              <a:buFont typeface="Arial" pitchFamily="34" charset="0"/>
              <a:buChar char="•"/>
              <a:defRPr/>
            </a:pPr>
            <a:r>
              <a:rPr lang="en-US" sz="4200" dirty="0">
                <a:latin typeface="Lato Regular" panose="020F0502020204030203" pitchFamily="34" charset="0"/>
                <a:ea typeface="Lato Regular" panose="020F0502020204030203" pitchFamily="34" charset="0"/>
                <a:cs typeface="Lato Regular" panose="020F0502020204030203" pitchFamily="34" charset="0"/>
              </a:rPr>
              <a:t>Founded 1902, in New York Yacht Club, Teddy Roosevelt</a:t>
            </a:r>
          </a:p>
          <a:p>
            <a:pPr marL="457200" indent="-457200" algn="l">
              <a:buFont typeface="Arial" pitchFamily="34" charset="0"/>
              <a:buChar char="•"/>
              <a:defRPr/>
            </a:pPr>
            <a:r>
              <a:rPr lang="en-US" sz="4200" dirty="0">
                <a:latin typeface="Lato Regular" panose="020F0502020204030203" pitchFamily="34" charset="0"/>
                <a:ea typeface="Lato Regular" panose="020F0502020204030203" pitchFamily="34" charset="0"/>
                <a:cs typeface="Lato Regular" panose="020F0502020204030203" pitchFamily="34" charset="0"/>
              </a:rPr>
              <a:t>Promotes the need for strong sea services</a:t>
            </a:r>
          </a:p>
          <a:p>
            <a:pPr marL="457200" indent="-457200" algn="l">
              <a:buFont typeface="Arial" pitchFamily="34" charset="0"/>
              <a:buChar char="•"/>
              <a:defRPr/>
            </a:pPr>
            <a:r>
              <a:rPr lang="en-US" sz="4200" dirty="0">
                <a:latin typeface="Lato Regular" panose="020F0502020204030203" pitchFamily="34" charset="0"/>
                <a:ea typeface="Lato Regular" panose="020F0502020204030203" pitchFamily="34" charset="0"/>
                <a:cs typeface="Lato Regular" panose="020F0502020204030203" pitchFamily="34" charset="0"/>
              </a:rPr>
              <a:t>Citizen-led organization (civilian/veteran/active-duty memberships)</a:t>
            </a:r>
          </a:p>
          <a:p>
            <a:pPr marL="1657350" lvl="4" indent="-571500" algn="l">
              <a:buFont typeface="Courier New" panose="02070309020205020404" pitchFamily="49" charset="0"/>
              <a:buChar char="o"/>
              <a:defRPr/>
            </a:pPr>
            <a:r>
              <a:rPr lang="en-US" sz="4200" dirty="0">
                <a:latin typeface="Lato Regular" panose="020F0502020204030203" pitchFamily="34" charset="0"/>
                <a:ea typeface="Lato Regular" panose="020F0502020204030203" pitchFamily="34" charset="0"/>
                <a:cs typeface="Lato Regular" panose="020F0502020204030203" pitchFamily="34" charset="0"/>
              </a:rPr>
              <a:t>180 local councils</a:t>
            </a:r>
          </a:p>
          <a:p>
            <a:pPr marL="1657350" lvl="4" indent="-571500" algn="l">
              <a:buFont typeface="Courier New" panose="02070309020205020404" pitchFamily="49" charset="0"/>
              <a:buChar char="o"/>
              <a:defRPr/>
            </a:pPr>
            <a:r>
              <a:rPr lang="en-US" sz="4200" dirty="0">
                <a:latin typeface="Lato Regular" panose="020F0502020204030203" pitchFamily="34" charset="0"/>
                <a:ea typeface="Lato Regular" panose="020F0502020204030203" pitchFamily="34" charset="0"/>
                <a:cs typeface="Lato Regular" panose="020F0502020204030203" pitchFamily="34" charset="0"/>
              </a:rPr>
              <a:t>Over 30,000 members worldwide</a:t>
            </a:r>
          </a:p>
          <a:p>
            <a:pPr marL="457200" indent="-457200" algn="l">
              <a:buFont typeface="Arial" pitchFamily="34" charset="0"/>
              <a:buChar char="•"/>
              <a:defRPr/>
            </a:pPr>
            <a:r>
              <a:rPr lang="en-US" sz="4200" dirty="0">
                <a:latin typeface="Lato Regular" panose="020F0502020204030203" pitchFamily="34" charset="0"/>
                <a:ea typeface="Lato Regular" panose="020F0502020204030203" pitchFamily="34" charset="0"/>
                <a:cs typeface="Lato Regular" panose="020F0502020204030203" pitchFamily="34" charset="0"/>
              </a:rPr>
              <a:t>Supports and advocates for members of the Navy, Marine Corps, Coast Guard, and U.S. Flag-Merchant Marine</a:t>
            </a:r>
          </a:p>
          <a:p>
            <a:pPr marL="457200" indent="-457200" algn="l">
              <a:buFont typeface="Arial" pitchFamily="34" charset="0"/>
              <a:buChar char="•"/>
              <a:defRPr/>
            </a:pPr>
            <a:r>
              <a:rPr lang="en-US" sz="4200" dirty="0">
                <a:latin typeface="Lato Regular" panose="020F0502020204030203" pitchFamily="34" charset="0"/>
                <a:ea typeface="Lato Regular" panose="020F0502020204030203" pitchFamily="34" charset="0"/>
                <a:cs typeface="Lato Regular" panose="020F0502020204030203" pitchFamily="34" charset="0"/>
                <a:sym typeface="ArialUnicodeMS"/>
              </a:rPr>
              <a:t>Local Council Initiatives: youth programs, ship </a:t>
            </a:r>
            <a:r>
              <a:rPr lang="en-US" sz="4200" dirty="0" err="1">
                <a:latin typeface="Lato Regular" panose="020F0502020204030203" pitchFamily="34" charset="0"/>
                <a:ea typeface="Lato Regular" panose="020F0502020204030203" pitchFamily="34" charset="0"/>
                <a:cs typeface="Lato Regular" panose="020F0502020204030203" pitchFamily="34" charset="0"/>
                <a:sym typeface="ArialUnicodeMS"/>
              </a:rPr>
              <a:t>commissionings</a:t>
            </a:r>
            <a:r>
              <a:rPr lang="en-US" sz="4200" dirty="0">
                <a:latin typeface="Lato Regular" panose="020F0502020204030203" pitchFamily="34" charset="0"/>
                <a:ea typeface="Lato Regular" panose="020F0502020204030203" pitchFamily="34" charset="0"/>
                <a:cs typeface="Lato Regular" panose="020F0502020204030203" pitchFamily="34" charset="0"/>
                <a:sym typeface="ArialUnicodeMS"/>
              </a:rPr>
              <a:t>, educating the public, scholarship programs, legislative advocacy, etc.</a:t>
            </a:r>
          </a:p>
          <a:p>
            <a:pPr marL="4495800" lvl="5" indent="-685800" algn="l">
              <a:buFont typeface="Arial" panose="020B0604020202020204" pitchFamily="34" charset="0"/>
              <a:buChar char="•"/>
              <a:defRPr/>
            </a:pPr>
            <a:endParaRPr lang="en-US" sz="5600" dirty="0">
              <a:latin typeface="Lato" panose="020F0502020204030203" pitchFamily="34" charset="0"/>
              <a:ea typeface="ArialUnicodeMS"/>
              <a:cs typeface="ArialUnicodeMS"/>
              <a:sym typeface="ArialUnicodeMS"/>
            </a:endParaRPr>
          </a:p>
        </p:txBody>
      </p:sp>
      <p:pic>
        <p:nvPicPr>
          <p:cNvPr id="6" name="Picture 5">
            <a:extLst>
              <a:ext uri="{FF2B5EF4-FFF2-40B4-BE49-F238E27FC236}">
                <a16:creationId xmlns:a16="http://schemas.microsoft.com/office/drawing/2014/main" id="{F7967D0E-ACDB-46AC-848C-199C28E23D2A}"/>
              </a:ext>
            </a:extLst>
          </p:cNvPr>
          <p:cNvPicPr>
            <a:picLocks noChangeAspect="1"/>
          </p:cNvPicPr>
          <p:nvPr/>
        </p:nvPicPr>
        <p:blipFill>
          <a:blip r:embed="rId3"/>
          <a:stretch>
            <a:fillRect/>
          </a:stretch>
        </p:blipFill>
        <p:spPr>
          <a:xfrm>
            <a:off x="15647782" y="8417519"/>
            <a:ext cx="6656673" cy="4441816"/>
          </a:xfrm>
          <a:prstGeom prst="rect">
            <a:avLst/>
          </a:prstGeom>
          <a:ln>
            <a:solidFill>
              <a:schemeClr val="tx1"/>
            </a:solidFill>
          </a:ln>
        </p:spPr>
      </p:pic>
      <p:pic>
        <p:nvPicPr>
          <p:cNvPr id="7" name="Picture 6">
            <a:extLst>
              <a:ext uri="{FF2B5EF4-FFF2-40B4-BE49-F238E27FC236}">
                <a16:creationId xmlns:a16="http://schemas.microsoft.com/office/drawing/2014/main" id="{4F14AB43-0294-45BD-9633-912AD008498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90833" y="8444283"/>
            <a:ext cx="6350000" cy="4417717"/>
          </a:xfrm>
          <a:prstGeom prst="rect">
            <a:avLst/>
          </a:prstGeom>
          <a:ln>
            <a:solidFill>
              <a:schemeClr val="tx1"/>
            </a:solidFill>
          </a:ln>
        </p:spPr>
      </p:pic>
      <p:pic>
        <p:nvPicPr>
          <p:cNvPr id="8" name="Picture 7">
            <a:extLst>
              <a:ext uri="{FF2B5EF4-FFF2-40B4-BE49-F238E27FC236}">
                <a16:creationId xmlns:a16="http://schemas.microsoft.com/office/drawing/2014/main" id="{7F8B864B-A97A-4522-9153-D31011886AD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94544" y="8464052"/>
            <a:ext cx="6189340" cy="4434294"/>
          </a:xfrm>
          <a:prstGeom prst="rect">
            <a:avLst/>
          </a:prstGeom>
          <a:ln>
            <a:solidFill>
              <a:schemeClr val="tx1"/>
            </a:solidFill>
          </a:ln>
        </p:spPr>
      </p:pic>
      <p:pic>
        <p:nvPicPr>
          <p:cNvPr id="9" name="Picture 4">
            <a:extLst>
              <a:ext uri="{FF2B5EF4-FFF2-40B4-BE49-F238E27FC236}">
                <a16:creationId xmlns:a16="http://schemas.microsoft.com/office/drawing/2014/main" id="{80BAAB24-DAB9-479F-AA81-1FB1A2EFA299}"/>
              </a:ext>
            </a:extLst>
          </p:cNvPr>
          <p:cNvPicPr>
            <a:picLocks noChangeAspect="1" noChangeArrowheads="1"/>
          </p:cNvPicPr>
          <p:nvPr/>
        </p:nvPicPr>
        <p:blipFill>
          <a:blip r:embed="rId6" cstate="print"/>
          <a:srcRect/>
          <a:stretch>
            <a:fillRect/>
          </a:stretch>
        </p:blipFill>
        <p:spPr bwMode="auto">
          <a:xfrm>
            <a:off x="3498222" y="3283776"/>
            <a:ext cx="3388353" cy="4889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448619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3D16C-55F2-4019-9F08-1E76FEBA762A}"/>
              </a:ext>
            </a:extLst>
          </p:cNvPr>
          <p:cNvSpPr>
            <a:spLocks noGrp="1"/>
          </p:cNvSpPr>
          <p:nvPr>
            <p:ph type="title"/>
          </p:nvPr>
        </p:nvSpPr>
        <p:spPr>
          <a:xfrm>
            <a:off x="317500" y="311068"/>
            <a:ext cx="11557000" cy="1147029"/>
          </a:xfrm>
        </p:spPr>
        <p:txBody>
          <a:bodyPr>
            <a:normAutofit/>
          </a:bodyPr>
          <a:lstStyle/>
          <a:p>
            <a:r>
              <a:rPr lang="en-US" sz="7000" b="1" u="sng" dirty="0">
                <a:latin typeface="Lato Bold" panose="020F0502020204030203" pitchFamily="34" charset="0"/>
                <a:ea typeface="Lato Bold" panose="020F0502020204030203" pitchFamily="34" charset="0"/>
                <a:cs typeface="Lato Bold" panose="020F0502020204030203" pitchFamily="34" charset="0"/>
              </a:rPr>
              <a:t>America is a Maritime Nation</a:t>
            </a:r>
          </a:p>
        </p:txBody>
      </p:sp>
      <p:sp>
        <p:nvSpPr>
          <p:cNvPr id="3" name="Rectangle 2">
            <a:extLst>
              <a:ext uri="{FF2B5EF4-FFF2-40B4-BE49-F238E27FC236}">
                <a16:creationId xmlns:a16="http://schemas.microsoft.com/office/drawing/2014/main" id="{7DDCA4A9-F6C2-4F5C-8180-6256AF569E6E}"/>
              </a:ext>
            </a:extLst>
          </p:cNvPr>
          <p:cNvSpPr/>
          <p:nvPr/>
        </p:nvSpPr>
        <p:spPr>
          <a:xfrm>
            <a:off x="12192000" y="4364420"/>
            <a:ext cx="12192000" cy="8217634"/>
          </a:xfrm>
          <a:prstGeom prst="rect">
            <a:avLst/>
          </a:prstGeom>
        </p:spPr>
        <p:txBody>
          <a:bodyPr>
            <a:spAutoFit/>
          </a:bodyPr>
          <a:lstStyle/>
          <a:p>
            <a:pPr marL="685800" indent="-685800" algn="l">
              <a:buFont typeface="Arial" panose="020B0604020202020204" pitchFamily="34" charset="0"/>
              <a:buChar char="•"/>
            </a:pPr>
            <a:r>
              <a:rPr lang="en-US" sz="44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Our nation’s first line of defense is far from our shores, thanks to the forward presence of our sea services.</a:t>
            </a:r>
          </a:p>
          <a:p>
            <a:pPr marL="685800" indent="-685800" algn="l">
              <a:buFont typeface="Arial" panose="020B0604020202020204" pitchFamily="34" charset="0"/>
              <a:buChar char="•"/>
            </a:pPr>
            <a:r>
              <a:rPr lang="en-US" sz="44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Keeping the seas open for global commerce ensures global economic stability. </a:t>
            </a:r>
          </a:p>
          <a:p>
            <a:pPr marL="685800" indent="-685800" algn="l">
              <a:buFont typeface="Arial" panose="020B0604020202020204" pitchFamily="34" charset="0"/>
              <a:buChar char="•"/>
            </a:pPr>
            <a:r>
              <a:rPr lang="en-US" sz="44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The U.S. fleet ensures:</a:t>
            </a:r>
          </a:p>
          <a:p>
            <a:pPr marL="2362200" lvl="3" indent="-685800" algn="l">
              <a:buFont typeface="Arial" panose="020B0604020202020204" pitchFamily="34" charset="0"/>
              <a:buChar char="•"/>
            </a:pPr>
            <a:r>
              <a:rPr lang="en-US" sz="44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Conflict Deterrence</a:t>
            </a:r>
          </a:p>
          <a:p>
            <a:pPr marL="2362200" lvl="3" indent="-685800" algn="l">
              <a:buFont typeface="Arial" panose="020B0604020202020204" pitchFamily="34" charset="0"/>
              <a:buChar char="•"/>
            </a:pPr>
            <a:r>
              <a:rPr lang="en-US" sz="44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Forward Presence</a:t>
            </a:r>
          </a:p>
          <a:p>
            <a:pPr marL="2362200" lvl="3" indent="-685800" algn="l">
              <a:buFont typeface="Arial" panose="020B0604020202020204" pitchFamily="34" charset="0"/>
              <a:buChar char="•"/>
            </a:pPr>
            <a:r>
              <a:rPr lang="en-US" sz="44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Maritime Security</a:t>
            </a:r>
          </a:p>
          <a:p>
            <a:pPr marL="2362200" lvl="3" indent="-685800" algn="l">
              <a:buFont typeface="Arial" panose="020B0604020202020204" pitchFamily="34" charset="0"/>
              <a:buChar char="•"/>
            </a:pPr>
            <a:r>
              <a:rPr lang="en-US" sz="44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Freedom of Navigation</a:t>
            </a:r>
          </a:p>
          <a:p>
            <a:pPr marL="2362200" lvl="3" indent="-685800" algn="l">
              <a:buFont typeface="Arial" panose="020B0604020202020204" pitchFamily="34" charset="0"/>
              <a:buChar char="•"/>
            </a:pPr>
            <a:r>
              <a:rPr lang="en-US" sz="4400" dirty="0">
                <a:solidFill>
                  <a:schemeClr val="bg1"/>
                </a:solidFill>
                <a:latin typeface="Lato Regular" panose="020F0502020204030203" pitchFamily="34" charset="0"/>
                <a:ea typeface="Lato Regular" panose="020F0502020204030203" pitchFamily="34" charset="0"/>
                <a:cs typeface="Lato Regular" panose="020F0502020204030203" pitchFamily="34" charset="0"/>
              </a:rPr>
              <a:t>Humanitarian Assistance/Disaster Response</a:t>
            </a:r>
          </a:p>
        </p:txBody>
      </p:sp>
      <p:sp>
        <p:nvSpPr>
          <p:cNvPr id="7" name="TextBox 6">
            <a:extLst>
              <a:ext uri="{FF2B5EF4-FFF2-40B4-BE49-F238E27FC236}">
                <a16:creationId xmlns:a16="http://schemas.microsoft.com/office/drawing/2014/main" id="{743C4ECF-A5B8-4A4D-9AB6-4B3EF8C4AE8D}"/>
              </a:ext>
            </a:extLst>
          </p:cNvPr>
          <p:cNvSpPr txBox="1"/>
          <p:nvPr/>
        </p:nvSpPr>
        <p:spPr>
          <a:xfrm>
            <a:off x="12509502" y="1224638"/>
            <a:ext cx="10622280"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l" hangingPunct="1">
              <a:defRPr sz="1800"/>
            </a:pPr>
            <a:r>
              <a:rPr lang="en-US" sz="4000" i="1" kern="1200" dirty="0">
                <a:solidFill>
                  <a:schemeClr val="bg1"/>
                </a:solidFill>
                <a:latin typeface="Calibri" pitchFamily="18"/>
                <a:ea typeface="Microsoft YaHei" pitchFamily="2"/>
                <a:cs typeface="Arial" pitchFamily="2"/>
              </a:rPr>
              <a:t>“Forward-deployed forces give decision-makers their most precious commodities: options and</a:t>
            </a:r>
          </a:p>
          <a:p>
            <a:pPr lvl="0" algn="l" hangingPunct="1">
              <a:defRPr sz="1800"/>
            </a:pPr>
            <a:r>
              <a:rPr lang="en-US" sz="4000" i="1" kern="1200" dirty="0">
                <a:solidFill>
                  <a:schemeClr val="bg1"/>
                </a:solidFill>
                <a:latin typeface="Calibri" pitchFamily="18"/>
                <a:ea typeface="Microsoft YaHei" pitchFamily="2"/>
                <a:cs typeface="Arial" pitchFamily="2"/>
              </a:rPr>
              <a:t>time.”</a:t>
            </a:r>
          </a:p>
          <a:p>
            <a:pPr lvl="0" algn="l" hangingPunct="1">
              <a:defRPr sz="1800"/>
            </a:pPr>
            <a:r>
              <a:rPr lang="en-US" sz="4000" i="1" kern="1200" dirty="0">
                <a:solidFill>
                  <a:schemeClr val="bg1"/>
                </a:solidFill>
                <a:latin typeface="Calibri" pitchFamily="18"/>
                <a:ea typeface="Microsoft YaHei" pitchFamily="2"/>
                <a:cs typeface="Arial" pitchFamily="2"/>
              </a:rPr>
              <a:t>		</a:t>
            </a:r>
            <a:r>
              <a:rPr lang="en-US" sz="4000" kern="1200" dirty="0">
                <a:solidFill>
                  <a:schemeClr val="bg1"/>
                </a:solidFill>
                <a:latin typeface="Calibri" pitchFamily="18"/>
                <a:ea typeface="Microsoft YaHei" pitchFamily="2"/>
                <a:cs typeface="Arial" pitchFamily="2"/>
              </a:rPr>
              <a:t>--  Navy League Maritime Policy</a:t>
            </a:r>
          </a:p>
        </p:txBody>
      </p:sp>
      <p:pic>
        <p:nvPicPr>
          <p:cNvPr id="5" name="Picture 4">
            <a:extLst>
              <a:ext uri="{FF2B5EF4-FFF2-40B4-BE49-F238E27FC236}">
                <a16:creationId xmlns:a16="http://schemas.microsoft.com/office/drawing/2014/main" id="{6EC288AC-B872-F2FB-30D2-98D0221AF8F8}"/>
              </a:ext>
            </a:extLst>
          </p:cNvPr>
          <p:cNvPicPr>
            <a:picLocks noChangeAspect="1"/>
          </p:cNvPicPr>
          <p:nvPr/>
        </p:nvPicPr>
        <p:blipFill>
          <a:blip r:embed="rId3"/>
          <a:stretch>
            <a:fillRect/>
          </a:stretch>
        </p:blipFill>
        <p:spPr>
          <a:xfrm>
            <a:off x="352087" y="1977081"/>
            <a:ext cx="11770237" cy="7241059"/>
          </a:xfrm>
          <a:prstGeom prst="rect">
            <a:avLst/>
          </a:prstGeom>
        </p:spPr>
      </p:pic>
      <p:pic>
        <p:nvPicPr>
          <p:cNvPr id="12" name="Picture 11">
            <a:extLst>
              <a:ext uri="{FF2B5EF4-FFF2-40B4-BE49-F238E27FC236}">
                <a16:creationId xmlns:a16="http://schemas.microsoft.com/office/drawing/2014/main" id="{68CC5823-FE1F-A205-6F33-57F06C1F6BCE}"/>
              </a:ext>
            </a:extLst>
          </p:cNvPr>
          <p:cNvPicPr>
            <a:picLocks noChangeAspect="1"/>
          </p:cNvPicPr>
          <p:nvPr/>
        </p:nvPicPr>
        <p:blipFill>
          <a:blip r:embed="rId4"/>
          <a:stretch>
            <a:fillRect/>
          </a:stretch>
        </p:blipFill>
        <p:spPr>
          <a:xfrm>
            <a:off x="317500" y="9218140"/>
            <a:ext cx="11874500" cy="3910538"/>
          </a:xfrm>
          <a:prstGeom prst="rect">
            <a:avLst/>
          </a:prstGeom>
        </p:spPr>
      </p:pic>
    </p:spTree>
    <p:extLst>
      <p:ext uri="{BB962C8B-B14F-4D97-AF65-F5344CB8AC3E}">
        <p14:creationId xmlns:p14="http://schemas.microsoft.com/office/powerpoint/2010/main" val="257150617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00CC6-FD61-46D8-A229-49E881FEF5B0}"/>
              </a:ext>
            </a:extLst>
          </p:cNvPr>
          <p:cNvSpPr>
            <a:spLocks noGrp="1"/>
          </p:cNvSpPr>
          <p:nvPr>
            <p:ph type="ctrTitle"/>
          </p:nvPr>
        </p:nvSpPr>
        <p:spPr>
          <a:xfrm>
            <a:off x="870889" y="4304645"/>
            <a:ext cx="22882167" cy="3145092"/>
          </a:xfrm>
        </p:spPr>
        <p:txBody>
          <a:bodyPr>
            <a:noAutofit/>
          </a:bodyPr>
          <a:lstStyle/>
          <a:p>
            <a:r>
              <a:rPr lang="en-US" sz="15000" b="1" dirty="0"/>
              <a:t>Sea Service Needs </a:t>
            </a:r>
            <a:br>
              <a:rPr lang="en-US" sz="15000" b="1" dirty="0"/>
            </a:br>
            <a:r>
              <a:rPr lang="en-US" sz="15000" b="1" dirty="0"/>
              <a:t>FY25</a:t>
            </a:r>
          </a:p>
        </p:txBody>
      </p:sp>
    </p:spTree>
    <p:extLst>
      <p:ext uri="{BB962C8B-B14F-4D97-AF65-F5344CB8AC3E}">
        <p14:creationId xmlns:p14="http://schemas.microsoft.com/office/powerpoint/2010/main" val="2131796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D14A54-924D-4BB6-B0F8-7107B37C5FB3}"/>
              </a:ext>
            </a:extLst>
          </p:cNvPr>
          <p:cNvSpPr>
            <a:spLocks noGrp="1"/>
          </p:cNvSpPr>
          <p:nvPr>
            <p:ph type="title"/>
          </p:nvPr>
        </p:nvSpPr>
        <p:spPr>
          <a:xfrm>
            <a:off x="1689100" y="453736"/>
            <a:ext cx="21005800" cy="2476500"/>
          </a:xfrm>
        </p:spPr>
        <p:txBody>
          <a:bodyPr>
            <a:noAutofit/>
          </a:bodyPr>
          <a:lstStyle/>
          <a:p>
            <a:r>
              <a:rPr lang="en-US" sz="9000" b="1" u="sng" dirty="0"/>
              <a:t>Navy Readiness, Capacity, and Infrastructure</a:t>
            </a:r>
          </a:p>
        </p:txBody>
      </p:sp>
      <p:sp>
        <p:nvSpPr>
          <p:cNvPr id="6" name="Text Placeholder 5">
            <a:extLst>
              <a:ext uri="{FF2B5EF4-FFF2-40B4-BE49-F238E27FC236}">
                <a16:creationId xmlns:a16="http://schemas.microsoft.com/office/drawing/2014/main" id="{98E8D5F5-5F6E-4151-8123-6595A6ACC666}"/>
              </a:ext>
            </a:extLst>
          </p:cNvPr>
          <p:cNvSpPr>
            <a:spLocks noGrp="1"/>
          </p:cNvSpPr>
          <p:nvPr>
            <p:ph type="body" idx="1"/>
          </p:nvPr>
        </p:nvSpPr>
        <p:spPr>
          <a:xfrm>
            <a:off x="650011" y="3221182"/>
            <a:ext cx="13253026" cy="9328727"/>
          </a:xfrm>
        </p:spPr>
        <p:txBody>
          <a:bodyPr>
            <a:normAutofit fontScale="92500" lnSpcReduction="20000"/>
          </a:bodyPr>
          <a:lstStyle/>
          <a:p>
            <a:pPr>
              <a:spcBef>
                <a:spcPts val="3600"/>
              </a:spcBef>
            </a:pPr>
            <a:r>
              <a:rPr lang="en-US" b="1" dirty="0"/>
              <a:t>Two Virginia-class Submarines in FY25</a:t>
            </a:r>
          </a:p>
          <a:p>
            <a:pPr lvl="1">
              <a:spcBef>
                <a:spcPts val="3600"/>
              </a:spcBef>
            </a:pPr>
            <a:r>
              <a:rPr lang="en-US" dirty="0"/>
              <a:t>Undersea capabilities essential to China fight</a:t>
            </a:r>
          </a:p>
          <a:p>
            <a:pPr lvl="1">
              <a:spcBef>
                <a:spcPts val="3600"/>
              </a:spcBef>
            </a:pPr>
            <a:r>
              <a:rPr lang="en-US" dirty="0"/>
              <a:t>AUKUS will require 3-5 Virginia-class subs</a:t>
            </a:r>
          </a:p>
          <a:p>
            <a:pPr lvl="1">
              <a:spcBef>
                <a:spcPts val="3600"/>
              </a:spcBef>
            </a:pPr>
            <a:r>
              <a:rPr lang="en-US" dirty="0"/>
              <a:t>THANK YOU to Members for providing additional funds for the Submarine Industrial Base in the recent supplemental </a:t>
            </a:r>
            <a:r>
              <a:rPr lang="en-US"/>
              <a:t>funding bills</a:t>
            </a:r>
            <a:endParaRPr lang="en-US" dirty="0"/>
          </a:p>
          <a:p>
            <a:pPr>
              <a:spcBef>
                <a:spcPts val="3600"/>
              </a:spcBef>
            </a:pPr>
            <a:r>
              <a:rPr lang="en-US" b="1" dirty="0"/>
              <a:t>Congress should write a “SHIPS Act”</a:t>
            </a:r>
          </a:p>
          <a:p>
            <a:pPr lvl="1">
              <a:spcBef>
                <a:spcPts val="3600"/>
              </a:spcBef>
            </a:pPr>
            <a:r>
              <a:rPr lang="en-US" dirty="0"/>
              <a:t>Modeled on CHIPS Act</a:t>
            </a:r>
          </a:p>
          <a:p>
            <a:pPr lvl="1">
              <a:spcBef>
                <a:spcPts val="3600"/>
              </a:spcBef>
            </a:pPr>
            <a:r>
              <a:rPr lang="en-US" dirty="0"/>
              <a:t>Based on findings of CNA Strategy</a:t>
            </a:r>
          </a:p>
          <a:p>
            <a:pPr lvl="1">
              <a:spcBef>
                <a:spcPts val="3600"/>
              </a:spcBef>
            </a:pPr>
            <a:r>
              <a:rPr lang="en-US" dirty="0"/>
              <a:t>Address gaps in public and private shipyards</a:t>
            </a:r>
          </a:p>
          <a:p>
            <a:pPr>
              <a:spcBef>
                <a:spcPts val="3600"/>
              </a:spcBef>
            </a:pPr>
            <a:r>
              <a:rPr lang="en-US" b="1" dirty="0"/>
              <a:t>Annual SCN Budget of at least $35 billion</a:t>
            </a:r>
          </a:p>
        </p:txBody>
      </p:sp>
      <p:pic>
        <p:nvPicPr>
          <p:cNvPr id="3" name="Picture 2">
            <a:extLst>
              <a:ext uri="{FF2B5EF4-FFF2-40B4-BE49-F238E27FC236}">
                <a16:creationId xmlns:a16="http://schemas.microsoft.com/office/drawing/2014/main" id="{904C360A-EC53-DE8F-F895-41A2572CB945}"/>
              </a:ext>
            </a:extLst>
          </p:cNvPr>
          <p:cNvPicPr>
            <a:picLocks noChangeAspect="1"/>
          </p:cNvPicPr>
          <p:nvPr/>
        </p:nvPicPr>
        <p:blipFill>
          <a:blip r:embed="rId3"/>
          <a:stretch>
            <a:fillRect/>
          </a:stretch>
        </p:blipFill>
        <p:spPr>
          <a:xfrm>
            <a:off x="14185557" y="4851991"/>
            <a:ext cx="9548432" cy="6806609"/>
          </a:xfrm>
          <a:prstGeom prst="rect">
            <a:avLst/>
          </a:prstGeom>
        </p:spPr>
      </p:pic>
    </p:spTree>
    <p:extLst>
      <p:ext uri="{BB962C8B-B14F-4D97-AF65-F5344CB8AC3E}">
        <p14:creationId xmlns:p14="http://schemas.microsoft.com/office/powerpoint/2010/main" val="256923393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D14A54-924D-4BB6-B0F8-7107B37C5FB3}"/>
              </a:ext>
            </a:extLst>
          </p:cNvPr>
          <p:cNvSpPr>
            <a:spLocks noGrp="1"/>
          </p:cNvSpPr>
          <p:nvPr>
            <p:ph type="title"/>
          </p:nvPr>
        </p:nvSpPr>
        <p:spPr>
          <a:xfrm>
            <a:off x="1689100" y="453736"/>
            <a:ext cx="21005800" cy="1301912"/>
          </a:xfrm>
        </p:spPr>
        <p:txBody>
          <a:bodyPr>
            <a:noAutofit/>
          </a:bodyPr>
          <a:lstStyle/>
          <a:p>
            <a:r>
              <a:rPr lang="en-US" sz="9000" b="1" u="sng" dirty="0"/>
              <a:t>Marine Corps Unfunded Priorities</a:t>
            </a:r>
          </a:p>
        </p:txBody>
      </p:sp>
      <p:sp>
        <p:nvSpPr>
          <p:cNvPr id="6" name="Text Placeholder 5">
            <a:extLst>
              <a:ext uri="{FF2B5EF4-FFF2-40B4-BE49-F238E27FC236}">
                <a16:creationId xmlns:a16="http://schemas.microsoft.com/office/drawing/2014/main" id="{98E8D5F5-5F6E-4151-8123-6595A6ACC666}"/>
              </a:ext>
            </a:extLst>
          </p:cNvPr>
          <p:cNvSpPr>
            <a:spLocks noGrp="1"/>
          </p:cNvSpPr>
          <p:nvPr>
            <p:ph type="body" idx="1"/>
          </p:nvPr>
        </p:nvSpPr>
        <p:spPr>
          <a:xfrm>
            <a:off x="650010" y="3221182"/>
            <a:ext cx="12243030" cy="10041082"/>
          </a:xfrm>
        </p:spPr>
        <p:txBody>
          <a:bodyPr>
            <a:normAutofit fontScale="77500" lnSpcReduction="20000"/>
          </a:bodyPr>
          <a:lstStyle/>
          <a:p>
            <a:pPr>
              <a:spcBef>
                <a:spcPts val="3600"/>
              </a:spcBef>
            </a:pPr>
            <a:r>
              <a:rPr lang="en-US" b="1" dirty="0"/>
              <a:t>Quality of Life ($642m)</a:t>
            </a:r>
          </a:p>
          <a:p>
            <a:pPr lvl="1">
              <a:spcBef>
                <a:spcPts val="3600"/>
              </a:spcBef>
            </a:pPr>
            <a:r>
              <a:rPr lang="en-US" dirty="0"/>
              <a:t>Barracks restoration and modernization</a:t>
            </a:r>
          </a:p>
          <a:p>
            <a:pPr lvl="1">
              <a:spcBef>
                <a:spcPts val="3600"/>
              </a:spcBef>
            </a:pPr>
            <a:r>
              <a:rPr lang="en-US" dirty="0"/>
              <a:t>Base operating support</a:t>
            </a:r>
          </a:p>
          <a:p>
            <a:pPr lvl="1">
              <a:spcBef>
                <a:spcPts val="3600"/>
              </a:spcBef>
            </a:pPr>
            <a:r>
              <a:rPr lang="en-US" dirty="0"/>
              <a:t>Facilities modernization</a:t>
            </a:r>
          </a:p>
          <a:p>
            <a:pPr>
              <a:spcBef>
                <a:spcPts val="3600"/>
              </a:spcBef>
            </a:pPr>
            <a:r>
              <a:rPr lang="en-US" b="1" dirty="0"/>
              <a:t>Force Design (~$1.2b)</a:t>
            </a:r>
          </a:p>
          <a:p>
            <a:pPr lvl="1">
              <a:spcBef>
                <a:spcPts val="3600"/>
              </a:spcBef>
            </a:pPr>
            <a:r>
              <a:rPr lang="en-US" dirty="0"/>
              <a:t>Autonomous Low Profile Vessel</a:t>
            </a:r>
          </a:p>
          <a:p>
            <a:pPr lvl="1">
              <a:spcBef>
                <a:spcPts val="3600"/>
              </a:spcBef>
            </a:pPr>
            <a:r>
              <a:rPr lang="en-US" dirty="0"/>
              <a:t>Long-range anti-ship missiles</a:t>
            </a:r>
          </a:p>
          <a:p>
            <a:pPr lvl="1">
              <a:spcBef>
                <a:spcPts val="3600"/>
              </a:spcBef>
            </a:pPr>
            <a:r>
              <a:rPr lang="en-US" dirty="0"/>
              <a:t>2 additional CH-53K heavy-lift helicopters</a:t>
            </a:r>
          </a:p>
          <a:p>
            <a:pPr>
              <a:spcBef>
                <a:spcPts val="3600"/>
              </a:spcBef>
            </a:pPr>
            <a:r>
              <a:rPr lang="en-US" b="1" dirty="0"/>
              <a:t>Military Construction ($492m)</a:t>
            </a:r>
          </a:p>
          <a:p>
            <a:pPr lvl="1">
              <a:spcBef>
                <a:spcPts val="3600"/>
              </a:spcBef>
            </a:pPr>
            <a:r>
              <a:rPr lang="en-US" dirty="0"/>
              <a:t>Hangar, flightline, electrical systems repairs</a:t>
            </a:r>
          </a:p>
          <a:p>
            <a:pPr>
              <a:spcBef>
                <a:spcPts val="3600"/>
              </a:spcBef>
            </a:pPr>
            <a:r>
              <a:rPr lang="en-US" b="1" dirty="0"/>
              <a:t>Total: ~$2.3b for needed equipment and base modernization</a:t>
            </a:r>
          </a:p>
          <a:p>
            <a:pPr lvl="1">
              <a:spcBef>
                <a:spcPts val="3600"/>
              </a:spcBef>
            </a:pPr>
            <a:endParaRPr lang="en-US" b="1" dirty="0"/>
          </a:p>
          <a:p>
            <a:pPr lvl="1">
              <a:spcBef>
                <a:spcPts val="3600"/>
              </a:spcBef>
            </a:pPr>
            <a:endParaRPr lang="en-US" b="1" dirty="0"/>
          </a:p>
        </p:txBody>
      </p:sp>
      <p:pic>
        <p:nvPicPr>
          <p:cNvPr id="2" name="Picture 1">
            <a:extLst>
              <a:ext uri="{FF2B5EF4-FFF2-40B4-BE49-F238E27FC236}">
                <a16:creationId xmlns:a16="http://schemas.microsoft.com/office/drawing/2014/main" id="{7CEDFDFC-CC0A-3066-5650-588EBAC0CCEB}"/>
              </a:ext>
            </a:extLst>
          </p:cNvPr>
          <p:cNvPicPr>
            <a:picLocks noChangeAspect="1"/>
          </p:cNvPicPr>
          <p:nvPr/>
        </p:nvPicPr>
        <p:blipFill>
          <a:blip r:embed="rId3"/>
          <a:stretch>
            <a:fillRect/>
          </a:stretch>
        </p:blipFill>
        <p:spPr>
          <a:xfrm>
            <a:off x="12029670" y="3803904"/>
            <a:ext cx="11247120" cy="7498080"/>
          </a:xfrm>
          <a:prstGeom prst="rect">
            <a:avLst/>
          </a:prstGeom>
        </p:spPr>
      </p:pic>
    </p:spTree>
    <p:extLst>
      <p:ext uri="{BB962C8B-B14F-4D97-AF65-F5344CB8AC3E}">
        <p14:creationId xmlns:p14="http://schemas.microsoft.com/office/powerpoint/2010/main" val="240637907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D14A54-924D-4BB6-B0F8-7107B37C5FB3}"/>
              </a:ext>
            </a:extLst>
          </p:cNvPr>
          <p:cNvSpPr>
            <a:spLocks noGrp="1"/>
          </p:cNvSpPr>
          <p:nvPr>
            <p:ph type="title"/>
          </p:nvPr>
        </p:nvSpPr>
        <p:spPr>
          <a:xfrm>
            <a:off x="1689100" y="453736"/>
            <a:ext cx="21005800" cy="2476500"/>
          </a:xfrm>
        </p:spPr>
        <p:txBody>
          <a:bodyPr>
            <a:noAutofit/>
          </a:bodyPr>
          <a:lstStyle/>
          <a:p>
            <a:r>
              <a:rPr lang="en-US" sz="9000" b="1" u="sng" dirty="0"/>
              <a:t>Coast Guard Infrastructure and Shipbuilding </a:t>
            </a:r>
          </a:p>
        </p:txBody>
      </p:sp>
      <p:sp>
        <p:nvSpPr>
          <p:cNvPr id="6" name="Text Placeholder 5">
            <a:extLst>
              <a:ext uri="{FF2B5EF4-FFF2-40B4-BE49-F238E27FC236}">
                <a16:creationId xmlns:a16="http://schemas.microsoft.com/office/drawing/2014/main" id="{98E8D5F5-5F6E-4151-8123-6595A6ACC666}"/>
              </a:ext>
            </a:extLst>
          </p:cNvPr>
          <p:cNvSpPr>
            <a:spLocks noGrp="1"/>
          </p:cNvSpPr>
          <p:nvPr>
            <p:ph type="body" idx="1"/>
          </p:nvPr>
        </p:nvSpPr>
        <p:spPr>
          <a:xfrm>
            <a:off x="650011" y="3221182"/>
            <a:ext cx="12172371" cy="9328727"/>
          </a:xfrm>
        </p:spPr>
        <p:txBody>
          <a:bodyPr>
            <a:normAutofit fontScale="77500" lnSpcReduction="20000"/>
          </a:bodyPr>
          <a:lstStyle/>
          <a:p>
            <a:pPr>
              <a:spcBef>
                <a:spcPts val="3600"/>
              </a:spcBef>
            </a:pPr>
            <a:r>
              <a:rPr lang="en-US" b="1" dirty="0"/>
              <a:t>Shoreside Infrastructure</a:t>
            </a:r>
          </a:p>
          <a:p>
            <a:pPr lvl="1">
              <a:spcBef>
                <a:spcPts val="3600"/>
              </a:spcBef>
            </a:pPr>
            <a:r>
              <a:rPr lang="en-US" dirty="0"/>
              <a:t>~$600 million for shoreside infrastructure in USCG UPL</a:t>
            </a:r>
          </a:p>
          <a:p>
            <a:pPr lvl="2">
              <a:spcBef>
                <a:spcPts val="3600"/>
              </a:spcBef>
            </a:pPr>
            <a:r>
              <a:rPr lang="en-US" dirty="0"/>
              <a:t>Homeport Improvements/ Housing and Quality of Life facilities/ facility deficiencies</a:t>
            </a:r>
          </a:p>
          <a:p>
            <a:pPr>
              <a:spcBef>
                <a:spcPts val="3600"/>
              </a:spcBef>
            </a:pPr>
            <a:r>
              <a:rPr lang="en-US" b="1" dirty="0"/>
              <a:t>Icebreakers</a:t>
            </a:r>
          </a:p>
          <a:p>
            <a:pPr lvl="2">
              <a:spcBef>
                <a:spcPts val="3600"/>
              </a:spcBef>
            </a:pPr>
            <a:r>
              <a:rPr lang="en-US" dirty="0"/>
              <a:t>$50 million in UPL for modifications to commercially available polar icebreaker, and long lead items for Great Lakes icebreaker</a:t>
            </a:r>
          </a:p>
          <a:p>
            <a:pPr>
              <a:spcBef>
                <a:spcPts val="3600"/>
              </a:spcBef>
            </a:pPr>
            <a:r>
              <a:rPr lang="en-US" b="1" dirty="0"/>
              <a:t>Cutters</a:t>
            </a:r>
          </a:p>
          <a:p>
            <a:pPr lvl="2">
              <a:spcBef>
                <a:spcPts val="3600"/>
              </a:spcBef>
            </a:pPr>
            <a:r>
              <a:rPr lang="en-US" dirty="0"/>
              <a:t>Expedite development, construction, and operability</a:t>
            </a:r>
          </a:p>
          <a:p>
            <a:pPr lvl="3">
              <a:spcBef>
                <a:spcPts val="3600"/>
              </a:spcBef>
            </a:pPr>
            <a:r>
              <a:rPr lang="en-US" dirty="0"/>
              <a:t>$50 million for National Security Cutters</a:t>
            </a:r>
          </a:p>
          <a:p>
            <a:pPr lvl="3">
              <a:spcBef>
                <a:spcPts val="3600"/>
              </a:spcBef>
            </a:pPr>
            <a:r>
              <a:rPr lang="en-US" dirty="0"/>
              <a:t>$40 million for Waterways Commerce Cutters</a:t>
            </a:r>
          </a:p>
        </p:txBody>
      </p:sp>
      <p:pic>
        <p:nvPicPr>
          <p:cNvPr id="3" name="Picture 2">
            <a:extLst>
              <a:ext uri="{FF2B5EF4-FFF2-40B4-BE49-F238E27FC236}">
                <a16:creationId xmlns:a16="http://schemas.microsoft.com/office/drawing/2014/main" id="{0E3C1625-60A5-2FC4-B628-0F90B095741F}"/>
              </a:ext>
            </a:extLst>
          </p:cNvPr>
          <p:cNvPicPr>
            <a:picLocks noChangeAspect="1"/>
          </p:cNvPicPr>
          <p:nvPr/>
        </p:nvPicPr>
        <p:blipFill>
          <a:blip r:embed="rId3"/>
          <a:stretch>
            <a:fillRect/>
          </a:stretch>
        </p:blipFill>
        <p:spPr>
          <a:xfrm>
            <a:off x="13167328" y="4218853"/>
            <a:ext cx="10566661" cy="7333384"/>
          </a:xfrm>
          <a:prstGeom prst="rect">
            <a:avLst/>
          </a:prstGeom>
        </p:spPr>
      </p:pic>
    </p:spTree>
    <p:extLst>
      <p:ext uri="{BB962C8B-B14F-4D97-AF65-F5344CB8AC3E}">
        <p14:creationId xmlns:p14="http://schemas.microsoft.com/office/powerpoint/2010/main" val="221454108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D14A54-924D-4BB6-B0F8-7107B37C5FB3}"/>
              </a:ext>
            </a:extLst>
          </p:cNvPr>
          <p:cNvSpPr>
            <a:spLocks noGrp="1"/>
          </p:cNvSpPr>
          <p:nvPr>
            <p:ph type="title"/>
          </p:nvPr>
        </p:nvSpPr>
        <p:spPr>
          <a:xfrm>
            <a:off x="1689100" y="457200"/>
            <a:ext cx="21005800" cy="2244436"/>
          </a:xfrm>
        </p:spPr>
        <p:txBody>
          <a:bodyPr>
            <a:noAutofit/>
          </a:bodyPr>
          <a:lstStyle/>
          <a:p>
            <a:r>
              <a:rPr lang="en-US" sz="9000" b="1" u="sng" dirty="0"/>
              <a:t>U.S. Flag/Merchant Marine</a:t>
            </a:r>
            <a:br>
              <a:rPr lang="en-US" sz="9000" b="1" dirty="0"/>
            </a:br>
            <a:endParaRPr lang="en-US" sz="9000" b="1" dirty="0"/>
          </a:p>
        </p:txBody>
      </p:sp>
      <p:sp>
        <p:nvSpPr>
          <p:cNvPr id="6" name="Text Placeholder 5">
            <a:extLst>
              <a:ext uri="{FF2B5EF4-FFF2-40B4-BE49-F238E27FC236}">
                <a16:creationId xmlns:a16="http://schemas.microsoft.com/office/drawing/2014/main" id="{98E8D5F5-5F6E-4151-8123-6595A6ACC666}"/>
              </a:ext>
            </a:extLst>
          </p:cNvPr>
          <p:cNvSpPr>
            <a:spLocks noGrp="1"/>
          </p:cNvSpPr>
          <p:nvPr>
            <p:ph type="body" idx="1"/>
          </p:nvPr>
        </p:nvSpPr>
        <p:spPr>
          <a:xfrm>
            <a:off x="650010" y="2212848"/>
            <a:ext cx="21196735" cy="10337061"/>
          </a:xfrm>
        </p:spPr>
        <p:txBody>
          <a:bodyPr>
            <a:normAutofit fontScale="92500" lnSpcReduction="20000"/>
          </a:bodyPr>
          <a:lstStyle/>
          <a:p>
            <a:pPr>
              <a:spcBef>
                <a:spcPts val="3600"/>
              </a:spcBef>
            </a:pPr>
            <a:r>
              <a:rPr lang="en-US" sz="4800" b="1" dirty="0"/>
              <a:t>Expand Tanker Security Program funding to 20 vessels and increase the stipend per vessel</a:t>
            </a:r>
          </a:p>
          <a:p>
            <a:pPr lvl="1">
              <a:spcBef>
                <a:spcPts val="3600"/>
              </a:spcBef>
            </a:pPr>
            <a:r>
              <a:rPr lang="en-US" sz="4800" dirty="0"/>
              <a:t>Currently authorized for 20 but funded for 10</a:t>
            </a:r>
          </a:p>
          <a:p>
            <a:pPr>
              <a:spcBef>
                <a:spcPts val="3600"/>
              </a:spcBef>
            </a:pPr>
            <a:r>
              <a:rPr lang="en-US" b="1" dirty="0"/>
              <a:t>Defend the Jones Act</a:t>
            </a:r>
          </a:p>
          <a:p>
            <a:pPr lvl="1">
              <a:spcBef>
                <a:spcPts val="3600"/>
              </a:spcBef>
            </a:pPr>
            <a:r>
              <a:rPr lang="en-US" dirty="0"/>
              <a:t>Provides 650,000 jobs across the country</a:t>
            </a:r>
          </a:p>
          <a:p>
            <a:pPr lvl="1">
              <a:spcBef>
                <a:spcPts val="3600"/>
              </a:spcBef>
            </a:pPr>
            <a:r>
              <a:rPr lang="en-US" dirty="0"/>
              <a:t>Critical to American shipbuilding</a:t>
            </a:r>
          </a:p>
          <a:p>
            <a:pPr lvl="1">
              <a:spcBef>
                <a:spcPts val="3600"/>
              </a:spcBef>
            </a:pPr>
            <a:r>
              <a:rPr lang="en-US" dirty="0"/>
              <a:t>Essential to national and economic security</a:t>
            </a:r>
          </a:p>
          <a:p>
            <a:pPr>
              <a:spcBef>
                <a:spcPts val="3600"/>
              </a:spcBef>
            </a:pPr>
            <a:r>
              <a:rPr lang="en-US" b="1" dirty="0"/>
              <a:t>Fund MARAD Sealift program for design and                                           construction of 10 new U.S. built ships</a:t>
            </a:r>
          </a:p>
          <a:p>
            <a:pPr lvl="1">
              <a:spcBef>
                <a:spcPts val="3600"/>
              </a:spcBef>
            </a:pPr>
            <a:r>
              <a:rPr lang="en-US" sz="4000" dirty="0"/>
              <a:t>Given $12m in FY24 for design</a:t>
            </a:r>
          </a:p>
          <a:p>
            <a:pPr lvl="1">
              <a:spcBef>
                <a:spcPts val="3600"/>
              </a:spcBef>
            </a:pPr>
            <a:r>
              <a:rPr lang="en-US" sz="4000" dirty="0"/>
              <a:t>Purchasing used ships for Ready Reserve Force recapitalization will result in sellers purchasing replacements from China bolstering their industrial base rather than ours.</a:t>
            </a:r>
          </a:p>
        </p:txBody>
      </p:sp>
      <p:pic>
        <p:nvPicPr>
          <p:cNvPr id="4" name="Picture 3">
            <a:extLst>
              <a:ext uri="{FF2B5EF4-FFF2-40B4-BE49-F238E27FC236}">
                <a16:creationId xmlns:a16="http://schemas.microsoft.com/office/drawing/2014/main" id="{4EB54425-F36A-9185-B7C5-7C92C294D992}"/>
              </a:ext>
            </a:extLst>
          </p:cNvPr>
          <p:cNvPicPr>
            <a:picLocks noChangeAspect="1"/>
          </p:cNvPicPr>
          <p:nvPr/>
        </p:nvPicPr>
        <p:blipFill>
          <a:blip r:embed="rId3"/>
          <a:stretch>
            <a:fillRect/>
          </a:stretch>
        </p:blipFill>
        <p:spPr>
          <a:xfrm>
            <a:off x="14227148" y="4293705"/>
            <a:ext cx="9359223" cy="6036544"/>
          </a:xfrm>
          <a:prstGeom prst="rect">
            <a:avLst/>
          </a:prstGeom>
        </p:spPr>
      </p:pic>
    </p:spTree>
    <p:extLst>
      <p:ext uri="{BB962C8B-B14F-4D97-AF65-F5344CB8AC3E}">
        <p14:creationId xmlns:p14="http://schemas.microsoft.com/office/powerpoint/2010/main" val="17383212"/>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avy League Presentation" id="{20278680-A9ED-494E-9AE9-79B709546799}" vid="{7022F4C5-B3B7-472D-B576-C96DB3CCD5AE}"/>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A846B315C352846A33439493B4DD92D" ma:contentTypeVersion="12" ma:contentTypeDescription="Create a new document." ma:contentTypeScope="" ma:versionID="530d697bf8cee69598d7ec9b5f23f5ba">
  <xsd:schema xmlns:xsd="http://www.w3.org/2001/XMLSchema" xmlns:xs="http://www.w3.org/2001/XMLSchema" xmlns:p="http://schemas.microsoft.com/office/2006/metadata/properties" xmlns:ns2="b694c648-76c7-43ca-8b50-1241805bd4dc" xmlns:ns3="bd4b379f-5455-4230-8a8a-c3687a2063a7" targetNamespace="http://schemas.microsoft.com/office/2006/metadata/properties" ma:root="true" ma:fieldsID="01cb3d2f5d3b084d10adfbd19be1395f" ns2:_="" ns3:_="">
    <xsd:import namespace="b694c648-76c7-43ca-8b50-1241805bd4dc"/>
    <xsd:import namespace="bd4b379f-5455-4230-8a8a-c3687a2063a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94c648-76c7-43ca-8b50-1241805bd4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4b379f-5455-4230-8a8a-c3687a2063a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E04886-0516-4A43-B0D8-9385427D4C8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CD714ED-6FCE-4116-896A-8322A326D6CC}">
  <ds:schemaRefs>
    <ds:schemaRef ds:uri="b694c648-76c7-43ca-8b50-1241805bd4dc"/>
    <ds:schemaRef ds:uri="bd4b379f-5455-4230-8a8a-c3687a2063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3B2CA9D-1594-4F57-99DC-D631E78055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2309</TotalTime>
  <Words>2997</Words>
  <Application>Microsoft Office PowerPoint</Application>
  <PresentationFormat>Custom</PresentationFormat>
  <Paragraphs>128</Paragraphs>
  <Slides>13</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ＭＳ Ｐゴシック</vt:lpstr>
      <vt:lpstr>Arial</vt:lpstr>
      <vt:lpstr>Calibri</vt:lpstr>
      <vt:lpstr>Courier New</vt:lpstr>
      <vt:lpstr>Lato</vt:lpstr>
      <vt:lpstr>Lato Bold</vt:lpstr>
      <vt:lpstr>Lato Regular</vt:lpstr>
      <vt:lpstr>Lucida Grande</vt:lpstr>
      <vt:lpstr>Open Sans</vt:lpstr>
      <vt:lpstr>White</vt:lpstr>
      <vt:lpstr>PowerPoint Presentation</vt:lpstr>
      <vt:lpstr>Agenda</vt:lpstr>
      <vt:lpstr>About the  Navy League</vt:lpstr>
      <vt:lpstr>America is a Maritime Nation</vt:lpstr>
      <vt:lpstr>Sea Service Needs  FY25</vt:lpstr>
      <vt:lpstr>Navy Readiness, Capacity, and Infrastructure</vt:lpstr>
      <vt:lpstr>Marine Corps Unfunded Priorities</vt:lpstr>
      <vt:lpstr>Coast Guard Infrastructure and Shipbuilding </vt:lpstr>
      <vt:lpstr>U.S. Flag/Merchant Marine </vt:lpstr>
      <vt:lpstr>Future Sailors</vt:lpstr>
      <vt:lpstr>The Navy League Asks You To:</vt:lpstr>
      <vt:lpstr>Opportunities To Work With The Navy League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Lucey</dc:creator>
  <cp:lastModifiedBy>Luke Lorenz</cp:lastModifiedBy>
  <cp:revision>16</cp:revision>
  <cp:lastPrinted>2017-01-26T15:11:30Z</cp:lastPrinted>
  <dcterms:created xsi:type="dcterms:W3CDTF">2020-01-16T20:23:48Z</dcterms:created>
  <dcterms:modified xsi:type="dcterms:W3CDTF">2024-05-07T16:05:01Z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0x0101000A846B315C352846A33439493B4DD92D</vt:lpwstr>
  </property>
  <property fmtid="{D5CDD505-2E9C-101B-9397-08002B2CF9AE}" pid="3" name="Order">
    <vt:r8>100</vt:r8>
  </property>
</Properties>
</file>