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65" r:id="rId5"/>
    <p:sldId id="273" r:id="rId6"/>
    <p:sldId id="298" r:id="rId7"/>
    <p:sldId id="295" r:id="rId8"/>
    <p:sldId id="294" r:id="rId9"/>
    <p:sldId id="274" r:id="rId10"/>
    <p:sldId id="272" r:id="rId11"/>
  </p:sldIdLst>
  <p:sldSz cx="24384000" cy="13716000"/>
  <p:notesSz cx="7026275" cy="9312275"/>
  <p:defaultTextStyle>
    <a:lvl1pPr algn="ctr" defTabSz="825500">
      <a:defRPr sz="5000">
        <a:latin typeface="+mn-l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29C"/>
    <a:srgbClr val="054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1C89E-3D0B-4F49-8CC3-E4EE2A85FB40}" v="1" dt="2024-01-29T21:37:33.16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62" y="216"/>
      </p:cViewPr>
      <p:guideLst/>
    </p:cSldViewPr>
  </p:slideViewPr>
  <p:notesTextViewPr>
    <p:cViewPr>
      <p:scale>
        <a:sx n="1" d="1"/>
        <a:sy n="1" d="1"/>
      </p:scale>
      <p:origin x="0" y="0"/>
    </p:cViewPr>
  </p:notesTextViewPr>
  <p:notesViewPr>
    <p:cSldViewPr snapToGrid="0">
      <p:cViewPr varScale="1">
        <p:scale>
          <a:sx n="50" d="100"/>
          <a:sy n="50" d="100"/>
        </p:scale>
        <p:origin x="2684" y="-5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5356" cy="467522"/>
          </a:xfrm>
          <a:prstGeom prst="rect">
            <a:avLst/>
          </a:prstGeom>
        </p:spPr>
        <p:txBody>
          <a:bodyPr vert="horz" lIns="91605" tIns="45802" rIns="91605" bIns="45802" rtlCol="0"/>
          <a:lstStyle>
            <a:lvl1pPr algn="l">
              <a:defRPr sz="1200"/>
            </a:lvl1pPr>
          </a:lstStyle>
          <a:p>
            <a:endParaRPr lang="en-US" dirty="0"/>
          </a:p>
        </p:txBody>
      </p:sp>
      <p:sp>
        <p:nvSpPr>
          <p:cNvPr id="3" name="Date Placeholder 2"/>
          <p:cNvSpPr>
            <a:spLocks noGrp="1"/>
          </p:cNvSpPr>
          <p:nvPr>
            <p:ph type="dt" sz="quarter" idx="1"/>
          </p:nvPr>
        </p:nvSpPr>
        <p:spPr>
          <a:xfrm>
            <a:off x="3979329" y="2"/>
            <a:ext cx="3045356" cy="467522"/>
          </a:xfrm>
          <a:prstGeom prst="rect">
            <a:avLst/>
          </a:prstGeom>
        </p:spPr>
        <p:txBody>
          <a:bodyPr vert="horz" lIns="91605" tIns="45802" rIns="91605" bIns="45802" rtlCol="0"/>
          <a:lstStyle>
            <a:lvl1pPr algn="r">
              <a:defRPr sz="1200"/>
            </a:lvl1pPr>
          </a:lstStyle>
          <a:p>
            <a:fld id="{1A1AEFEF-371A-474C-9FB9-2372157405BA}" type="datetimeFigureOut">
              <a:rPr lang="en-US" smtClean="0"/>
              <a:t>5/13/2024</a:t>
            </a:fld>
            <a:endParaRPr lang="en-US" dirty="0"/>
          </a:p>
        </p:txBody>
      </p:sp>
      <p:sp>
        <p:nvSpPr>
          <p:cNvPr id="4" name="Footer Placeholder 3"/>
          <p:cNvSpPr>
            <a:spLocks noGrp="1"/>
          </p:cNvSpPr>
          <p:nvPr>
            <p:ph type="ftr" sz="quarter" idx="2"/>
          </p:nvPr>
        </p:nvSpPr>
        <p:spPr>
          <a:xfrm>
            <a:off x="0" y="8844753"/>
            <a:ext cx="3045356" cy="467522"/>
          </a:xfrm>
          <a:prstGeom prst="rect">
            <a:avLst/>
          </a:prstGeom>
        </p:spPr>
        <p:txBody>
          <a:bodyPr vert="horz" lIns="91605" tIns="45802" rIns="91605" bIns="458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329" y="8844753"/>
            <a:ext cx="3045356" cy="467522"/>
          </a:xfrm>
          <a:prstGeom prst="rect">
            <a:avLst/>
          </a:prstGeom>
        </p:spPr>
        <p:txBody>
          <a:bodyPr vert="horz" lIns="91605" tIns="45802" rIns="91605" bIns="45802" rtlCol="0" anchor="b"/>
          <a:lstStyle>
            <a:lvl1pPr algn="r">
              <a:defRPr sz="1200"/>
            </a:lvl1pPr>
          </a:lstStyle>
          <a:p>
            <a:fld id="{5095E25A-4BCE-4DDA-A185-223988DD3F77}" type="slidenum">
              <a:rPr lang="en-US" smtClean="0"/>
              <a:t>‹#›</a:t>
            </a:fld>
            <a:endParaRPr lang="en-US" dirty="0"/>
          </a:p>
        </p:txBody>
      </p:sp>
    </p:spTree>
    <p:extLst>
      <p:ext uri="{BB962C8B-B14F-4D97-AF65-F5344CB8AC3E}">
        <p14:creationId xmlns:p14="http://schemas.microsoft.com/office/powerpoint/2010/main" val="1174654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409575" y="698500"/>
            <a:ext cx="6207125" cy="3490913"/>
          </a:xfrm>
          <a:prstGeom prst="rect">
            <a:avLst/>
          </a:prstGeom>
        </p:spPr>
        <p:txBody>
          <a:bodyPr lIns="93344" tIns="46674" rIns="93344" bIns="46674"/>
          <a:lstStyle/>
          <a:p>
            <a:pPr lvl="0"/>
            <a:endParaRPr dirty="0"/>
          </a:p>
        </p:txBody>
      </p:sp>
      <p:sp>
        <p:nvSpPr>
          <p:cNvPr id="30" name="Shape 30"/>
          <p:cNvSpPr>
            <a:spLocks noGrp="1"/>
          </p:cNvSpPr>
          <p:nvPr>
            <p:ph type="body" sz="quarter" idx="1"/>
          </p:nvPr>
        </p:nvSpPr>
        <p:spPr>
          <a:xfrm>
            <a:off x="936837" y="4423331"/>
            <a:ext cx="5152602" cy="4190524"/>
          </a:xfrm>
          <a:prstGeom prst="rect">
            <a:avLst/>
          </a:prstGeom>
        </p:spPr>
        <p:txBody>
          <a:bodyPr lIns="93344" tIns="46674" rIns="93344" bIns="46674"/>
          <a:lstStyle/>
          <a:p>
            <a:pPr lvl="0"/>
            <a:endParaRPr/>
          </a:p>
        </p:txBody>
      </p:sp>
    </p:spTree>
  </p:cSld>
  <p:clrMap bg1="lt1" tx1="dk1" bg2="lt2" tx2="dk2" accent1="accent1" accent2="accent2" accent3="accent3" accent4="accent4" accent5="accent5" accent6="accent6" hlink="hlink" folHlink="folHlink"/>
  <p:notesStyle>
    <a:lvl1pPr defTabSz="457200">
      <a:defRPr sz="2200">
        <a:latin typeface="Lucida Grande"/>
        <a:ea typeface="Lucida Grande"/>
        <a:cs typeface="Lucida Grande"/>
        <a:sym typeface="Lucida Grande"/>
      </a:defRPr>
    </a:lvl1pPr>
    <a:lvl2pPr indent="228600" defTabSz="457200">
      <a:defRPr sz="2200">
        <a:latin typeface="Lucida Grande"/>
        <a:ea typeface="Lucida Grande"/>
        <a:cs typeface="Lucida Grande"/>
        <a:sym typeface="Lucida Grande"/>
      </a:defRPr>
    </a:lvl2pPr>
    <a:lvl3pPr indent="457200" defTabSz="457200">
      <a:defRPr sz="2200">
        <a:latin typeface="Lucida Grande"/>
        <a:ea typeface="Lucida Grande"/>
        <a:cs typeface="Lucida Grande"/>
        <a:sym typeface="Lucida Grande"/>
      </a:defRPr>
    </a:lvl3pPr>
    <a:lvl4pPr indent="685800" defTabSz="457200">
      <a:defRPr sz="2200">
        <a:latin typeface="Lucida Grande"/>
        <a:ea typeface="Lucida Grande"/>
        <a:cs typeface="Lucida Grande"/>
        <a:sym typeface="Lucida Grande"/>
      </a:defRPr>
    </a:lvl4pPr>
    <a:lvl5pPr indent="914400" defTabSz="457200">
      <a:defRPr sz="2200">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dirty="0"/>
              <a:t>We are here because America is at a dangerous inflection point in regards to our national and economic security. As we focus on great power competitors like China and Russia, it is impossible to overlook the fact that the sea services will be the tip of the spear in projecting U.S. power and deterring conflict with an aggressive forward posture. Today, we will cover the most important needs of the sea services and explain how they secure America’s interests.</a:t>
            </a:r>
          </a:p>
        </p:txBody>
      </p:sp>
    </p:spTree>
    <p:extLst>
      <p:ext uri="{BB962C8B-B14F-4D97-AF65-F5344CB8AC3E}">
        <p14:creationId xmlns:p14="http://schemas.microsoft.com/office/powerpoint/2010/main" val="141383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66751" eaLnBrk="1" fontAlgn="auto" latinLnBrk="0" hangingPunct="1">
              <a:lnSpc>
                <a:spcPct val="100000"/>
              </a:lnSpc>
              <a:spcBef>
                <a:spcPts val="0"/>
              </a:spcBef>
              <a:spcAft>
                <a:spcPts val="0"/>
              </a:spcAft>
              <a:buClrTx/>
              <a:buSzTx/>
              <a:buFontTx/>
              <a:buNone/>
              <a:tabLst/>
              <a:defRPr/>
            </a:pPr>
            <a:r>
              <a:rPr lang="en-US" sz="2400" dirty="0">
                <a:ea typeface="ＭＳ Ｐゴシック"/>
                <a:cs typeface="ＭＳ Ｐゴシック"/>
              </a:rPr>
              <a:t>Encourage your Representative to join the Congressional Shipbuilding Caucus, if they haven’t already.  The Navy League sponsors a quarterly breakfast series with them to explore topics of interest to the shipbuilding community. It’s bipartisan, co-chaired by Rep. Rob Wittman (R-VA) and Rep. Joe Courtney (D-CT). We can also help them in selecting nominees for the service academies. And the Center for Maritime Strategy, housed within the Navy League, is a thought leader on all matters in the maritime realm. </a:t>
            </a:r>
            <a:r>
              <a:rPr lang="en-US" sz="1800" dirty="0">
                <a:solidFill>
                  <a:srgbClr val="184E57"/>
                </a:solidFill>
                <a:effectLst/>
                <a:latin typeface="Open Sans" panose="020B0606030504020204" pitchFamily="34" charset="0"/>
                <a:ea typeface="Calibri" panose="020F0502020204030204" pitchFamily="34" charset="0"/>
              </a:rPr>
              <a:t>The Center for Maritime Strategy (CMS) is a non-profit, non-partisan think tank and research institution dedicated to studying maritime issues and their context within wider American national security policy. Through its research and analysis, external outreach, publications, and high-level events, CMS engages key stakeholders across government, academia, and industry.</a:t>
            </a:r>
            <a:endParaRPr lang="en-US" sz="1800" dirty="0">
              <a:effectLst/>
              <a:latin typeface="Calibri" panose="020F0502020204030204" pitchFamily="34" charset="0"/>
              <a:ea typeface="Calibri" panose="020F0502020204030204" pitchFamily="34" charset="0"/>
            </a:endParaRPr>
          </a:p>
          <a:p>
            <a:pPr defTabSz="466751">
              <a:defRPr/>
            </a:pPr>
            <a:endParaRPr lang="en-US" sz="2400" dirty="0"/>
          </a:p>
          <a:p>
            <a:endParaRPr lang="en-US" sz="2400" dirty="0"/>
          </a:p>
          <a:p>
            <a:endParaRPr lang="en-US" dirty="0"/>
          </a:p>
        </p:txBody>
      </p:sp>
    </p:spTree>
    <p:extLst>
      <p:ext uri="{BB962C8B-B14F-4D97-AF65-F5344CB8AC3E}">
        <p14:creationId xmlns:p14="http://schemas.microsoft.com/office/powerpoint/2010/main" val="27195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66751" eaLnBrk="1" fontAlgn="auto" latinLnBrk="0" hangingPunct="1">
              <a:lnSpc>
                <a:spcPct val="100000"/>
              </a:lnSpc>
              <a:spcBef>
                <a:spcPts val="0"/>
              </a:spcBef>
              <a:spcAft>
                <a:spcPts val="0"/>
              </a:spcAft>
              <a:buClrTx/>
              <a:buSzTx/>
              <a:buFontTx/>
              <a:buNone/>
              <a:tabLst/>
              <a:defRPr/>
            </a:pPr>
            <a:r>
              <a:rPr lang="en-US" sz="2400" dirty="0">
                <a:ea typeface="ＭＳ Ｐゴシック"/>
                <a:cs typeface="ＭＳ Ｐゴシック"/>
              </a:rPr>
              <a:t>Encourage your Representative to join the Congressional Shipbuilding Caucus, if they haven’t already.  The Navy League sponsors a quarterly breakfast series with them to explore topics of interest to the shipbuilding community. It’s bipartisan, co-chaired by Rep. Rob Wittman (R-VA) and Rep. Joe Courtney (D-CT). We can also help them in selecting nominees for the service academies. And the Center for Maritime Strategy, housed within the Navy League, is a thought leader on all matters in the maritime realm. </a:t>
            </a:r>
            <a:r>
              <a:rPr lang="en-US" sz="1800" dirty="0">
                <a:solidFill>
                  <a:srgbClr val="184E57"/>
                </a:solidFill>
                <a:effectLst/>
                <a:latin typeface="Open Sans" panose="020B0606030504020204" pitchFamily="34" charset="0"/>
                <a:ea typeface="Calibri" panose="020F0502020204030204" pitchFamily="34" charset="0"/>
              </a:rPr>
              <a:t>The Center for Maritime Strategy (CMS) is a non-profit, non-partisan think tank and research institution dedicated to studying maritime issues and their context within wider American national security policy. Through its research and analysis, external outreach, publications, and high-level events, CMS engages key stakeholders across government, academia, and industry.</a:t>
            </a:r>
            <a:endParaRPr lang="en-US" sz="1800" dirty="0">
              <a:effectLst/>
              <a:latin typeface="Calibri" panose="020F0502020204030204" pitchFamily="34" charset="0"/>
              <a:ea typeface="Calibri" panose="020F0502020204030204" pitchFamily="34" charset="0"/>
            </a:endParaRPr>
          </a:p>
          <a:p>
            <a:pPr defTabSz="466751">
              <a:defRPr/>
            </a:pPr>
            <a:endParaRPr lang="en-US" sz="2400" dirty="0"/>
          </a:p>
          <a:p>
            <a:endParaRPr lang="en-US" sz="2400" dirty="0"/>
          </a:p>
          <a:p>
            <a:endParaRPr lang="en-US" dirty="0"/>
          </a:p>
        </p:txBody>
      </p:sp>
    </p:spTree>
    <p:extLst>
      <p:ext uri="{BB962C8B-B14F-4D97-AF65-F5344CB8AC3E}">
        <p14:creationId xmlns:p14="http://schemas.microsoft.com/office/powerpoint/2010/main" val="109942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66751" eaLnBrk="1" fontAlgn="auto" latinLnBrk="0" hangingPunct="1">
              <a:lnSpc>
                <a:spcPct val="100000"/>
              </a:lnSpc>
              <a:spcBef>
                <a:spcPts val="0"/>
              </a:spcBef>
              <a:spcAft>
                <a:spcPts val="0"/>
              </a:spcAft>
              <a:buClrTx/>
              <a:buSzTx/>
              <a:buFontTx/>
              <a:buNone/>
              <a:tabLst/>
              <a:defRPr/>
            </a:pPr>
            <a:r>
              <a:rPr lang="en-US" sz="2400" dirty="0">
                <a:ea typeface="ＭＳ Ｐゴシック"/>
                <a:cs typeface="ＭＳ Ｐゴシック"/>
              </a:rPr>
              <a:t>Encourage your Representative to join the Congressional Shipbuilding Caucus, if they haven’t already.  The Navy League sponsors a quarterly breakfast series with them to explore topics of interest to the shipbuilding community. It’s bipartisan, co-chaired by Rep. Rob Wittman (R-VA) and Rep. Joe Courtney (D-CT). We can also help them in selecting nominees for the service academies. And the Center for Maritime Strategy, housed within the Navy League, is a thought leader on all matters in the maritime realm. </a:t>
            </a:r>
            <a:r>
              <a:rPr lang="en-US" sz="1800" dirty="0">
                <a:solidFill>
                  <a:srgbClr val="184E57"/>
                </a:solidFill>
                <a:effectLst/>
                <a:latin typeface="Open Sans" panose="020B0606030504020204" pitchFamily="34" charset="0"/>
                <a:ea typeface="Calibri" panose="020F0502020204030204" pitchFamily="34" charset="0"/>
              </a:rPr>
              <a:t>The Center for Maritime Strategy (CMS) is a non-profit, non-partisan think tank and research institution dedicated to studying maritime issues and their context within wider American national security policy. Through its research and analysis, external outreach, publications, and high-level events, CMS engages key stakeholders across government, academia, and industry.</a:t>
            </a:r>
            <a:endParaRPr lang="en-US" sz="1800" dirty="0">
              <a:effectLst/>
              <a:latin typeface="Calibri" panose="020F0502020204030204" pitchFamily="34" charset="0"/>
              <a:ea typeface="Calibri" panose="020F0502020204030204" pitchFamily="34" charset="0"/>
            </a:endParaRPr>
          </a:p>
          <a:p>
            <a:pPr defTabSz="466751">
              <a:defRPr/>
            </a:pPr>
            <a:endParaRPr lang="en-US" sz="2400" dirty="0"/>
          </a:p>
          <a:p>
            <a:endParaRPr lang="en-US" sz="2400" dirty="0"/>
          </a:p>
          <a:p>
            <a:endParaRPr lang="en-US" dirty="0"/>
          </a:p>
        </p:txBody>
      </p:sp>
    </p:spTree>
    <p:extLst>
      <p:ext uri="{BB962C8B-B14F-4D97-AF65-F5344CB8AC3E}">
        <p14:creationId xmlns:p14="http://schemas.microsoft.com/office/powerpoint/2010/main" val="54783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4176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resentation Cover">
    <p:spTree>
      <p:nvGrpSpPr>
        <p:cNvPr id="1" name=""/>
        <p:cNvGrpSpPr/>
        <p:nvPr/>
      </p:nvGrpSpPr>
      <p:grpSpPr>
        <a:xfrm>
          <a:off x="0" y="0"/>
          <a:ext cx="0" cy="0"/>
          <a:chOff x="0" y="0"/>
          <a:chExt cx="0" cy="0"/>
        </a:xfrm>
      </p:grpSpPr>
      <p:pic>
        <p:nvPicPr>
          <p:cNvPr id="3" name="Picture 2" descr="A picture containing standing, sheep, woman, dog&#10;&#10;Description automatically generated">
            <a:extLst>
              <a:ext uri="{FF2B5EF4-FFF2-40B4-BE49-F238E27FC236}">
                <a16:creationId xmlns:a16="http://schemas.microsoft.com/office/drawing/2014/main" id="{C9527451-5120-4B96-8B62-2C23D6FF65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3" name="Picture 2" descr="A picture containing standing, sheep, dog, walking&#10;&#10;Description automatically generated">
            <a:extLst>
              <a:ext uri="{FF2B5EF4-FFF2-40B4-BE49-F238E27FC236}">
                <a16:creationId xmlns:a16="http://schemas.microsoft.com/office/drawing/2014/main" id="{BE902DC9-BDB6-4950-AA17-125FAAEDDE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4" name="Shape 5">
            <a:extLst>
              <a:ext uri="{FF2B5EF4-FFF2-40B4-BE49-F238E27FC236}">
                <a16:creationId xmlns:a16="http://schemas.microsoft.com/office/drawing/2014/main" id="{E87D51D1-2B6D-4C86-852A-43F2D9AFDCFA}"/>
              </a:ext>
            </a:extLst>
          </p:cNvPr>
          <p:cNvSpPr>
            <a:spLocks noGrp="1"/>
          </p:cNvSpPr>
          <p:nvPr>
            <p:ph type="title"/>
          </p:nvPr>
        </p:nvSpPr>
        <p:spPr>
          <a:xfrm>
            <a:off x="1778000" y="2298700"/>
            <a:ext cx="20828000" cy="4648200"/>
          </a:xfrm>
          <a:prstGeom prst="rect">
            <a:avLst/>
          </a:prstGeom>
        </p:spPr>
        <p:txBody>
          <a:bodyPr anchor="b"/>
          <a:lstStyle/>
          <a:p>
            <a:pPr lvl="0">
              <a:defRPr sz="1800"/>
            </a:pPr>
            <a:r>
              <a:rPr lang="en-US" sz="11200"/>
              <a:t>Click to edit Master title style</a:t>
            </a:r>
            <a:endParaRPr sz="11200"/>
          </a:p>
        </p:txBody>
      </p:sp>
      <p:sp>
        <p:nvSpPr>
          <p:cNvPr id="5" name="Shape 6">
            <a:extLst>
              <a:ext uri="{FF2B5EF4-FFF2-40B4-BE49-F238E27FC236}">
                <a16:creationId xmlns:a16="http://schemas.microsoft.com/office/drawing/2014/main" id="{6805DC18-5BF8-4918-AE69-92815293BAE0}"/>
              </a:ext>
            </a:extLst>
          </p:cNvPr>
          <p:cNvSpPr>
            <a:spLocks noGrp="1"/>
          </p:cNvSpPr>
          <p:nvPr>
            <p:ph type="body" idx="1" hasCustomPrompt="1"/>
          </p:nvPr>
        </p:nvSpPr>
        <p:spPr>
          <a:xfrm>
            <a:off x="1778000" y="7073900"/>
            <a:ext cx="20828000" cy="1587500"/>
          </a:xfrm>
          <a:prstGeom prst="rect">
            <a:avLst/>
          </a:prstGeom>
        </p:spPr>
        <p:txBody>
          <a:bodyPr anchor="t"/>
          <a:lstStyle>
            <a:lvl1pPr marL="0" indent="0" algn="ctr">
              <a:spcBef>
                <a:spcPts val="0"/>
              </a:spcBef>
              <a:buSzTx/>
              <a:buNone/>
              <a:defRPr sz="4400">
                <a:solidFill>
                  <a:schemeClr val="bg1"/>
                </a:solidFill>
              </a:defRPr>
            </a:lvl1pPr>
            <a:lvl2pPr marL="0" indent="228600" algn="ctr">
              <a:spcBef>
                <a:spcPts val="0"/>
              </a:spcBef>
              <a:buSzTx/>
              <a:buNone/>
              <a:defRPr sz="4400">
                <a:solidFill>
                  <a:schemeClr val="bg1"/>
                </a:solidFill>
              </a:defRPr>
            </a:lvl2pPr>
            <a:lvl3pPr marL="0" indent="457200" algn="ctr">
              <a:spcBef>
                <a:spcPts val="0"/>
              </a:spcBef>
              <a:buSzTx/>
              <a:buNone/>
              <a:defRPr sz="4400">
                <a:solidFill>
                  <a:schemeClr val="bg1"/>
                </a:solidFill>
              </a:defRPr>
            </a:lvl3pPr>
            <a:lvl4pPr marL="0" indent="685800" algn="ctr">
              <a:spcBef>
                <a:spcPts val="0"/>
              </a:spcBef>
              <a:buSzTx/>
              <a:buNone/>
              <a:defRPr sz="4400">
                <a:solidFill>
                  <a:schemeClr val="bg1"/>
                </a:solidFill>
              </a:defRPr>
            </a:lvl4pPr>
            <a:lvl5pPr marL="0" indent="914400" algn="ctr">
              <a:spcBef>
                <a:spcPts val="0"/>
              </a:spcBef>
              <a:buSzTx/>
              <a:buNone/>
              <a:defRPr sz="4400">
                <a:solidFill>
                  <a:schemeClr val="bg1"/>
                </a:solidFill>
              </a:defRPr>
            </a:lvl5pPr>
          </a:lstStyle>
          <a:p>
            <a:pPr lvl="0">
              <a:defRPr sz="1800"/>
            </a:pPr>
            <a:r>
              <a:rPr lang="en-US" sz="4400"/>
              <a:t>Subtext</a:t>
            </a:r>
            <a:endParaRPr sz="440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778000" y="2298700"/>
            <a:ext cx="20828000" cy="4648200"/>
          </a:xfrm>
          <a:prstGeom prst="rect">
            <a:avLst/>
          </a:prstGeom>
        </p:spPr>
        <p:txBody>
          <a:bodyPr anchor="b"/>
          <a:lstStyle/>
          <a:p>
            <a:pPr lvl="0">
              <a:defRPr sz="1800"/>
            </a:pPr>
            <a:r>
              <a:rPr lang="en-US" sz="11200"/>
              <a:t>Click to edit Master title style</a:t>
            </a:r>
            <a:endParaRPr sz="11200"/>
          </a:p>
        </p:txBody>
      </p:sp>
      <p:sp>
        <p:nvSpPr>
          <p:cNvPr id="6" name="Shape 6"/>
          <p:cNvSpPr>
            <a:spLocks noGrp="1"/>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solidFill>
                  <a:schemeClr val="tx1"/>
                </a:solidFill>
              </a:defRPr>
            </a:lvl1pPr>
            <a:lvl2pPr marL="0" indent="228600" algn="ctr">
              <a:spcBef>
                <a:spcPts val="0"/>
              </a:spcBef>
              <a:buSzTx/>
              <a:buNone/>
              <a:defRPr sz="4400">
                <a:solidFill>
                  <a:schemeClr val="tx1"/>
                </a:solidFill>
              </a:defRPr>
            </a:lvl2pPr>
            <a:lvl3pPr marL="0" indent="457200" algn="ctr">
              <a:spcBef>
                <a:spcPts val="0"/>
              </a:spcBef>
              <a:buSzTx/>
              <a:buNone/>
              <a:defRPr sz="4400">
                <a:solidFill>
                  <a:schemeClr val="tx1"/>
                </a:solidFill>
              </a:defRPr>
            </a:lvl3pPr>
            <a:lvl4pPr marL="0" indent="685800" algn="ctr">
              <a:spcBef>
                <a:spcPts val="0"/>
              </a:spcBef>
              <a:buSzTx/>
              <a:buNone/>
              <a:defRPr sz="4400">
                <a:solidFill>
                  <a:schemeClr val="tx1"/>
                </a:solidFill>
              </a:defRPr>
            </a:lvl4pPr>
            <a:lvl5pPr marL="0" indent="914400" algn="ctr">
              <a:spcBef>
                <a:spcPts val="0"/>
              </a:spcBef>
              <a:buSzTx/>
              <a:buNone/>
              <a:defRPr sz="4400">
                <a:solidFill>
                  <a:schemeClr val="tx1"/>
                </a:solidFill>
              </a:defRPr>
            </a:lvl5pPr>
          </a:lstStyle>
          <a:p>
            <a:pPr lvl="0">
              <a:defRPr sz="1800"/>
            </a:pPr>
            <a:r>
              <a:rPr lang="en-US" sz="4400"/>
              <a:t>Click to edit Master text styles</a:t>
            </a:r>
          </a:p>
          <a:p>
            <a:pPr lvl="1">
              <a:defRPr sz="1800"/>
            </a:pPr>
            <a:r>
              <a:rPr lang="en-US" sz="4400"/>
              <a:t>Second level</a:t>
            </a:r>
          </a:p>
          <a:p>
            <a:pPr lvl="2">
              <a:defRPr sz="1800"/>
            </a:pPr>
            <a:r>
              <a:rPr lang="en-US" sz="4400"/>
              <a:t>Third level</a:t>
            </a:r>
          </a:p>
          <a:p>
            <a:pPr lvl="3">
              <a:defRPr sz="1800"/>
            </a:pPr>
            <a:r>
              <a:rPr lang="en-US" sz="4400"/>
              <a:t>Fourth level</a:t>
            </a:r>
          </a:p>
          <a:p>
            <a:pPr lvl="4">
              <a:defRPr sz="1800"/>
            </a:pPr>
            <a:r>
              <a:rPr lang="en-US" sz="4400"/>
              <a:t>Fifth level</a:t>
            </a:r>
            <a:endParaRPr sz="4400"/>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lang="en-US" sz="11200"/>
              <a:t>Click to edit Master title style</a:t>
            </a:r>
            <a:endParaRPr sz="1120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689100" y="1778000"/>
            <a:ext cx="21005800" cy="10147300"/>
          </a:xfrm>
          <a:prstGeom prst="rect">
            <a:avLst/>
          </a:prstGeom>
        </p:spPr>
        <p:txBody>
          <a:bodyPr/>
          <a:lstStyle/>
          <a:p>
            <a:pPr lvl="0">
              <a:defRPr sz="1800"/>
            </a:pPr>
            <a:r>
              <a:rPr lang="en-US" sz="5200"/>
              <a:t>Click to edit Master text styles</a:t>
            </a:r>
          </a:p>
          <a:p>
            <a:pPr lvl="1">
              <a:defRPr sz="1800"/>
            </a:pPr>
            <a:r>
              <a:rPr lang="en-US" sz="5200"/>
              <a:t>Second level</a:t>
            </a:r>
          </a:p>
          <a:p>
            <a:pPr lvl="2">
              <a:defRPr sz="1800"/>
            </a:pPr>
            <a:r>
              <a:rPr lang="en-US" sz="5200"/>
              <a:t>Third level</a:t>
            </a:r>
          </a:p>
          <a:p>
            <a:pPr lvl="3">
              <a:defRPr sz="1800"/>
            </a:pPr>
            <a:r>
              <a:rPr lang="en-US" sz="5200"/>
              <a:t>Fourth level</a:t>
            </a:r>
          </a:p>
          <a:p>
            <a:pPr lvl="4">
              <a:defRPr sz="1800"/>
            </a:pPr>
            <a:r>
              <a:rPr lang="en-US" sz="5200"/>
              <a:t>Fifth level</a:t>
            </a:r>
            <a:endParaRPr sz="520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image" Target="../media/image8.jpeg"/><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529C"/>
            </a:gs>
            <a:gs pos="100000">
              <a:srgbClr val="0541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11200"/>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5200"/>
              <a:t>Body Level One</a:t>
            </a:r>
          </a:p>
          <a:p>
            <a:pPr lvl="1">
              <a:defRPr sz="1800"/>
            </a:pPr>
            <a:r>
              <a:rPr sz="5200"/>
              <a:t>Body Level Two</a:t>
            </a:r>
          </a:p>
          <a:p>
            <a:pPr lvl="2">
              <a:defRPr sz="1800"/>
            </a:pPr>
            <a:r>
              <a:rPr sz="5200"/>
              <a:t>Body Level Three</a:t>
            </a:r>
          </a:p>
          <a:p>
            <a:pPr lvl="3">
              <a:defRPr sz="1800"/>
            </a:pPr>
            <a:r>
              <a:rPr sz="5200"/>
              <a:t>Body Level Four</a:t>
            </a:r>
          </a:p>
          <a:p>
            <a:pPr lvl="4">
              <a:defRPr sz="1800"/>
            </a:pPr>
            <a:r>
              <a:rPr sz="5200"/>
              <a:t>Body Level Five</a:t>
            </a:r>
          </a:p>
        </p:txBody>
      </p:sp>
      <p:pic>
        <p:nvPicPr>
          <p:cNvPr id="6" name="Picture 5" descr="A picture containing outdoor, person, man, holding&#10;&#10;Description automatically generated">
            <a:extLst>
              <a:ext uri="{FF2B5EF4-FFF2-40B4-BE49-F238E27FC236}">
                <a16:creationId xmlns:a16="http://schemas.microsoft.com/office/drawing/2014/main" id="{16FC353E-1534-4DA4-AB74-5C89651FF293}"/>
              </a:ext>
            </a:extLst>
          </p:cNvPr>
          <p:cNvPicPr>
            <a:picLocks noChangeAspect="1"/>
          </p:cNvPicPr>
          <p:nvPr userDrawn="1"/>
        </p:nvPicPr>
        <p:blipFill rotWithShape="1">
          <a:blip r:embed="rId9" cstate="email">
            <a:alphaModFix amt="40000"/>
            <a:extLst>
              <a:ext uri="{28A0092B-C50C-407E-A947-70E740481C1C}">
                <a14:useLocalDpi xmlns:a14="http://schemas.microsoft.com/office/drawing/2010/main"/>
              </a:ext>
            </a:extLst>
          </a:blip>
          <a:srcRect/>
          <a:stretch/>
        </p:blipFill>
        <p:spPr>
          <a:xfrm>
            <a:off x="6531369" y="12763495"/>
            <a:ext cx="2983832" cy="952500"/>
          </a:xfrm>
          <a:prstGeom prst="rect">
            <a:avLst/>
          </a:prstGeom>
        </p:spPr>
      </p:pic>
      <p:pic>
        <p:nvPicPr>
          <p:cNvPr id="7" name="Picture 6">
            <a:extLst>
              <a:ext uri="{FF2B5EF4-FFF2-40B4-BE49-F238E27FC236}">
                <a16:creationId xmlns:a16="http://schemas.microsoft.com/office/drawing/2014/main" id="{F5288361-D6B4-4116-996C-39E652437E5B}"/>
              </a:ext>
            </a:extLst>
          </p:cNvPr>
          <p:cNvPicPr>
            <a:picLocks noChangeAspect="1"/>
          </p:cNvPicPr>
          <p:nvPr userDrawn="1"/>
        </p:nvPicPr>
        <p:blipFill rotWithShape="1">
          <a:blip r:embed="rId10" cstate="email">
            <a:alphaModFix amt="40000"/>
            <a:extLst>
              <a:ext uri="{28A0092B-C50C-407E-A947-70E740481C1C}">
                <a14:useLocalDpi xmlns:a14="http://schemas.microsoft.com/office/drawing/2010/main"/>
              </a:ext>
            </a:extLst>
          </a:blip>
          <a:srcRect/>
          <a:stretch/>
        </p:blipFill>
        <p:spPr>
          <a:xfrm>
            <a:off x="20907029" y="12763500"/>
            <a:ext cx="3476971" cy="952500"/>
          </a:xfrm>
          <a:prstGeom prst="rect">
            <a:avLst/>
          </a:prstGeom>
        </p:spPr>
      </p:pic>
      <p:pic>
        <p:nvPicPr>
          <p:cNvPr id="9" name="Picture 8" descr="A group of people standing in front of a crowd&#10;&#10;Description automatically generated">
            <a:extLst>
              <a:ext uri="{FF2B5EF4-FFF2-40B4-BE49-F238E27FC236}">
                <a16:creationId xmlns:a16="http://schemas.microsoft.com/office/drawing/2014/main" id="{D1E1F3E6-E92F-442B-97EF-323CC6B5AFF9}"/>
              </a:ext>
            </a:extLst>
          </p:cNvPr>
          <p:cNvPicPr>
            <a:picLocks noChangeAspect="1"/>
          </p:cNvPicPr>
          <p:nvPr userDrawn="1"/>
        </p:nvPicPr>
        <p:blipFill rotWithShape="1">
          <a:blip r:embed="rId11" cstate="email">
            <a:alphaModFix amt="40000"/>
            <a:extLst>
              <a:ext uri="{28A0092B-C50C-407E-A947-70E740481C1C}">
                <a14:useLocalDpi xmlns:a14="http://schemas.microsoft.com/office/drawing/2010/main"/>
              </a:ext>
            </a:extLst>
          </a:blip>
          <a:srcRect/>
          <a:stretch/>
        </p:blipFill>
        <p:spPr>
          <a:xfrm>
            <a:off x="0" y="12763497"/>
            <a:ext cx="4007518" cy="952499"/>
          </a:xfrm>
          <a:prstGeom prst="rect">
            <a:avLst/>
          </a:prstGeom>
        </p:spPr>
      </p:pic>
      <p:pic>
        <p:nvPicPr>
          <p:cNvPr id="11" name="Picture 10" descr="A group of people standing in a grassy field&#10;&#10;Description automatically generated">
            <a:extLst>
              <a:ext uri="{FF2B5EF4-FFF2-40B4-BE49-F238E27FC236}">
                <a16:creationId xmlns:a16="http://schemas.microsoft.com/office/drawing/2014/main" id="{19EE0112-7113-4AE1-92E3-D5A85DD9F89D}"/>
              </a:ext>
            </a:extLst>
          </p:cNvPr>
          <p:cNvPicPr>
            <a:picLocks noChangeAspect="1"/>
          </p:cNvPicPr>
          <p:nvPr userDrawn="1"/>
        </p:nvPicPr>
        <p:blipFill rotWithShape="1">
          <a:blip r:embed="rId12" cstate="email">
            <a:alphaModFix amt="40000"/>
            <a:extLst>
              <a:ext uri="{28A0092B-C50C-407E-A947-70E740481C1C}">
                <a14:useLocalDpi xmlns:a14="http://schemas.microsoft.com/office/drawing/2010/main"/>
              </a:ext>
            </a:extLst>
          </a:blip>
          <a:srcRect/>
          <a:stretch/>
        </p:blipFill>
        <p:spPr>
          <a:xfrm>
            <a:off x="16011663" y="12763501"/>
            <a:ext cx="4895366" cy="952499"/>
          </a:xfrm>
          <a:prstGeom prst="rect">
            <a:avLst/>
          </a:prstGeom>
        </p:spPr>
      </p:pic>
      <p:pic>
        <p:nvPicPr>
          <p:cNvPr id="13" name="Picture 12" descr="A person wearing a red hat&#10;&#10;Description automatically generated">
            <a:extLst>
              <a:ext uri="{FF2B5EF4-FFF2-40B4-BE49-F238E27FC236}">
                <a16:creationId xmlns:a16="http://schemas.microsoft.com/office/drawing/2014/main" id="{1639363E-9F29-4817-B1A4-89FB9FC96721}"/>
              </a:ext>
            </a:extLst>
          </p:cNvPr>
          <p:cNvPicPr>
            <a:picLocks noChangeAspect="1"/>
          </p:cNvPicPr>
          <p:nvPr userDrawn="1"/>
        </p:nvPicPr>
        <p:blipFill rotWithShape="1">
          <a:blip r:embed="rId13" cstate="email">
            <a:alphaModFix amt="40000"/>
            <a:extLst>
              <a:ext uri="{28A0092B-C50C-407E-A947-70E740481C1C}">
                <a14:useLocalDpi xmlns:a14="http://schemas.microsoft.com/office/drawing/2010/main"/>
              </a:ext>
            </a:extLst>
          </a:blip>
          <a:srcRect/>
          <a:stretch/>
        </p:blipFill>
        <p:spPr>
          <a:xfrm>
            <a:off x="3980597" y="12763496"/>
            <a:ext cx="2544536" cy="952499"/>
          </a:xfrm>
          <a:prstGeom prst="rect">
            <a:avLst/>
          </a:prstGeom>
        </p:spPr>
      </p:pic>
      <p:pic>
        <p:nvPicPr>
          <p:cNvPr id="15" name="Picture 14" descr="A group of people looking at a phone&#10;&#10;Description automatically generated">
            <a:extLst>
              <a:ext uri="{FF2B5EF4-FFF2-40B4-BE49-F238E27FC236}">
                <a16:creationId xmlns:a16="http://schemas.microsoft.com/office/drawing/2014/main" id="{987F88A1-4BC4-4AB3-9FB2-2C19A2C9BBB1}"/>
              </a:ext>
            </a:extLst>
          </p:cNvPr>
          <p:cNvPicPr>
            <a:picLocks noChangeAspect="1"/>
          </p:cNvPicPr>
          <p:nvPr userDrawn="1"/>
        </p:nvPicPr>
        <p:blipFill rotWithShape="1">
          <a:blip r:embed="rId14" cstate="email">
            <a:alphaModFix amt="40000"/>
            <a:extLst>
              <a:ext uri="{28A0092B-C50C-407E-A947-70E740481C1C}">
                <a14:useLocalDpi xmlns:a14="http://schemas.microsoft.com/office/drawing/2010/main"/>
              </a:ext>
            </a:extLst>
          </a:blip>
          <a:srcRect/>
          <a:stretch/>
        </p:blipFill>
        <p:spPr>
          <a:xfrm>
            <a:off x="13467125" y="12763500"/>
            <a:ext cx="2544537" cy="952500"/>
          </a:xfrm>
          <a:prstGeom prst="rect">
            <a:avLst/>
          </a:prstGeom>
        </p:spPr>
      </p:pic>
      <p:pic>
        <p:nvPicPr>
          <p:cNvPr id="17" name="Picture 16" descr="A picture containing person, indoor, bed, red&#10;&#10;Description automatically generated">
            <a:extLst>
              <a:ext uri="{FF2B5EF4-FFF2-40B4-BE49-F238E27FC236}">
                <a16:creationId xmlns:a16="http://schemas.microsoft.com/office/drawing/2014/main" id="{FC299284-B48E-4367-B7B1-E42C09401F0D}"/>
              </a:ext>
            </a:extLst>
          </p:cNvPr>
          <p:cNvPicPr>
            <a:picLocks noChangeAspect="1"/>
          </p:cNvPicPr>
          <p:nvPr userDrawn="1"/>
        </p:nvPicPr>
        <p:blipFill rotWithShape="1">
          <a:blip r:embed="rId15" cstate="email">
            <a:alphaModFix amt="40000"/>
            <a:extLst>
              <a:ext uri="{28A0092B-C50C-407E-A947-70E740481C1C}">
                <a14:useLocalDpi xmlns:a14="http://schemas.microsoft.com/office/drawing/2010/main"/>
              </a:ext>
            </a:extLst>
          </a:blip>
          <a:srcRect/>
          <a:stretch/>
        </p:blipFill>
        <p:spPr>
          <a:xfrm>
            <a:off x="9515202" y="12763502"/>
            <a:ext cx="3951924" cy="952494"/>
          </a:xfrm>
          <a:prstGeom prst="rect">
            <a:avLst/>
          </a:prstGeom>
        </p:spPr>
      </p:pic>
      <p:sp>
        <p:nvSpPr>
          <p:cNvPr id="4" name="TextBox 3">
            <a:extLst>
              <a:ext uri="{FF2B5EF4-FFF2-40B4-BE49-F238E27FC236}">
                <a16:creationId xmlns:a16="http://schemas.microsoft.com/office/drawing/2014/main" id="{6555196F-93B9-4A9F-81F8-5725D5F42FC7}"/>
              </a:ext>
            </a:extLst>
          </p:cNvPr>
          <p:cNvSpPr txBox="1"/>
          <p:nvPr userDrawn="1"/>
        </p:nvSpPr>
        <p:spPr>
          <a:xfrm>
            <a:off x="17590169" y="13003786"/>
            <a:ext cx="6593306"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1" hangingPunct="0">
              <a:lnSpc>
                <a:spcPct val="100000"/>
              </a:lnSpc>
              <a:spcBef>
                <a:spcPts val="0"/>
              </a:spcBef>
              <a:spcAft>
                <a:spcPts val="0"/>
              </a:spcAft>
              <a:buClrTx/>
              <a:buSzTx/>
              <a:buFontTx/>
              <a:buNone/>
              <a:tabLst/>
            </a:pPr>
            <a:r>
              <a:rPr kumimoji="0" lang="en-US" sz="2400" b="0" i="1" u="none" strike="noStrike" cap="none" spc="0" normalizeH="0" baseline="0" dirty="0">
                <a:ln>
                  <a:noFill/>
                </a:ln>
                <a:solidFill>
                  <a:schemeClr val="bg1">
                    <a:lumMod val="75000"/>
                  </a:schemeClr>
                </a:solidFill>
                <a:effectLst/>
                <a:uFillTx/>
                <a:latin typeface="+mn-lt"/>
                <a:ea typeface="+mn-ea"/>
                <a:cs typeface="+mn-cs"/>
                <a:sym typeface="Helvetica Light"/>
              </a:rPr>
              <a:t>Citizens in Support of Sea Services since 1902</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49" r:id="rId3"/>
    <p:sldLayoutId id="2147483653" r:id="rId4"/>
    <p:sldLayoutId id="2147483656" r:id="rId5"/>
    <p:sldLayoutId id="2147483659" r:id="rId6"/>
    <p:sldLayoutId id="2147483660" r:id="rId7"/>
  </p:sldLayoutIdLst>
  <p:transition spd="med"/>
  <p:txStyles>
    <p:titleStyle>
      <a:lvl1pPr algn="ctr" defTabSz="825500" eaLnBrk="1" hangingPunct="1">
        <a:defRPr sz="11200">
          <a:solidFill>
            <a:srgbClr val="FFC000"/>
          </a:solidFill>
          <a:latin typeface="+mn-lt"/>
          <a:ea typeface="+mn-ea"/>
          <a:cs typeface="+mn-cs"/>
          <a:sym typeface="Helvetica Light"/>
        </a:defRPr>
      </a:lvl1pPr>
      <a:lvl2pPr indent="228600" algn="ctr" defTabSz="825500" eaLnBrk="1" hangingPunct="1">
        <a:defRPr sz="11200">
          <a:latin typeface="+mn-lt"/>
          <a:ea typeface="+mn-ea"/>
          <a:cs typeface="+mn-cs"/>
          <a:sym typeface="Helvetica Light"/>
        </a:defRPr>
      </a:lvl2pPr>
      <a:lvl3pPr indent="457200" algn="ctr" defTabSz="825500" eaLnBrk="1" hangingPunct="1">
        <a:defRPr sz="11200">
          <a:latin typeface="+mn-lt"/>
          <a:ea typeface="+mn-ea"/>
          <a:cs typeface="+mn-cs"/>
          <a:sym typeface="Helvetica Light"/>
        </a:defRPr>
      </a:lvl3pPr>
      <a:lvl4pPr indent="685800" algn="ctr" defTabSz="825500" eaLnBrk="1" hangingPunct="1">
        <a:defRPr sz="11200">
          <a:latin typeface="+mn-lt"/>
          <a:ea typeface="+mn-ea"/>
          <a:cs typeface="+mn-cs"/>
          <a:sym typeface="Helvetica Light"/>
        </a:defRPr>
      </a:lvl4pPr>
      <a:lvl5pPr indent="914400" algn="ctr" defTabSz="825500" eaLnBrk="1" hangingPunct="1">
        <a:defRPr sz="11200">
          <a:latin typeface="+mn-lt"/>
          <a:ea typeface="+mn-ea"/>
          <a:cs typeface="+mn-cs"/>
          <a:sym typeface="Helvetica Light"/>
        </a:defRPr>
      </a:lvl5pPr>
      <a:lvl6pPr indent="1143000" algn="ctr" defTabSz="825500" eaLnBrk="1" hangingPunct="1">
        <a:defRPr sz="11200">
          <a:latin typeface="+mn-lt"/>
          <a:ea typeface="+mn-ea"/>
          <a:cs typeface="+mn-cs"/>
          <a:sym typeface="Helvetica Light"/>
        </a:defRPr>
      </a:lvl6pPr>
      <a:lvl7pPr indent="1371600" algn="ctr" defTabSz="825500" eaLnBrk="1" hangingPunct="1">
        <a:defRPr sz="11200">
          <a:latin typeface="+mn-lt"/>
          <a:ea typeface="+mn-ea"/>
          <a:cs typeface="+mn-cs"/>
          <a:sym typeface="Helvetica Light"/>
        </a:defRPr>
      </a:lvl7pPr>
      <a:lvl8pPr indent="1600200" algn="ctr" defTabSz="825500" eaLnBrk="1" hangingPunct="1">
        <a:defRPr sz="11200">
          <a:latin typeface="+mn-lt"/>
          <a:ea typeface="+mn-ea"/>
          <a:cs typeface="+mn-cs"/>
          <a:sym typeface="Helvetica Light"/>
        </a:defRPr>
      </a:lvl8pPr>
      <a:lvl9pPr indent="1828800" algn="ctr" defTabSz="825500" eaLnBrk="1" hangingPunct="1">
        <a:defRPr sz="11200">
          <a:latin typeface="+mn-lt"/>
          <a:ea typeface="+mn-ea"/>
          <a:cs typeface="+mn-cs"/>
          <a:sym typeface="Helvetica Light"/>
        </a:defRPr>
      </a:lvl9pPr>
    </p:titleStyle>
    <p:bodyStyle>
      <a:lvl1pPr marL="635000" indent="-635000" defTabSz="825500" eaLnBrk="1" hangingPunct="1">
        <a:spcBef>
          <a:spcPts val="5900"/>
        </a:spcBef>
        <a:buSzPct val="75000"/>
        <a:buChar char="•"/>
        <a:defRPr sz="5200">
          <a:solidFill>
            <a:schemeClr val="bg1"/>
          </a:solidFill>
          <a:latin typeface="+mn-lt"/>
          <a:ea typeface="+mn-ea"/>
          <a:cs typeface="+mn-cs"/>
          <a:sym typeface="Helvetica Light"/>
        </a:defRPr>
      </a:lvl1pPr>
      <a:lvl2pPr marL="1270000" indent="-635000" defTabSz="825500" eaLnBrk="1" hangingPunct="1">
        <a:spcBef>
          <a:spcPts val="5900"/>
        </a:spcBef>
        <a:buSzPct val="75000"/>
        <a:buChar char="•"/>
        <a:defRPr sz="5200">
          <a:solidFill>
            <a:schemeClr val="bg1"/>
          </a:solidFill>
          <a:latin typeface="+mn-lt"/>
          <a:ea typeface="+mn-ea"/>
          <a:cs typeface="+mn-cs"/>
          <a:sym typeface="Helvetica Light"/>
        </a:defRPr>
      </a:lvl2pPr>
      <a:lvl3pPr marL="1905000" indent="-635000" defTabSz="825500" eaLnBrk="1" hangingPunct="1">
        <a:spcBef>
          <a:spcPts val="5900"/>
        </a:spcBef>
        <a:buSzPct val="75000"/>
        <a:buChar char="•"/>
        <a:defRPr sz="5200">
          <a:solidFill>
            <a:schemeClr val="bg1"/>
          </a:solidFill>
          <a:latin typeface="+mn-lt"/>
          <a:ea typeface="+mn-ea"/>
          <a:cs typeface="+mn-cs"/>
          <a:sym typeface="Helvetica Light"/>
        </a:defRPr>
      </a:lvl3pPr>
      <a:lvl4pPr marL="2540000" indent="-635000" defTabSz="825500" eaLnBrk="1" hangingPunct="1">
        <a:spcBef>
          <a:spcPts val="5900"/>
        </a:spcBef>
        <a:buSzPct val="75000"/>
        <a:buChar char="•"/>
        <a:defRPr sz="5200">
          <a:solidFill>
            <a:schemeClr val="bg1"/>
          </a:solidFill>
          <a:latin typeface="+mn-lt"/>
          <a:ea typeface="+mn-ea"/>
          <a:cs typeface="+mn-cs"/>
          <a:sym typeface="Helvetica Light"/>
        </a:defRPr>
      </a:lvl4pPr>
      <a:lvl5pPr marL="3175000" indent="-635000" defTabSz="825500" eaLnBrk="1" hangingPunct="1">
        <a:spcBef>
          <a:spcPts val="5900"/>
        </a:spcBef>
        <a:buSzPct val="75000"/>
        <a:buChar char="•"/>
        <a:defRPr sz="5200">
          <a:solidFill>
            <a:schemeClr val="bg1"/>
          </a:solidFill>
          <a:latin typeface="+mn-lt"/>
          <a:ea typeface="+mn-ea"/>
          <a:cs typeface="+mn-cs"/>
          <a:sym typeface="Helvetica Light"/>
        </a:defRPr>
      </a:lvl5pPr>
      <a:lvl6pPr marL="3810000" indent="-635000" defTabSz="825500" eaLnBrk="1" hangingPunct="1">
        <a:spcBef>
          <a:spcPts val="5900"/>
        </a:spcBef>
        <a:buSzPct val="75000"/>
        <a:buChar char="•"/>
        <a:defRPr sz="5200">
          <a:latin typeface="+mn-lt"/>
          <a:ea typeface="+mn-ea"/>
          <a:cs typeface="+mn-cs"/>
          <a:sym typeface="Helvetica Light"/>
        </a:defRPr>
      </a:lvl6pPr>
      <a:lvl7pPr marL="4445000" indent="-635000" defTabSz="825500" eaLnBrk="1" hangingPunct="1">
        <a:spcBef>
          <a:spcPts val="5900"/>
        </a:spcBef>
        <a:buSzPct val="75000"/>
        <a:buChar char="•"/>
        <a:defRPr sz="5200">
          <a:latin typeface="+mn-lt"/>
          <a:ea typeface="+mn-ea"/>
          <a:cs typeface="+mn-cs"/>
          <a:sym typeface="Helvetica Light"/>
        </a:defRPr>
      </a:lvl7pPr>
      <a:lvl8pPr marL="5080000" indent="-635000" defTabSz="825500" eaLnBrk="1" hangingPunct="1">
        <a:spcBef>
          <a:spcPts val="5900"/>
        </a:spcBef>
        <a:buSzPct val="75000"/>
        <a:buChar char="•"/>
        <a:defRPr sz="5200">
          <a:latin typeface="+mn-lt"/>
          <a:ea typeface="+mn-ea"/>
          <a:cs typeface="+mn-cs"/>
          <a:sym typeface="Helvetica Light"/>
        </a:defRPr>
      </a:lvl8pPr>
      <a:lvl9pPr marL="5715000" indent="-635000" defTabSz="825500" eaLnBrk="1" hangingPunct="1">
        <a:spcBef>
          <a:spcPts val="5900"/>
        </a:spcBef>
        <a:buSzPct val="75000"/>
        <a:buChar char="•"/>
        <a:defRPr sz="5200">
          <a:latin typeface="+mn-lt"/>
          <a:ea typeface="+mn-ea"/>
          <a:cs typeface="+mn-cs"/>
          <a:sym typeface="Helvetica Light"/>
        </a:defRPr>
      </a:lvl9pPr>
    </p:bodyStyle>
    <p:otherStyle>
      <a:lvl1pPr algn="ctr" defTabSz="825500" eaLnBrk="1" hangingPunct="1">
        <a:defRPr sz="2400">
          <a:solidFill>
            <a:schemeClr val="tx1"/>
          </a:solidFill>
          <a:latin typeface="+mn-lt"/>
          <a:ea typeface="+mn-ea"/>
          <a:cs typeface="+mn-cs"/>
          <a:sym typeface="Helvetica Light"/>
        </a:defRPr>
      </a:lvl1pPr>
      <a:lvl2pPr indent="228600" algn="ctr" defTabSz="825500" eaLnBrk="1" hangingPunct="1">
        <a:defRPr sz="2400">
          <a:solidFill>
            <a:schemeClr val="tx1"/>
          </a:solidFill>
          <a:latin typeface="+mn-lt"/>
          <a:ea typeface="+mn-ea"/>
          <a:cs typeface="+mn-cs"/>
          <a:sym typeface="Helvetica Light"/>
        </a:defRPr>
      </a:lvl2pPr>
      <a:lvl3pPr indent="457200" algn="ctr" defTabSz="825500" eaLnBrk="1" hangingPunct="1">
        <a:defRPr sz="2400">
          <a:solidFill>
            <a:schemeClr val="tx1"/>
          </a:solidFill>
          <a:latin typeface="+mn-lt"/>
          <a:ea typeface="+mn-ea"/>
          <a:cs typeface="+mn-cs"/>
          <a:sym typeface="Helvetica Light"/>
        </a:defRPr>
      </a:lvl3pPr>
      <a:lvl4pPr indent="685800" algn="ctr" defTabSz="825500" eaLnBrk="1" hangingPunct="1">
        <a:defRPr sz="2400">
          <a:solidFill>
            <a:schemeClr val="tx1"/>
          </a:solidFill>
          <a:latin typeface="+mn-lt"/>
          <a:ea typeface="+mn-ea"/>
          <a:cs typeface="+mn-cs"/>
          <a:sym typeface="Helvetica Light"/>
        </a:defRPr>
      </a:lvl4pPr>
      <a:lvl5pPr indent="914400" algn="ctr" defTabSz="825500" eaLnBrk="1" hangingPunct="1">
        <a:defRPr sz="2400">
          <a:solidFill>
            <a:schemeClr val="tx1"/>
          </a:solidFill>
          <a:latin typeface="+mn-lt"/>
          <a:ea typeface="+mn-ea"/>
          <a:cs typeface="+mn-cs"/>
          <a:sym typeface="Helvetica Light"/>
        </a:defRPr>
      </a:lvl5pPr>
      <a:lvl6pPr indent="1143000" algn="ctr" defTabSz="825500" eaLnBrk="1" hangingPunct="1">
        <a:defRPr sz="2400">
          <a:solidFill>
            <a:schemeClr val="tx1"/>
          </a:solidFill>
          <a:latin typeface="+mn-lt"/>
          <a:ea typeface="+mn-ea"/>
          <a:cs typeface="+mn-cs"/>
          <a:sym typeface="Helvetica Light"/>
        </a:defRPr>
      </a:lvl6pPr>
      <a:lvl7pPr indent="1371600" algn="ctr" defTabSz="825500" eaLnBrk="1" hangingPunct="1">
        <a:defRPr sz="2400">
          <a:solidFill>
            <a:schemeClr val="tx1"/>
          </a:solidFill>
          <a:latin typeface="+mn-lt"/>
          <a:ea typeface="+mn-ea"/>
          <a:cs typeface="+mn-cs"/>
          <a:sym typeface="Helvetica Light"/>
        </a:defRPr>
      </a:lvl7pPr>
      <a:lvl8pPr indent="1600200" algn="ctr" defTabSz="825500" eaLnBrk="1" hangingPunct="1">
        <a:defRPr sz="2400">
          <a:solidFill>
            <a:schemeClr val="tx1"/>
          </a:solidFill>
          <a:latin typeface="+mn-lt"/>
          <a:ea typeface="+mn-ea"/>
          <a:cs typeface="+mn-cs"/>
          <a:sym typeface="Helvetica Light"/>
        </a:defRPr>
      </a:lvl8pPr>
      <a:lvl9pPr indent="1828800" algn="ctr" defTabSz="825500" eaLnBrk="1" hangingPunct="1">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late, food, cup&#10;&#10;Description automatically generated">
            <a:extLst>
              <a:ext uri="{FF2B5EF4-FFF2-40B4-BE49-F238E27FC236}">
                <a16:creationId xmlns:a16="http://schemas.microsoft.com/office/drawing/2014/main" id="{3C1D64FD-956E-4150-8987-82D2740730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81376" y="600044"/>
            <a:ext cx="4715169" cy="4759651"/>
          </a:xfrm>
          <a:prstGeom prst="rect">
            <a:avLst/>
          </a:prstGeom>
        </p:spPr>
      </p:pic>
    </p:spTree>
    <p:extLst>
      <p:ext uri="{BB962C8B-B14F-4D97-AF65-F5344CB8AC3E}">
        <p14:creationId xmlns:p14="http://schemas.microsoft.com/office/powerpoint/2010/main" val="3327293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AF39-AD5F-4A2B-BA91-02185D90FA34}"/>
              </a:ext>
            </a:extLst>
          </p:cNvPr>
          <p:cNvSpPr>
            <a:spLocks noGrp="1"/>
          </p:cNvSpPr>
          <p:nvPr>
            <p:ph type="title"/>
          </p:nvPr>
        </p:nvSpPr>
        <p:spPr>
          <a:xfrm>
            <a:off x="564687" y="169127"/>
            <a:ext cx="21551900" cy="2009775"/>
          </a:xfrm>
        </p:spPr>
        <p:txBody>
          <a:bodyPr>
            <a:noAutofit/>
          </a:bodyPr>
          <a:lstStyle/>
          <a:p>
            <a:r>
              <a:rPr lang="en-US" sz="8000" b="1" u="sng" dirty="0">
                <a:latin typeface="Lato" panose="020F0502020204030203" pitchFamily="34" charset="0"/>
              </a:rPr>
              <a:t>Fundraising Tips</a:t>
            </a:r>
          </a:p>
        </p:txBody>
      </p:sp>
      <p:sp>
        <p:nvSpPr>
          <p:cNvPr id="3" name="Shape 42">
            <a:extLst>
              <a:ext uri="{FF2B5EF4-FFF2-40B4-BE49-F238E27FC236}">
                <a16:creationId xmlns:a16="http://schemas.microsoft.com/office/drawing/2014/main" id="{AD60F7C5-D7D5-4814-9EB3-3F811DC4C5A2}"/>
              </a:ext>
            </a:extLst>
          </p:cNvPr>
          <p:cNvSpPr txBox="1">
            <a:spLocks/>
          </p:cNvSpPr>
          <p:nvPr/>
        </p:nvSpPr>
        <p:spPr>
          <a:xfrm>
            <a:off x="564687" y="2521802"/>
            <a:ext cx="21240236" cy="2789018"/>
          </a:xfrm>
          <a:prstGeom prst="rect">
            <a:avLst/>
          </a:prstGeom>
        </p:spPr>
        <p:txBody>
          <a:bodyPr>
            <a:noAutofit/>
          </a:bodyPr>
          <a:lstStyle>
            <a:lvl1pPr marL="635000" indent="-635000" defTabSz="825500">
              <a:spcBef>
                <a:spcPts val="5900"/>
              </a:spcBef>
              <a:buSzPct val="75000"/>
              <a:buChar char="•"/>
              <a:defRPr sz="5200">
                <a:solidFill>
                  <a:schemeClr val="bg1"/>
                </a:solidFill>
                <a:latin typeface="+mn-lt"/>
                <a:ea typeface="+mn-ea"/>
                <a:cs typeface="+mn-cs"/>
                <a:sym typeface="Helvetica Light"/>
              </a:defRPr>
            </a:lvl1pPr>
            <a:lvl2pPr marL="1270000" indent="-635000" defTabSz="825500">
              <a:spcBef>
                <a:spcPts val="5900"/>
              </a:spcBef>
              <a:buSzPct val="75000"/>
              <a:buChar char="•"/>
              <a:defRPr sz="5200">
                <a:solidFill>
                  <a:schemeClr val="bg1"/>
                </a:solidFill>
                <a:latin typeface="+mn-lt"/>
                <a:ea typeface="+mn-ea"/>
                <a:cs typeface="+mn-cs"/>
                <a:sym typeface="Helvetica Light"/>
              </a:defRPr>
            </a:lvl2pPr>
            <a:lvl3pPr marL="1905000" indent="-635000" defTabSz="825500">
              <a:spcBef>
                <a:spcPts val="5900"/>
              </a:spcBef>
              <a:buSzPct val="75000"/>
              <a:buChar char="•"/>
              <a:defRPr sz="5200">
                <a:solidFill>
                  <a:schemeClr val="bg1"/>
                </a:solidFill>
                <a:latin typeface="+mn-lt"/>
                <a:ea typeface="+mn-ea"/>
                <a:cs typeface="+mn-cs"/>
                <a:sym typeface="Helvetica Light"/>
              </a:defRPr>
            </a:lvl3pPr>
            <a:lvl4pPr marL="2540000" indent="-635000" defTabSz="825500">
              <a:spcBef>
                <a:spcPts val="5900"/>
              </a:spcBef>
              <a:buSzPct val="75000"/>
              <a:buChar char="•"/>
              <a:defRPr sz="5200">
                <a:solidFill>
                  <a:schemeClr val="bg1"/>
                </a:solidFill>
                <a:latin typeface="+mn-lt"/>
                <a:ea typeface="+mn-ea"/>
                <a:cs typeface="+mn-cs"/>
                <a:sym typeface="Helvetica Light"/>
              </a:defRPr>
            </a:lvl4pPr>
            <a:lvl5pPr marL="3175000" indent="-635000" defTabSz="825500">
              <a:spcBef>
                <a:spcPts val="5900"/>
              </a:spcBef>
              <a:buSzPct val="75000"/>
              <a:buChar char="•"/>
              <a:defRPr sz="5200">
                <a:solidFill>
                  <a:schemeClr val="bg1"/>
                </a:solidFill>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a:lstStyle>
          <a:p>
            <a:pPr marL="2184400" lvl="5" indent="-471488" algn="l" defTabSz="914400" rtl="0" hangingPunct="0">
              <a:spcBef>
                <a:spcPts val="638"/>
              </a:spcBef>
              <a:buSzPct val="67000"/>
              <a:buFont typeface="Arial" pitchFamily="32"/>
              <a:buChar char="•"/>
              <a:tabLst>
                <a:tab pos="527050" algn="l"/>
              </a:tabLst>
            </a:pPr>
            <a:endParaRPr lang="en-US" sz="5000" kern="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E6C134F7-A82D-4CC2-2FF1-FA5676911A7D}"/>
              </a:ext>
            </a:extLst>
          </p:cNvPr>
          <p:cNvSpPr txBox="1"/>
          <p:nvPr/>
        </p:nvSpPr>
        <p:spPr>
          <a:xfrm>
            <a:off x="1714963" y="1972320"/>
            <a:ext cx="21551900" cy="110286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US" sz="4400" b="1" dirty="0">
                <a:solidFill>
                  <a:schemeClr val="bg1">
                    <a:lumMod val="95000"/>
                  </a:schemeClr>
                </a:solidFill>
              </a:rPr>
              <a:t>It’s always about the “F” Word!</a:t>
            </a:r>
            <a:endParaRPr kumimoji="0" lang="en-US" sz="4400" b="1" i="0" u="none" strike="noStrike" cap="none" spc="0" normalizeH="0" baseline="0" dirty="0">
              <a:ln>
                <a:noFill/>
              </a:ln>
              <a:solidFill>
                <a:schemeClr val="bg1">
                  <a:lumMod val="95000"/>
                </a:schemeClr>
              </a:solidFill>
              <a:effectLst/>
              <a:uFillTx/>
              <a:latin typeface="+mn-lt"/>
              <a:ea typeface="+mn-ea"/>
              <a:cs typeface="+mn-cs"/>
              <a:sym typeface="Helvetica Light"/>
            </a:endParaRPr>
          </a:p>
          <a:p>
            <a:pPr marL="0" marR="0" indent="0" algn="l" defTabSz="8255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lumMod val="95000"/>
                  </a:schemeClr>
                </a:solidFill>
                <a:effectLst/>
                <a:uFillTx/>
                <a:latin typeface="+mn-lt"/>
                <a:ea typeface="+mn-ea"/>
                <a:cs typeface="+mn-cs"/>
                <a:sym typeface="Helvetica Light"/>
              </a:rPr>
              <a:t> </a:t>
            </a:r>
          </a:p>
          <a:p>
            <a:pPr marL="0" marR="0" indent="0" algn="l" defTabSz="825500" rtl="0" fontAlgn="auto" latinLnBrk="1" hangingPunct="0">
              <a:lnSpc>
                <a:spcPct val="100000"/>
              </a:lnSpc>
              <a:spcBef>
                <a:spcPts val="0"/>
              </a:spcBef>
              <a:spcAft>
                <a:spcPts val="0"/>
              </a:spcAft>
              <a:buClrTx/>
              <a:buSzTx/>
              <a:buFontTx/>
              <a:buNone/>
              <a:tabLst/>
            </a:pPr>
            <a:r>
              <a:rPr lang="en-US" sz="4400" b="1" dirty="0">
                <a:solidFill>
                  <a:schemeClr val="bg1">
                    <a:lumMod val="95000"/>
                  </a:schemeClr>
                </a:solidFill>
              </a:rPr>
              <a:t>Right Size the Ask</a:t>
            </a:r>
          </a:p>
          <a:p>
            <a:pPr marL="0" marR="0" indent="0" algn="l" defTabSz="8255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lumMod val="95000"/>
                  </a:schemeClr>
                </a:solidFill>
                <a:effectLst/>
                <a:uFillTx/>
                <a:latin typeface="+mn-lt"/>
                <a:ea typeface="+mn-ea"/>
                <a:cs typeface="+mn-cs"/>
                <a:sym typeface="Helvetica Light"/>
              </a:rPr>
              <a:t>	</a:t>
            </a:r>
            <a:r>
              <a:rPr kumimoji="0" lang="en-US" sz="4400" i="0" u="none" strike="noStrike" cap="none" spc="0" normalizeH="0" baseline="0" dirty="0">
                <a:ln>
                  <a:noFill/>
                </a:ln>
                <a:solidFill>
                  <a:schemeClr val="bg1">
                    <a:lumMod val="95000"/>
                  </a:schemeClr>
                </a:solidFill>
                <a:effectLst/>
                <a:uFillTx/>
                <a:latin typeface="+mn-lt"/>
                <a:ea typeface="+mn-ea"/>
                <a:cs typeface="+mn-cs"/>
                <a:sym typeface="Helvetica Light"/>
              </a:rPr>
              <a:t>Think Small – Costco/SAMS – on </a:t>
            </a:r>
            <a:r>
              <a:rPr lang="en-US" sz="4400" dirty="0">
                <a:solidFill>
                  <a:schemeClr val="bg1">
                    <a:lumMod val="95000"/>
                  </a:schemeClr>
                </a:solidFill>
              </a:rPr>
              <a:t>line asks</a:t>
            </a:r>
            <a:endParaRPr kumimoji="0" lang="en-US" sz="4400" i="0" u="none" strike="noStrike" cap="none" spc="0" normalizeH="0" baseline="0" dirty="0">
              <a:ln>
                <a:noFill/>
              </a:ln>
              <a:solidFill>
                <a:schemeClr val="bg1">
                  <a:lumMod val="95000"/>
                </a:schemeClr>
              </a:solidFill>
              <a:effectLst/>
              <a:uFillTx/>
              <a:latin typeface="+mn-lt"/>
              <a:ea typeface="+mn-ea"/>
              <a:cs typeface="+mn-cs"/>
              <a:sym typeface="Helvetica Light"/>
            </a:endParaRPr>
          </a:p>
          <a:p>
            <a:pPr algn="l" rtl="0" latinLnBrk="1" hangingPunct="0"/>
            <a:r>
              <a:rPr kumimoji="0" lang="en-US" sz="4400" b="0" i="0" u="none" strike="noStrike" cap="none" spc="0" normalizeH="0" baseline="0" dirty="0">
                <a:ln>
                  <a:noFill/>
                </a:ln>
                <a:solidFill>
                  <a:schemeClr val="bg1">
                    <a:lumMod val="95000"/>
                  </a:schemeClr>
                </a:solidFill>
                <a:effectLst/>
                <a:uFillTx/>
                <a:latin typeface="+mn-lt"/>
                <a:ea typeface="+mn-ea"/>
                <a:cs typeface="+mn-cs"/>
                <a:sym typeface="Helvetica Light"/>
              </a:rPr>
              <a:t>	Think Bigger – Walmart/Target/Home Depot</a:t>
            </a:r>
          </a:p>
          <a:p>
            <a:pPr algn="l" rtl="0" latinLnBrk="1" hangingPunct="0"/>
            <a:endParaRPr lang="en-US" sz="4400" dirty="0">
              <a:solidFill>
                <a:schemeClr val="bg1">
                  <a:lumMod val="95000"/>
                </a:schemeClr>
              </a:solidFill>
            </a:endParaRPr>
          </a:p>
          <a:p>
            <a:pPr algn="l" rtl="0" latinLnBrk="1" hangingPunct="0"/>
            <a:r>
              <a:rPr kumimoji="0" lang="en-US" sz="4400" b="1" i="0" u="none" strike="noStrike" cap="none" spc="0" normalizeH="0" baseline="0" dirty="0">
                <a:ln>
                  <a:noFill/>
                </a:ln>
                <a:solidFill>
                  <a:schemeClr val="bg1">
                    <a:lumMod val="95000"/>
                  </a:schemeClr>
                </a:solidFill>
                <a:effectLst/>
                <a:uFillTx/>
                <a:latin typeface="+mn-lt"/>
                <a:ea typeface="+mn-ea"/>
                <a:cs typeface="+mn-cs"/>
                <a:sym typeface="Helvetica Light"/>
              </a:rPr>
              <a:t>Describe the Ask –</a:t>
            </a:r>
          </a:p>
          <a:p>
            <a:pPr algn="l" rtl="0" latinLnBrk="1" hangingPunct="0"/>
            <a:r>
              <a:rPr lang="en-US" sz="4400" dirty="0">
                <a:solidFill>
                  <a:schemeClr val="bg1">
                    <a:lumMod val="95000"/>
                  </a:schemeClr>
                </a:solidFill>
              </a:rPr>
              <a:t>	Hosting MilSpouse Event</a:t>
            </a:r>
          </a:p>
          <a:p>
            <a:pPr algn="l" rtl="0" latinLnBrk="1" hangingPunct="0"/>
            <a:r>
              <a:rPr lang="en-US" sz="4400" dirty="0">
                <a:solidFill>
                  <a:schemeClr val="bg1">
                    <a:lumMod val="95000"/>
                  </a:schemeClr>
                </a:solidFill>
              </a:rPr>
              <a:t>	Return to/Change of Home Port</a:t>
            </a:r>
          </a:p>
          <a:p>
            <a:pPr algn="l" rtl="0" latinLnBrk="1" hangingPunct="0"/>
            <a:r>
              <a:rPr lang="en-US" sz="4400" dirty="0">
                <a:solidFill>
                  <a:schemeClr val="bg1">
                    <a:lumMod val="95000"/>
                  </a:schemeClr>
                </a:solidFill>
              </a:rPr>
              <a:t> 	Sea Cadet Com Rel Day</a:t>
            </a:r>
          </a:p>
          <a:p>
            <a:pPr algn="l" rtl="0" latinLnBrk="1" hangingPunct="0"/>
            <a:r>
              <a:rPr lang="en-US" sz="4400" dirty="0">
                <a:solidFill>
                  <a:schemeClr val="bg1">
                    <a:lumMod val="95000"/>
                  </a:schemeClr>
                </a:solidFill>
              </a:rPr>
              <a:t>	Wounded Warrior or Veterans Day Event</a:t>
            </a:r>
          </a:p>
          <a:p>
            <a:pPr algn="l" rtl="0" latinLnBrk="1" hangingPunct="0"/>
            <a:endParaRPr lang="en-US" sz="4400" dirty="0">
              <a:solidFill>
                <a:schemeClr val="bg1">
                  <a:lumMod val="95000"/>
                </a:schemeClr>
              </a:solidFill>
            </a:endParaRPr>
          </a:p>
          <a:p>
            <a:pPr algn="l" rtl="0" latinLnBrk="1" hangingPunct="0"/>
            <a:r>
              <a:rPr lang="en-US" sz="4400" b="1" dirty="0">
                <a:solidFill>
                  <a:schemeClr val="bg1">
                    <a:lumMod val="95000"/>
                  </a:schemeClr>
                </a:solidFill>
              </a:rPr>
              <a:t>Be Careful What You Ask For – </a:t>
            </a:r>
          </a:p>
          <a:p>
            <a:pPr algn="l" rtl="0" latinLnBrk="1" hangingPunct="0"/>
            <a:r>
              <a:rPr lang="en-US" sz="4400" b="1" dirty="0">
                <a:solidFill>
                  <a:schemeClr val="bg1">
                    <a:lumMod val="95000"/>
                  </a:schemeClr>
                </a:solidFill>
              </a:rPr>
              <a:t>	</a:t>
            </a:r>
            <a:r>
              <a:rPr lang="en-US" sz="4400" dirty="0">
                <a:solidFill>
                  <a:schemeClr val="bg1">
                    <a:lumMod val="95000"/>
                  </a:schemeClr>
                </a:solidFill>
              </a:rPr>
              <a:t>Large Grants = Large Reporting</a:t>
            </a:r>
          </a:p>
          <a:p>
            <a:pPr algn="l" rtl="0" latinLnBrk="1" hangingPunct="0"/>
            <a:r>
              <a:rPr lang="en-US" sz="4400" dirty="0">
                <a:solidFill>
                  <a:schemeClr val="bg1">
                    <a:lumMod val="95000"/>
                  </a:schemeClr>
                </a:solidFill>
              </a:rPr>
              <a:t>	Who else uses my EIN</a:t>
            </a:r>
          </a:p>
          <a:p>
            <a:pPr algn="l" rtl="0" latinLnBrk="1" hangingPunct="0"/>
            <a:endParaRPr kumimoji="0" lang="en-US" sz="5000" b="0" i="0" u="none" strike="noStrike" cap="none" spc="0" normalizeH="0" baseline="0" dirty="0">
              <a:ln>
                <a:noFill/>
              </a:ln>
              <a:solidFill>
                <a:schemeClr val="bg1">
                  <a:lumMod val="95000"/>
                </a:schemeClr>
              </a:solidFill>
              <a:effectLst/>
              <a:uFillTx/>
              <a:latin typeface="+mn-lt"/>
              <a:ea typeface="+mn-ea"/>
              <a:cs typeface="+mn-cs"/>
              <a:sym typeface="Helvetica Light"/>
            </a:endParaRPr>
          </a:p>
        </p:txBody>
      </p:sp>
    </p:spTree>
    <p:extLst>
      <p:ext uri="{BB962C8B-B14F-4D97-AF65-F5344CB8AC3E}">
        <p14:creationId xmlns:p14="http://schemas.microsoft.com/office/powerpoint/2010/main" val="206991174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AF39-AD5F-4A2B-BA91-02185D90FA34}"/>
              </a:ext>
            </a:extLst>
          </p:cNvPr>
          <p:cNvSpPr>
            <a:spLocks noGrp="1"/>
          </p:cNvSpPr>
          <p:nvPr>
            <p:ph type="title"/>
          </p:nvPr>
        </p:nvSpPr>
        <p:spPr>
          <a:xfrm>
            <a:off x="564687" y="169127"/>
            <a:ext cx="21551900" cy="2009775"/>
          </a:xfrm>
        </p:spPr>
        <p:txBody>
          <a:bodyPr>
            <a:noAutofit/>
          </a:bodyPr>
          <a:lstStyle/>
          <a:p>
            <a:r>
              <a:rPr lang="en-US" sz="8000" b="1" u="sng" dirty="0">
                <a:latin typeface="Lato" panose="020F0502020204030203" pitchFamily="34" charset="0"/>
              </a:rPr>
              <a:t>Resources</a:t>
            </a:r>
          </a:p>
        </p:txBody>
      </p:sp>
      <p:sp>
        <p:nvSpPr>
          <p:cNvPr id="3" name="Shape 42">
            <a:extLst>
              <a:ext uri="{FF2B5EF4-FFF2-40B4-BE49-F238E27FC236}">
                <a16:creationId xmlns:a16="http://schemas.microsoft.com/office/drawing/2014/main" id="{AD60F7C5-D7D5-4814-9EB3-3F811DC4C5A2}"/>
              </a:ext>
            </a:extLst>
          </p:cNvPr>
          <p:cNvSpPr txBox="1">
            <a:spLocks/>
          </p:cNvSpPr>
          <p:nvPr/>
        </p:nvSpPr>
        <p:spPr>
          <a:xfrm>
            <a:off x="564687" y="2521802"/>
            <a:ext cx="21240236" cy="2789018"/>
          </a:xfrm>
          <a:prstGeom prst="rect">
            <a:avLst/>
          </a:prstGeom>
        </p:spPr>
        <p:txBody>
          <a:bodyPr>
            <a:noAutofit/>
          </a:bodyPr>
          <a:lstStyle>
            <a:lvl1pPr marL="635000" indent="-635000" defTabSz="825500">
              <a:spcBef>
                <a:spcPts val="5900"/>
              </a:spcBef>
              <a:buSzPct val="75000"/>
              <a:buChar char="•"/>
              <a:defRPr sz="5200">
                <a:solidFill>
                  <a:schemeClr val="bg1"/>
                </a:solidFill>
                <a:latin typeface="+mn-lt"/>
                <a:ea typeface="+mn-ea"/>
                <a:cs typeface="+mn-cs"/>
                <a:sym typeface="Helvetica Light"/>
              </a:defRPr>
            </a:lvl1pPr>
            <a:lvl2pPr marL="1270000" indent="-635000" defTabSz="825500">
              <a:spcBef>
                <a:spcPts val="5900"/>
              </a:spcBef>
              <a:buSzPct val="75000"/>
              <a:buChar char="•"/>
              <a:defRPr sz="5200">
                <a:solidFill>
                  <a:schemeClr val="bg1"/>
                </a:solidFill>
                <a:latin typeface="+mn-lt"/>
                <a:ea typeface="+mn-ea"/>
                <a:cs typeface="+mn-cs"/>
                <a:sym typeface="Helvetica Light"/>
              </a:defRPr>
            </a:lvl2pPr>
            <a:lvl3pPr marL="1905000" indent="-635000" defTabSz="825500">
              <a:spcBef>
                <a:spcPts val="5900"/>
              </a:spcBef>
              <a:buSzPct val="75000"/>
              <a:buChar char="•"/>
              <a:defRPr sz="5200">
                <a:solidFill>
                  <a:schemeClr val="bg1"/>
                </a:solidFill>
                <a:latin typeface="+mn-lt"/>
                <a:ea typeface="+mn-ea"/>
                <a:cs typeface="+mn-cs"/>
                <a:sym typeface="Helvetica Light"/>
              </a:defRPr>
            </a:lvl3pPr>
            <a:lvl4pPr marL="2540000" indent="-635000" defTabSz="825500">
              <a:spcBef>
                <a:spcPts val="5900"/>
              </a:spcBef>
              <a:buSzPct val="75000"/>
              <a:buChar char="•"/>
              <a:defRPr sz="5200">
                <a:solidFill>
                  <a:schemeClr val="bg1"/>
                </a:solidFill>
                <a:latin typeface="+mn-lt"/>
                <a:ea typeface="+mn-ea"/>
                <a:cs typeface="+mn-cs"/>
                <a:sym typeface="Helvetica Light"/>
              </a:defRPr>
            </a:lvl4pPr>
            <a:lvl5pPr marL="3175000" indent="-635000" defTabSz="825500">
              <a:spcBef>
                <a:spcPts val="5900"/>
              </a:spcBef>
              <a:buSzPct val="75000"/>
              <a:buChar char="•"/>
              <a:defRPr sz="5200">
                <a:solidFill>
                  <a:schemeClr val="bg1"/>
                </a:solidFill>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a:lstStyle>
          <a:p>
            <a:pPr marL="2184400" lvl="5" indent="-471488" algn="l" defTabSz="914400" rtl="0" hangingPunct="0">
              <a:spcBef>
                <a:spcPts val="638"/>
              </a:spcBef>
              <a:buSzPct val="67000"/>
              <a:buFont typeface="Arial" pitchFamily="32"/>
              <a:buChar char="•"/>
              <a:tabLst>
                <a:tab pos="527050" algn="l"/>
              </a:tabLst>
            </a:pPr>
            <a:endParaRPr lang="en-US" sz="5000" kern="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E6C134F7-A82D-4CC2-2FF1-FA5676911A7D}"/>
              </a:ext>
            </a:extLst>
          </p:cNvPr>
          <p:cNvSpPr txBox="1"/>
          <p:nvPr/>
        </p:nvSpPr>
        <p:spPr>
          <a:xfrm>
            <a:off x="2267413" y="1841104"/>
            <a:ext cx="21551900" cy="117057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4400" b="1" dirty="0">
                <a:solidFill>
                  <a:schemeClr val="bg1">
                    <a:lumMod val="95000"/>
                  </a:schemeClr>
                </a:solidFill>
              </a:rPr>
              <a:t>Members are good resources</a:t>
            </a:r>
          </a:p>
          <a:p>
            <a:pPr algn="l" rtl="0" latinLnBrk="1" hangingPunct="0"/>
            <a:r>
              <a:rPr lang="en-US" sz="4400" b="1" dirty="0">
                <a:solidFill>
                  <a:schemeClr val="bg1">
                    <a:lumMod val="95000"/>
                  </a:schemeClr>
                </a:solidFill>
              </a:rPr>
              <a:t>		Make membership worth more</a:t>
            </a:r>
          </a:p>
          <a:p>
            <a:pPr algn="l" rtl="0" latinLnBrk="1" hangingPunct="0"/>
            <a:endParaRPr lang="en-US" sz="4400" b="1" dirty="0">
              <a:solidFill>
                <a:schemeClr val="bg1">
                  <a:lumMod val="95000"/>
                </a:schemeClr>
              </a:solidFill>
            </a:endParaRPr>
          </a:p>
          <a:p>
            <a:pPr marL="0" marR="0" indent="0" algn="l" defTabSz="825500" rtl="0" fontAlgn="auto" latinLnBrk="1" hangingPunct="0">
              <a:lnSpc>
                <a:spcPct val="100000"/>
              </a:lnSpc>
              <a:spcBef>
                <a:spcPts val="0"/>
              </a:spcBef>
              <a:spcAft>
                <a:spcPts val="0"/>
              </a:spcAft>
              <a:buClrTx/>
              <a:buSzTx/>
              <a:buFontTx/>
              <a:buNone/>
              <a:tabLst/>
            </a:pPr>
            <a:r>
              <a:rPr lang="en-US" sz="4400" b="1" dirty="0">
                <a:solidFill>
                  <a:schemeClr val="bg1">
                    <a:lumMod val="95000"/>
                  </a:schemeClr>
                </a:solidFill>
              </a:rPr>
              <a:t>Cross Pollinate</a:t>
            </a:r>
          </a:p>
          <a:p>
            <a:pPr marL="0" marR="0" indent="0" algn="l" defTabSz="8255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lumMod val="95000"/>
                  </a:schemeClr>
                </a:solidFill>
                <a:effectLst/>
                <a:uFillTx/>
                <a:latin typeface="+mn-lt"/>
                <a:ea typeface="+mn-ea"/>
                <a:cs typeface="+mn-cs"/>
                <a:sym typeface="Helvetica Light"/>
              </a:rPr>
              <a:t>		Veteran Organizations – </a:t>
            </a:r>
            <a:r>
              <a:rPr kumimoji="0" lang="en-US" sz="4400" b="1" i="0" u="sng" strike="noStrike" cap="none" spc="0" normalizeH="0" baseline="0" dirty="0">
                <a:ln>
                  <a:noFill/>
                </a:ln>
                <a:solidFill>
                  <a:schemeClr val="bg1">
                    <a:lumMod val="95000"/>
                  </a:schemeClr>
                </a:solidFill>
                <a:effectLst/>
                <a:uFillTx/>
                <a:latin typeface="+mn-lt"/>
                <a:ea typeface="+mn-ea"/>
                <a:cs typeface="+mn-cs"/>
                <a:sym typeface="Helvetica Light"/>
              </a:rPr>
              <a:t>vfw.org</a:t>
            </a:r>
          </a:p>
          <a:p>
            <a:pPr algn="l" rtl="0" latinLnBrk="1" hangingPunct="0"/>
            <a:r>
              <a:rPr lang="en-US" sz="4400" b="1" dirty="0">
                <a:solidFill>
                  <a:schemeClr val="bg1">
                    <a:lumMod val="95000"/>
                  </a:schemeClr>
                </a:solidFill>
              </a:rPr>
              <a:t>		Auxiliaries - </a:t>
            </a:r>
            <a:r>
              <a:rPr lang="en-US" sz="4400" b="1" u="sng" dirty="0">
                <a:solidFill>
                  <a:schemeClr val="bg1">
                    <a:lumMod val="95000"/>
                  </a:schemeClr>
                </a:solidFill>
              </a:rPr>
              <a:t>cgaux.org</a:t>
            </a:r>
          </a:p>
          <a:p>
            <a:pPr algn="l" rtl="0" latinLnBrk="1" hangingPunct="0"/>
            <a:r>
              <a:rPr kumimoji="0" lang="en-US" sz="4400" b="1" i="0" u="none" strike="noStrike" cap="none" spc="0" normalizeH="0" baseline="0" dirty="0">
                <a:ln>
                  <a:noFill/>
                </a:ln>
                <a:solidFill>
                  <a:schemeClr val="bg1">
                    <a:lumMod val="95000"/>
                  </a:schemeClr>
                </a:solidFill>
                <a:effectLst/>
                <a:uFillTx/>
                <a:latin typeface="+mn-lt"/>
                <a:ea typeface="+mn-ea"/>
                <a:cs typeface="+mn-cs"/>
                <a:sym typeface="Helvetica Light"/>
              </a:rPr>
              <a:t>		Cadet &amp; active duty </a:t>
            </a:r>
            <a:r>
              <a:rPr lang="en-US" sz="4400" b="1" dirty="0">
                <a:solidFill>
                  <a:schemeClr val="bg1">
                    <a:lumMod val="95000"/>
                  </a:schemeClr>
                </a:solidFill>
              </a:rPr>
              <a:t>p</a:t>
            </a:r>
            <a:r>
              <a:rPr kumimoji="0" lang="en-US" sz="4400" b="1" i="0" u="none" strike="noStrike" cap="none" spc="0" normalizeH="0" baseline="0" dirty="0">
                <a:ln>
                  <a:noFill/>
                </a:ln>
                <a:solidFill>
                  <a:schemeClr val="bg1">
                    <a:lumMod val="95000"/>
                  </a:schemeClr>
                </a:solidFill>
                <a:effectLst/>
                <a:uFillTx/>
                <a:latin typeface="+mn-lt"/>
                <a:ea typeface="+mn-ea"/>
                <a:cs typeface="+mn-cs"/>
                <a:sym typeface="Helvetica Light"/>
              </a:rPr>
              <a:t>arent </a:t>
            </a:r>
            <a:r>
              <a:rPr lang="en-US" sz="4400" b="1" dirty="0">
                <a:solidFill>
                  <a:schemeClr val="bg1">
                    <a:lumMod val="95000"/>
                  </a:schemeClr>
                </a:solidFill>
              </a:rPr>
              <a:t>or</a:t>
            </a:r>
            <a:r>
              <a:rPr kumimoji="0" lang="en-US" sz="4400" b="1" i="0" u="none" strike="noStrike" cap="none" spc="0" normalizeH="0" baseline="0" dirty="0">
                <a:ln>
                  <a:noFill/>
                </a:ln>
                <a:solidFill>
                  <a:schemeClr val="bg1">
                    <a:lumMod val="95000"/>
                  </a:schemeClr>
                </a:solidFill>
                <a:effectLst/>
                <a:uFillTx/>
                <a:latin typeface="+mn-lt"/>
                <a:ea typeface="+mn-ea"/>
                <a:cs typeface="+mn-cs"/>
                <a:sym typeface="Helvetica Light"/>
              </a:rPr>
              <a:t>ganizations – </a:t>
            </a:r>
            <a:r>
              <a:rPr kumimoji="0" lang="en-US" sz="4400" b="1" i="0" u="sng" strike="noStrike" cap="none" spc="0" normalizeH="0" baseline="0" dirty="0">
                <a:ln>
                  <a:noFill/>
                </a:ln>
                <a:solidFill>
                  <a:schemeClr val="bg1">
                    <a:lumMod val="95000"/>
                  </a:schemeClr>
                </a:solidFill>
                <a:effectLst/>
                <a:uFillTx/>
                <a:latin typeface="+mn-lt"/>
                <a:ea typeface="+mn-ea"/>
                <a:cs typeface="+mn-cs"/>
                <a:sym typeface="Helvetica Light"/>
              </a:rPr>
              <a:t>usna.edu</a:t>
            </a:r>
          </a:p>
          <a:p>
            <a:pPr marL="0" marR="0" indent="0" algn="l" defTabSz="825500" rtl="0" fontAlgn="auto" latinLnBrk="1" hangingPunct="0">
              <a:lnSpc>
                <a:spcPct val="100000"/>
              </a:lnSpc>
              <a:spcBef>
                <a:spcPts val="0"/>
              </a:spcBef>
              <a:spcAft>
                <a:spcPts val="0"/>
              </a:spcAft>
              <a:buClrTx/>
              <a:buSzTx/>
              <a:buFontTx/>
              <a:buNone/>
              <a:tabLst/>
            </a:pPr>
            <a:r>
              <a:rPr lang="en-US" sz="4400" b="1" dirty="0">
                <a:solidFill>
                  <a:schemeClr val="bg1">
                    <a:lumMod val="95000"/>
                  </a:schemeClr>
                </a:solidFill>
              </a:rPr>
              <a:t>			</a:t>
            </a:r>
          </a:p>
          <a:p>
            <a:pPr marL="0" marR="0" indent="0" algn="l" defTabSz="825500" rtl="0" fontAlgn="auto" latinLnBrk="1" hangingPunct="0">
              <a:lnSpc>
                <a:spcPct val="100000"/>
              </a:lnSpc>
              <a:spcBef>
                <a:spcPts val="0"/>
              </a:spcBef>
              <a:spcAft>
                <a:spcPts val="0"/>
              </a:spcAft>
              <a:buClrTx/>
              <a:buSzTx/>
              <a:buFontTx/>
              <a:buNone/>
              <a:tabLst/>
            </a:pPr>
            <a:r>
              <a:rPr lang="en-US" sz="4400" b="1" dirty="0">
                <a:solidFill>
                  <a:schemeClr val="bg1">
                    <a:lumMod val="95000"/>
                  </a:schemeClr>
                </a:solidFill>
              </a:rPr>
              <a:t>Event Fundraisers</a:t>
            </a:r>
          </a:p>
          <a:p>
            <a:pPr marL="0" marR="0" indent="0" algn="l" defTabSz="825500" rtl="0" fontAlgn="auto" latinLnBrk="1" hangingPunct="0">
              <a:lnSpc>
                <a:spcPct val="100000"/>
              </a:lnSpc>
              <a:spcBef>
                <a:spcPts val="0"/>
              </a:spcBef>
              <a:spcAft>
                <a:spcPts val="0"/>
              </a:spcAft>
              <a:buClrTx/>
              <a:buSzTx/>
              <a:buFontTx/>
              <a:buNone/>
              <a:tabLst/>
            </a:pPr>
            <a:r>
              <a:rPr lang="en-US" sz="4400" b="1" dirty="0">
                <a:solidFill>
                  <a:schemeClr val="bg1">
                    <a:lumMod val="95000"/>
                  </a:schemeClr>
                </a:solidFill>
              </a:rPr>
              <a:t>	One size does not fit all – ID who and what you can celebrate</a:t>
            </a:r>
          </a:p>
          <a:p>
            <a:pPr marL="0" marR="0" indent="0" algn="l" defTabSz="825500" rtl="0" fontAlgn="auto" latinLnBrk="1" hangingPunct="0">
              <a:lnSpc>
                <a:spcPct val="100000"/>
              </a:lnSpc>
              <a:spcBef>
                <a:spcPts val="0"/>
              </a:spcBef>
              <a:spcAft>
                <a:spcPts val="0"/>
              </a:spcAft>
              <a:buClrTx/>
              <a:buSzTx/>
              <a:buFontTx/>
              <a:buNone/>
              <a:tabLst/>
            </a:pPr>
            <a:endParaRPr lang="en-US" sz="4400" b="1" dirty="0">
              <a:solidFill>
                <a:schemeClr val="bg1">
                  <a:lumMod val="95000"/>
                </a:schemeClr>
              </a:solidFill>
            </a:endParaRPr>
          </a:p>
          <a:p>
            <a:pPr marL="0" marR="0" indent="0" algn="l" defTabSz="825500" rtl="0" fontAlgn="auto" latinLnBrk="1" hangingPunct="0">
              <a:lnSpc>
                <a:spcPct val="100000"/>
              </a:lnSpc>
              <a:spcBef>
                <a:spcPts val="0"/>
              </a:spcBef>
              <a:spcAft>
                <a:spcPts val="0"/>
              </a:spcAft>
              <a:buClrTx/>
              <a:buSzTx/>
              <a:buFontTx/>
              <a:buNone/>
              <a:tabLst/>
            </a:pPr>
            <a:r>
              <a:rPr lang="en-US" sz="4400" b="1" dirty="0">
                <a:solidFill>
                  <a:schemeClr val="bg1">
                    <a:lumMod val="95000"/>
                  </a:schemeClr>
                </a:solidFill>
              </a:rPr>
              <a:t>Outreach</a:t>
            </a:r>
          </a:p>
          <a:p>
            <a:pPr marL="0" marR="0" indent="0" algn="l" defTabSz="825500" rtl="0" fontAlgn="auto" latinLnBrk="1" hangingPunct="0">
              <a:lnSpc>
                <a:spcPct val="100000"/>
              </a:lnSpc>
              <a:spcBef>
                <a:spcPts val="0"/>
              </a:spcBef>
              <a:spcAft>
                <a:spcPts val="0"/>
              </a:spcAft>
              <a:buClrTx/>
              <a:buSzTx/>
              <a:buFontTx/>
              <a:buNone/>
              <a:tabLst/>
            </a:pPr>
            <a:r>
              <a:rPr lang="en-US" sz="4400" b="1" dirty="0">
                <a:solidFill>
                  <a:schemeClr val="bg1">
                    <a:lumMod val="95000"/>
                  </a:schemeClr>
                </a:solidFill>
              </a:rPr>
              <a:t>	Who won contracts in your AOR</a:t>
            </a:r>
          </a:p>
          <a:p>
            <a:pPr marL="0" marR="0" indent="0" algn="l" defTabSz="825500" rtl="0" fontAlgn="auto" latinLnBrk="1" hangingPunct="0">
              <a:lnSpc>
                <a:spcPct val="100000"/>
              </a:lnSpc>
              <a:spcBef>
                <a:spcPts val="0"/>
              </a:spcBef>
              <a:spcAft>
                <a:spcPts val="0"/>
              </a:spcAft>
              <a:buClrTx/>
              <a:buSzTx/>
              <a:buFontTx/>
              <a:buNone/>
              <a:tabLst/>
            </a:pPr>
            <a:r>
              <a:rPr lang="en-US" sz="4400" b="1" dirty="0">
                <a:solidFill>
                  <a:schemeClr val="bg1">
                    <a:lumMod val="95000"/>
                  </a:schemeClr>
                </a:solidFill>
              </a:rPr>
              <a:t>	Who are the newly opened businesses</a:t>
            </a:r>
          </a:p>
          <a:p>
            <a:pPr marL="0" marR="0" indent="0" algn="l" defTabSz="825500" rtl="0" fontAlgn="auto" latinLnBrk="1" hangingPunct="0">
              <a:lnSpc>
                <a:spcPct val="100000"/>
              </a:lnSpc>
              <a:spcBef>
                <a:spcPts val="0"/>
              </a:spcBef>
              <a:spcAft>
                <a:spcPts val="0"/>
              </a:spcAft>
              <a:buClrTx/>
              <a:buSzTx/>
              <a:buFontTx/>
              <a:buNone/>
              <a:tabLst/>
            </a:pPr>
            <a:r>
              <a:rPr lang="en-US" sz="4400" b="1" dirty="0">
                <a:solidFill>
                  <a:schemeClr val="bg1">
                    <a:lumMod val="95000"/>
                  </a:schemeClr>
                </a:solidFill>
              </a:rPr>
              <a:t>	Congratulate and make an intro to Navy League</a:t>
            </a:r>
          </a:p>
          <a:p>
            <a:pPr marL="0" marR="0" indent="0" algn="l" defTabSz="825500" rtl="0" fontAlgn="auto" latinLnBrk="1" hangingPunct="0">
              <a:lnSpc>
                <a:spcPct val="100000"/>
              </a:lnSpc>
              <a:spcBef>
                <a:spcPts val="0"/>
              </a:spcBef>
              <a:spcAft>
                <a:spcPts val="0"/>
              </a:spcAft>
              <a:buClrTx/>
              <a:buSzTx/>
              <a:buFontTx/>
              <a:buNone/>
              <a:tabLst/>
            </a:pPr>
            <a:r>
              <a:rPr lang="en-US" sz="4400" b="1" dirty="0">
                <a:solidFill>
                  <a:schemeClr val="bg1">
                    <a:lumMod val="95000"/>
                  </a:schemeClr>
                </a:solidFill>
              </a:rPr>
              <a:t>		- New Partners, Members and donors </a:t>
            </a:r>
            <a:endParaRPr lang="en-US" sz="4400" dirty="0">
              <a:solidFill>
                <a:schemeClr val="bg1">
                  <a:lumMod val="95000"/>
                </a:schemeClr>
              </a:solidFill>
            </a:endParaRPr>
          </a:p>
          <a:p>
            <a:pPr algn="l" rtl="0" latinLnBrk="1" hangingPunct="0"/>
            <a:endParaRPr kumimoji="0" lang="en-US" sz="5000" b="0" i="0" u="none" strike="noStrike" cap="none" spc="0" normalizeH="0" baseline="0" dirty="0">
              <a:ln>
                <a:noFill/>
              </a:ln>
              <a:solidFill>
                <a:schemeClr val="bg1">
                  <a:lumMod val="95000"/>
                </a:schemeClr>
              </a:solidFill>
              <a:effectLst/>
              <a:uFillTx/>
              <a:latin typeface="+mn-lt"/>
              <a:ea typeface="+mn-ea"/>
              <a:cs typeface="+mn-cs"/>
              <a:sym typeface="Helvetica Light"/>
            </a:endParaRPr>
          </a:p>
        </p:txBody>
      </p:sp>
    </p:spTree>
    <p:extLst>
      <p:ext uri="{BB962C8B-B14F-4D97-AF65-F5344CB8AC3E}">
        <p14:creationId xmlns:p14="http://schemas.microsoft.com/office/powerpoint/2010/main" val="12218131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AF39-AD5F-4A2B-BA91-02185D90FA34}"/>
              </a:ext>
            </a:extLst>
          </p:cNvPr>
          <p:cNvSpPr>
            <a:spLocks noGrp="1"/>
          </p:cNvSpPr>
          <p:nvPr>
            <p:ph type="title"/>
          </p:nvPr>
        </p:nvSpPr>
        <p:spPr>
          <a:xfrm>
            <a:off x="1459204" y="552450"/>
            <a:ext cx="21005800" cy="3028692"/>
          </a:xfrm>
        </p:spPr>
        <p:txBody>
          <a:bodyPr>
            <a:normAutofit/>
          </a:bodyPr>
          <a:lstStyle/>
          <a:p>
            <a:pPr algn="ctr"/>
            <a:endParaRPr lang="en-US" sz="10800" i="1" dirty="0">
              <a:latin typeface="Lato" panose="020F0502020204030203" pitchFamily="34" charset="0"/>
            </a:endParaRPr>
          </a:p>
        </p:txBody>
      </p:sp>
      <p:sp>
        <p:nvSpPr>
          <p:cNvPr id="3" name="TextBox 2">
            <a:extLst>
              <a:ext uri="{FF2B5EF4-FFF2-40B4-BE49-F238E27FC236}">
                <a16:creationId xmlns:a16="http://schemas.microsoft.com/office/drawing/2014/main" id="{278FC1D1-44D7-41F0-A23C-D49096C01B10}"/>
              </a:ext>
            </a:extLst>
          </p:cNvPr>
          <p:cNvSpPr txBox="1"/>
          <p:nvPr/>
        </p:nvSpPr>
        <p:spPr>
          <a:xfrm>
            <a:off x="890587" y="6345039"/>
            <a:ext cx="22602826" cy="10259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latinLnBrk="1" hangingPunct="0"/>
            <a:r>
              <a:rPr lang="en-US" sz="6000" dirty="0">
                <a:solidFill>
                  <a:schemeClr val="bg1"/>
                </a:solidFill>
                <a:latin typeface="Lato" panose="020F0502020204030203" pitchFamily="34" charset="0"/>
              </a:rPr>
              <a:t>    </a:t>
            </a:r>
          </a:p>
        </p:txBody>
      </p:sp>
      <p:pic>
        <p:nvPicPr>
          <p:cNvPr id="5" name="Picture 4" descr="A blue and white sign with text and images&#10;&#10;Description automatically generated">
            <a:extLst>
              <a:ext uri="{FF2B5EF4-FFF2-40B4-BE49-F238E27FC236}">
                <a16:creationId xmlns:a16="http://schemas.microsoft.com/office/drawing/2014/main" id="{1BC53B10-067E-E3D6-BCD5-BC9FB7486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622" y="552450"/>
            <a:ext cx="9184964" cy="11889921"/>
          </a:xfrm>
          <a:prstGeom prst="rect">
            <a:avLst/>
          </a:prstGeom>
        </p:spPr>
      </p:pic>
    </p:spTree>
    <p:extLst>
      <p:ext uri="{BB962C8B-B14F-4D97-AF65-F5344CB8AC3E}">
        <p14:creationId xmlns:p14="http://schemas.microsoft.com/office/powerpoint/2010/main" val="22065911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8EC4-5598-E3F9-C3F8-8AEB99EF875D}"/>
              </a:ext>
            </a:extLst>
          </p:cNvPr>
          <p:cNvSpPr>
            <a:spLocks noGrp="1"/>
          </p:cNvSpPr>
          <p:nvPr>
            <p:ph type="title"/>
          </p:nvPr>
        </p:nvSpPr>
        <p:spPr>
          <a:xfrm>
            <a:off x="1292223" y="905436"/>
            <a:ext cx="5207968" cy="1771504"/>
          </a:xfrm>
        </p:spPr>
        <p:txBody>
          <a:bodyPr>
            <a:normAutofit fontScale="90000"/>
          </a:bodyPr>
          <a:lstStyle/>
          <a:p>
            <a:r>
              <a:rPr lang="en-US" sz="143400" b="1" dirty="0">
                <a:solidFill>
                  <a:srgbClr val="FFC000"/>
                </a:solidFill>
              </a:rPr>
              <a:t>Ri</a:t>
            </a:r>
          </a:p>
        </p:txBody>
      </p:sp>
      <p:sp>
        <p:nvSpPr>
          <p:cNvPr id="3" name="Text Placeholder 2">
            <a:extLst>
              <a:ext uri="{FF2B5EF4-FFF2-40B4-BE49-F238E27FC236}">
                <a16:creationId xmlns:a16="http://schemas.microsoft.com/office/drawing/2014/main" id="{0DAE6983-BBBE-57C4-D7BC-24760670C6A3}"/>
              </a:ext>
            </a:extLst>
          </p:cNvPr>
          <p:cNvSpPr>
            <a:spLocks noGrp="1"/>
          </p:cNvSpPr>
          <p:nvPr>
            <p:ph type="body" idx="1"/>
          </p:nvPr>
        </p:nvSpPr>
        <p:spPr>
          <a:xfrm>
            <a:off x="918073" y="270933"/>
            <a:ext cx="23988442" cy="13168281"/>
          </a:xfrm>
        </p:spPr>
        <p:txBody>
          <a:bodyPr>
            <a:noAutofit/>
          </a:bodyPr>
          <a:lstStyle/>
          <a:p>
            <a:pPr algn="l"/>
            <a:endParaRPr lang="en-US" sz="66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7200" b="1"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4" name="Object 3">
            <a:extLst>
              <a:ext uri="{FF2B5EF4-FFF2-40B4-BE49-F238E27FC236}">
                <a16:creationId xmlns:a16="http://schemas.microsoft.com/office/drawing/2014/main" id="{B2CEE362-B248-07D3-A0C7-DD8F9A2B5128}"/>
              </a:ext>
            </a:extLst>
          </p:cNvPr>
          <p:cNvGraphicFramePr>
            <a:graphicFrameLocks noChangeAspect="1"/>
          </p:cNvGraphicFramePr>
          <p:nvPr>
            <p:extLst>
              <p:ext uri="{D42A27DB-BD31-4B8C-83A1-F6EECF244321}">
                <p14:modId xmlns:p14="http://schemas.microsoft.com/office/powerpoint/2010/main" val="3264546367"/>
              </p:ext>
            </p:extLst>
          </p:nvPr>
        </p:nvGraphicFramePr>
        <p:xfrm>
          <a:off x="6937513" y="647018"/>
          <a:ext cx="9203920" cy="11905128"/>
        </p:xfrm>
        <a:graphic>
          <a:graphicData uri="http://schemas.openxmlformats.org/presentationml/2006/ole">
            <mc:AlternateContent xmlns:mc="http://schemas.openxmlformats.org/markup-compatibility/2006">
              <mc:Choice xmlns:v="urn:schemas-microsoft-com:vml" Requires="v">
                <p:oleObj name="Acrobat Document" r:id="rId2" imgW="4663440" imgH="6035040" progId="AcroExch.Document.DC">
                  <p:embed/>
                </p:oleObj>
              </mc:Choice>
              <mc:Fallback>
                <p:oleObj name="Acrobat Document" r:id="rId2" imgW="4663440" imgH="6035040" progId="AcroExch.Document.DC">
                  <p:embed/>
                  <p:pic>
                    <p:nvPicPr>
                      <p:cNvPr id="0" name=""/>
                      <p:cNvPicPr/>
                      <p:nvPr/>
                    </p:nvPicPr>
                    <p:blipFill>
                      <a:blip r:embed="rId3"/>
                      <a:stretch>
                        <a:fillRect/>
                      </a:stretch>
                    </p:blipFill>
                    <p:spPr>
                      <a:xfrm>
                        <a:off x="6937513" y="647018"/>
                        <a:ext cx="9203920" cy="11905128"/>
                      </a:xfrm>
                      <a:prstGeom prst="rect">
                        <a:avLst/>
                      </a:prstGeom>
                    </p:spPr>
                  </p:pic>
                </p:oleObj>
              </mc:Fallback>
            </mc:AlternateContent>
          </a:graphicData>
        </a:graphic>
      </p:graphicFrame>
    </p:spTree>
    <p:extLst>
      <p:ext uri="{BB962C8B-B14F-4D97-AF65-F5344CB8AC3E}">
        <p14:creationId xmlns:p14="http://schemas.microsoft.com/office/powerpoint/2010/main" val="18361780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AF39-AD5F-4A2B-BA91-02185D90FA34}"/>
              </a:ext>
            </a:extLst>
          </p:cNvPr>
          <p:cNvSpPr>
            <a:spLocks noGrp="1"/>
          </p:cNvSpPr>
          <p:nvPr>
            <p:ph type="title"/>
          </p:nvPr>
        </p:nvSpPr>
        <p:spPr>
          <a:xfrm>
            <a:off x="1028700" y="512027"/>
            <a:ext cx="21551900" cy="2009775"/>
          </a:xfrm>
        </p:spPr>
        <p:txBody>
          <a:bodyPr>
            <a:noAutofit/>
          </a:bodyPr>
          <a:lstStyle/>
          <a:p>
            <a:r>
              <a:rPr lang="en-US" sz="8000" b="1" u="sng" dirty="0">
                <a:latin typeface="Lato" panose="020F0502020204030203" pitchFamily="34" charset="0"/>
              </a:rPr>
              <a:t>The Tool Box</a:t>
            </a:r>
          </a:p>
        </p:txBody>
      </p:sp>
      <p:sp>
        <p:nvSpPr>
          <p:cNvPr id="3" name="Shape 42">
            <a:extLst>
              <a:ext uri="{FF2B5EF4-FFF2-40B4-BE49-F238E27FC236}">
                <a16:creationId xmlns:a16="http://schemas.microsoft.com/office/drawing/2014/main" id="{AD60F7C5-D7D5-4814-9EB3-3F811DC4C5A2}"/>
              </a:ext>
            </a:extLst>
          </p:cNvPr>
          <p:cNvSpPr txBox="1">
            <a:spLocks/>
          </p:cNvSpPr>
          <p:nvPr/>
        </p:nvSpPr>
        <p:spPr>
          <a:xfrm>
            <a:off x="583737" y="2521802"/>
            <a:ext cx="21240236" cy="2789018"/>
          </a:xfrm>
          <a:prstGeom prst="rect">
            <a:avLst/>
          </a:prstGeom>
        </p:spPr>
        <p:txBody>
          <a:bodyPr>
            <a:noAutofit/>
          </a:bodyPr>
          <a:lstStyle>
            <a:lvl1pPr marL="635000" indent="-635000" defTabSz="825500">
              <a:spcBef>
                <a:spcPts val="5900"/>
              </a:spcBef>
              <a:buSzPct val="75000"/>
              <a:buChar char="•"/>
              <a:defRPr sz="5200">
                <a:solidFill>
                  <a:schemeClr val="bg1"/>
                </a:solidFill>
                <a:latin typeface="+mn-lt"/>
                <a:ea typeface="+mn-ea"/>
                <a:cs typeface="+mn-cs"/>
                <a:sym typeface="Helvetica Light"/>
              </a:defRPr>
            </a:lvl1pPr>
            <a:lvl2pPr marL="1270000" indent="-635000" defTabSz="825500">
              <a:spcBef>
                <a:spcPts val="5900"/>
              </a:spcBef>
              <a:buSzPct val="75000"/>
              <a:buChar char="•"/>
              <a:defRPr sz="5200">
                <a:solidFill>
                  <a:schemeClr val="bg1"/>
                </a:solidFill>
                <a:latin typeface="+mn-lt"/>
                <a:ea typeface="+mn-ea"/>
                <a:cs typeface="+mn-cs"/>
                <a:sym typeface="Helvetica Light"/>
              </a:defRPr>
            </a:lvl2pPr>
            <a:lvl3pPr marL="1905000" indent="-635000" defTabSz="825500">
              <a:spcBef>
                <a:spcPts val="5900"/>
              </a:spcBef>
              <a:buSzPct val="75000"/>
              <a:buChar char="•"/>
              <a:defRPr sz="5200">
                <a:solidFill>
                  <a:schemeClr val="bg1"/>
                </a:solidFill>
                <a:latin typeface="+mn-lt"/>
                <a:ea typeface="+mn-ea"/>
                <a:cs typeface="+mn-cs"/>
                <a:sym typeface="Helvetica Light"/>
              </a:defRPr>
            </a:lvl3pPr>
            <a:lvl4pPr marL="2540000" indent="-635000" defTabSz="825500">
              <a:spcBef>
                <a:spcPts val="5900"/>
              </a:spcBef>
              <a:buSzPct val="75000"/>
              <a:buChar char="•"/>
              <a:defRPr sz="5200">
                <a:solidFill>
                  <a:schemeClr val="bg1"/>
                </a:solidFill>
                <a:latin typeface="+mn-lt"/>
                <a:ea typeface="+mn-ea"/>
                <a:cs typeface="+mn-cs"/>
                <a:sym typeface="Helvetica Light"/>
              </a:defRPr>
            </a:lvl4pPr>
            <a:lvl5pPr marL="3175000" indent="-635000" defTabSz="825500">
              <a:spcBef>
                <a:spcPts val="5900"/>
              </a:spcBef>
              <a:buSzPct val="75000"/>
              <a:buChar char="•"/>
              <a:defRPr sz="5200">
                <a:solidFill>
                  <a:schemeClr val="bg1"/>
                </a:solidFill>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a:lstStyle>
          <a:p>
            <a:pPr marL="2184400" lvl="5" indent="-471488" algn="l" defTabSz="914400" rtl="0" hangingPunct="0">
              <a:spcBef>
                <a:spcPts val="638"/>
              </a:spcBef>
              <a:buSzPct val="67000"/>
              <a:buFont typeface="Arial" pitchFamily="32"/>
              <a:buChar char="•"/>
              <a:tabLst>
                <a:tab pos="527050" algn="l"/>
              </a:tabLst>
            </a:pPr>
            <a:endParaRPr lang="en-US" sz="5000" kern="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A8B5F837-0B97-5449-2FCD-279974848DF7}"/>
              </a:ext>
            </a:extLst>
          </p:cNvPr>
          <p:cNvSpPr txBox="1"/>
          <p:nvPr/>
        </p:nvSpPr>
        <p:spPr>
          <a:xfrm>
            <a:off x="1028700" y="3733527"/>
            <a:ext cx="20935950" cy="83370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5400" dirty="0">
                <a:solidFill>
                  <a:schemeClr val="bg1"/>
                </a:solidFill>
              </a:rPr>
              <a:t>One ask at a time</a:t>
            </a:r>
          </a:p>
          <a:p>
            <a:pPr marL="0" marR="0" algn="l">
              <a:lnSpc>
                <a:spcPct val="107000"/>
              </a:lnSpc>
              <a:spcBef>
                <a:spcPts val="0"/>
              </a:spcBef>
              <a:spcAft>
                <a:spcPts val="800"/>
              </a:spcAft>
            </a:pPr>
            <a:r>
              <a:rPr lang="en-US" sz="54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Know the mission and be relative</a:t>
            </a:r>
          </a:p>
          <a:p>
            <a:pPr marL="0" marR="0" algn="l">
              <a:lnSpc>
                <a:spcPct val="107000"/>
              </a:lnSpc>
              <a:spcBef>
                <a:spcPts val="0"/>
              </a:spcBef>
              <a:spcAft>
                <a:spcPts val="800"/>
              </a:spcAft>
            </a:pPr>
            <a:r>
              <a:rPr lang="en-US" sz="5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Speak to the impact</a:t>
            </a:r>
          </a:p>
          <a:p>
            <a:pPr marL="0" marR="0" algn="l">
              <a:lnSpc>
                <a:spcPct val="107000"/>
              </a:lnSpc>
              <a:spcBef>
                <a:spcPts val="0"/>
              </a:spcBef>
              <a:spcAft>
                <a:spcPts val="800"/>
              </a:spcAft>
            </a:pPr>
            <a:r>
              <a:rPr lang="en-US" sz="54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Make it scalable</a:t>
            </a:r>
          </a:p>
          <a:p>
            <a:pPr marL="0" marR="0" algn="l">
              <a:lnSpc>
                <a:spcPct val="107000"/>
              </a:lnSpc>
              <a:spcBef>
                <a:spcPts val="0"/>
              </a:spcBef>
              <a:spcAft>
                <a:spcPts val="800"/>
              </a:spcAft>
            </a:pPr>
            <a:r>
              <a:rPr lang="en-US" sz="54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Everything the Navy League does is made possible </a:t>
            </a:r>
            <a:r>
              <a:rPr lang="en-US" sz="5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through donations</a:t>
            </a:r>
            <a:endParaRPr lang="en-US" sz="54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en-US" sz="54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6000" b="1" i="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Be passionate, be excited, be informed – it’s contagious</a:t>
            </a:r>
          </a:p>
          <a:p>
            <a:pPr algn="l" rtl="0" latinLnBrk="1" hangingPunct="0"/>
            <a:endParaRPr lang="en-US" sz="4400" dirty="0">
              <a:solidFill>
                <a:schemeClr val="bg1"/>
              </a:solidFill>
            </a:endParaRPr>
          </a:p>
          <a:p>
            <a:pPr algn="l" rtl="0" latinLnBrk="1" hangingPunct="0"/>
            <a:endParaRPr kumimoji="0" lang="en-US" sz="4400" b="0" i="0" u="none" strike="noStrike" cap="none" spc="0" normalizeH="0" baseline="0" dirty="0">
              <a:ln>
                <a:noFill/>
              </a:ln>
              <a:solidFill>
                <a:schemeClr val="bg1"/>
              </a:solidFill>
              <a:effectLst/>
              <a:uFillTx/>
              <a:latin typeface="+mn-lt"/>
              <a:ea typeface="+mn-ea"/>
              <a:cs typeface="+mn-cs"/>
              <a:sym typeface="Helvetica Light"/>
            </a:endParaRPr>
          </a:p>
        </p:txBody>
      </p:sp>
    </p:spTree>
    <p:extLst>
      <p:ext uri="{BB962C8B-B14F-4D97-AF65-F5344CB8AC3E}">
        <p14:creationId xmlns:p14="http://schemas.microsoft.com/office/powerpoint/2010/main" val="31210827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8138-12EB-4E55-9D3C-55AA7022E8FC}"/>
              </a:ext>
            </a:extLst>
          </p:cNvPr>
          <p:cNvSpPr>
            <a:spLocks noGrp="1"/>
          </p:cNvSpPr>
          <p:nvPr>
            <p:ph type="title"/>
          </p:nvPr>
        </p:nvSpPr>
        <p:spPr/>
        <p:txBody>
          <a:bodyPr/>
          <a:lstStyle/>
          <a:p>
            <a:r>
              <a:rPr lang="en-US" dirty="0">
                <a:latin typeface="Lato" panose="020F0502020204030203" pitchFamily="34" charset="0"/>
              </a:rPr>
              <a:t>Thank You!</a:t>
            </a:r>
          </a:p>
        </p:txBody>
      </p:sp>
    </p:spTree>
    <p:extLst>
      <p:ext uri="{BB962C8B-B14F-4D97-AF65-F5344CB8AC3E}">
        <p14:creationId xmlns:p14="http://schemas.microsoft.com/office/powerpoint/2010/main" val="271549262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avy League Presentation" id="{20278680-A9ED-494E-9AE9-79B709546799}" vid="{7022F4C5-B3B7-472D-B576-C96DB3CCD5AE}"/>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846B315C352846A33439493B4DD92D" ma:contentTypeVersion="12" ma:contentTypeDescription="Create a new document." ma:contentTypeScope="" ma:versionID="530d697bf8cee69598d7ec9b5f23f5ba">
  <xsd:schema xmlns:xsd="http://www.w3.org/2001/XMLSchema" xmlns:xs="http://www.w3.org/2001/XMLSchema" xmlns:p="http://schemas.microsoft.com/office/2006/metadata/properties" xmlns:ns2="b694c648-76c7-43ca-8b50-1241805bd4dc" xmlns:ns3="bd4b379f-5455-4230-8a8a-c3687a2063a7" targetNamespace="http://schemas.microsoft.com/office/2006/metadata/properties" ma:root="true" ma:fieldsID="01cb3d2f5d3b084d10adfbd19be1395f" ns2:_="" ns3:_="">
    <xsd:import namespace="b694c648-76c7-43ca-8b50-1241805bd4dc"/>
    <xsd:import namespace="bd4b379f-5455-4230-8a8a-c3687a2063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94c648-76c7-43ca-8b50-1241805bd4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4b379f-5455-4230-8a8a-c3687a2063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B2CA9D-1594-4F57-99DC-D631E78055FA}">
  <ds:schemaRefs>
    <ds:schemaRef ds:uri="http://schemas.microsoft.com/sharepoint/v3/contenttype/forms"/>
  </ds:schemaRefs>
</ds:datastoreItem>
</file>

<file path=customXml/itemProps2.xml><?xml version="1.0" encoding="utf-8"?>
<ds:datastoreItem xmlns:ds="http://schemas.openxmlformats.org/officeDocument/2006/customXml" ds:itemID="{4CD714ED-6FCE-4116-896A-8322A326D6CC}">
  <ds:schemaRefs>
    <ds:schemaRef ds:uri="b694c648-76c7-43ca-8b50-1241805bd4dc"/>
    <ds:schemaRef ds:uri="bd4b379f-5455-4230-8a8a-c3687a2063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E04886-0516-4A43-B0D8-9385427D4C8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1837</TotalTime>
  <Words>772</Words>
  <Application>Microsoft Office PowerPoint</Application>
  <PresentationFormat>Custom</PresentationFormat>
  <Paragraphs>51</Paragraphs>
  <Slides>7</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ＭＳ Ｐゴシック</vt:lpstr>
      <vt:lpstr>Arial</vt:lpstr>
      <vt:lpstr>Calibri</vt:lpstr>
      <vt:lpstr>Lato</vt:lpstr>
      <vt:lpstr>Lucida Grande</vt:lpstr>
      <vt:lpstr>Open Sans</vt:lpstr>
      <vt:lpstr>White</vt:lpstr>
      <vt:lpstr>Adobe Acrobat Document</vt:lpstr>
      <vt:lpstr>PowerPoint Presentation</vt:lpstr>
      <vt:lpstr>Fundraising Tips</vt:lpstr>
      <vt:lpstr>Resources</vt:lpstr>
      <vt:lpstr>PowerPoint Presentation</vt:lpstr>
      <vt:lpstr>Ri</vt:lpstr>
      <vt:lpstr>The Tool Box</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Lucey</dc:creator>
  <cp:lastModifiedBy>Jane Ferreira</cp:lastModifiedBy>
  <cp:revision>18</cp:revision>
  <cp:lastPrinted>2017-01-26T15:11:30Z</cp:lastPrinted>
  <dcterms:created xsi:type="dcterms:W3CDTF">2020-01-16T20:23:48Z</dcterms:created>
  <dcterms:modified xsi:type="dcterms:W3CDTF">2024-05-14T02:35:33Z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0x0101000A846B315C352846A33439493B4DD92D</vt:lpwstr>
  </property>
  <property fmtid="{D5CDD505-2E9C-101B-9397-08002B2CF9AE}" pid="3" name="Order">
    <vt:r8>100</vt:r8>
  </property>
</Properties>
</file>