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284" r:id="rId6"/>
    <p:sldId id="305" r:id="rId7"/>
    <p:sldId id="303" r:id="rId8"/>
    <p:sldId id="309" r:id="rId9"/>
    <p:sldId id="310" r:id="rId10"/>
    <p:sldId id="311" r:id="rId11"/>
    <p:sldId id="299" r:id="rId12"/>
    <p:sldId id="312" r:id="rId13"/>
  </p:sldIdLst>
  <p:sldSz cx="24384000" cy="13716000"/>
  <p:notesSz cx="7026275" cy="9312275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0E5EB"/>
    <a:srgbClr val="00529C"/>
    <a:srgbClr val="054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66B16-D13C-E482-CCF7-034C1E88453E}" v="2" dt="2024-05-20T20:12:51.5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1" autoAdjust="0"/>
    <p:restoredTop sz="94648"/>
  </p:normalViewPr>
  <p:slideViewPr>
    <p:cSldViewPr snapToGrid="0">
      <p:cViewPr varScale="1">
        <p:scale>
          <a:sx n="49" d="100"/>
          <a:sy n="49" d="100"/>
        </p:scale>
        <p:origin x="2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a Frye" userId="S::vfrye@navyleague.org::401e6b28-e4a9-440a-a831-33b1c8c659e8" providerId="AD" clId="Web-{5C066B16-D13C-E482-CCF7-034C1E88453E}"/>
    <pc:docChg chg="delSld">
      <pc:chgData name="Veda Frye" userId="S::vfrye@navyleague.org::401e6b28-e4a9-440a-a831-33b1c8c659e8" providerId="AD" clId="Web-{5C066B16-D13C-E482-CCF7-034C1E88453E}" dt="2024-05-20T20:12:51.553" v="1"/>
      <pc:docMkLst>
        <pc:docMk/>
      </pc:docMkLst>
      <pc:sldChg chg="del">
        <pc:chgData name="Veda Frye" userId="S::vfrye@navyleague.org::401e6b28-e4a9-440a-a831-33b1c8c659e8" providerId="AD" clId="Web-{5C066B16-D13C-E482-CCF7-034C1E88453E}" dt="2024-05-20T20:12:40.756" v="0"/>
        <pc:sldMkLst>
          <pc:docMk/>
          <pc:sldMk cId="2206591195" sldId="273"/>
        </pc:sldMkLst>
      </pc:sldChg>
      <pc:sldChg chg="del">
        <pc:chgData name="Veda Frye" userId="S::vfrye@navyleague.org::401e6b28-e4a9-440a-a831-33b1c8c659e8" providerId="AD" clId="Web-{5C066B16-D13C-E482-CCF7-034C1E88453E}" dt="2024-05-20T20:12:51.553" v="1"/>
        <pc:sldMkLst>
          <pc:docMk/>
          <pc:sldMk cId="3884484638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1A1AEFEF-371A-474C-9FB9-2372157405B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5095E25A-4BCE-4DDA-A185-223988DD3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0913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36837" y="4423331"/>
            <a:ext cx="5152602" cy="4190524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woman, dog&#10;&#10;Description automatically generated">
            <a:extLst>
              <a:ext uri="{FF2B5EF4-FFF2-40B4-BE49-F238E27FC236}">
                <a16:creationId xmlns:a16="http://schemas.microsoft.com/office/drawing/2014/main" id="{C9527451-5120-4B96-8B62-2C23D6FF6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849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29C"/>
            </a:gs>
            <a:gs pos="100000">
              <a:srgbClr val="0541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6" name="Picture 5" descr="A picture containing outdoor, person, man, holding&#10;&#10;Description automatically generated">
            <a:extLst>
              <a:ext uri="{FF2B5EF4-FFF2-40B4-BE49-F238E27FC236}">
                <a16:creationId xmlns:a16="http://schemas.microsoft.com/office/drawing/2014/main" id="{16FC353E-1534-4DA4-AB74-5C89651FF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6790"/>
          <a:stretch/>
        </p:blipFill>
        <p:spPr>
          <a:xfrm>
            <a:off x="6531369" y="12763495"/>
            <a:ext cx="2983832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8361-D6B4-4116-996C-39E65243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6" b="12231"/>
          <a:stretch/>
        </p:blipFill>
        <p:spPr>
          <a:xfrm>
            <a:off x="20907029" y="12763500"/>
            <a:ext cx="3476971" cy="952500"/>
          </a:xfrm>
          <a:prstGeom prst="rect">
            <a:avLst/>
          </a:prstGeom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1E1F3E6-E92F-442B-97EF-323CC6B5A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381"/>
          <a:stretch/>
        </p:blipFill>
        <p:spPr>
          <a:xfrm>
            <a:off x="0" y="12763497"/>
            <a:ext cx="4007518" cy="952499"/>
          </a:xfrm>
          <a:prstGeom prst="rect">
            <a:avLst/>
          </a:prstGeom>
        </p:spPr>
      </p:pic>
      <p:pic>
        <p:nvPicPr>
          <p:cNvPr id="11" name="Picture 10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19EE0112-7113-4AE1-92E3-D5A85DD9F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 b="35408"/>
          <a:stretch/>
        </p:blipFill>
        <p:spPr>
          <a:xfrm>
            <a:off x="16011663" y="12763501"/>
            <a:ext cx="4895366" cy="952499"/>
          </a:xfrm>
          <a:prstGeom prst="rect">
            <a:avLst/>
          </a:prstGeom>
        </p:spPr>
      </p:pic>
      <p:pic>
        <p:nvPicPr>
          <p:cNvPr id="13" name="Picture 12" descr="A person wearing a red hat&#10;&#10;Description automatically generated">
            <a:extLst>
              <a:ext uri="{FF2B5EF4-FFF2-40B4-BE49-F238E27FC236}">
                <a16:creationId xmlns:a16="http://schemas.microsoft.com/office/drawing/2014/main" id="{1639363E-9F29-4817-B1A4-89FB9FC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19210"/>
          <a:stretch/>
        </p:blipFill>
        <p:spPr>
          <a:xfrm>
            <a:off x="3980597" y="12763496"/>
            <a:ext cx="2544536" cy="952499"/>
          </a:xfrm>
          <a:prstGeom prst="rect">
            <a:avLst/>
          </a:prstGeom>
        </p:spPr>
      </p:pic>
      <p:pic>
        <p:nvPicPr>
          <p:cNvPr id="15" name="Picture 14" descr="A group of people looking at a phone&#10;&#10;Description automatically generated">
            <a:extLst>
              <a:ext uri="{FF2B5EF4-FFF2-40B4-BE49-F238E27FC236}">
                <a16:creationId xmlns:a16="http://schemas.microsoft.com/office/drawing/2014/main" id="{987F88A1-4BC4-4AB3-9FB2-2C19A2C9B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27210"/>
          <a:stretch/>
        </p:blipFill>
        <p:spPr>
          <a:xfrm>
            <a:off x="13467125" y="12763500"/>
            <a:ext cx="2544537" cy="952500"/>
          </a:xfrm>
          <a:prstGeom prst="rect">
            <a:avLst/>
          </a:prstGeom>
        </p:spPr>
      </p:pic>
      <p:pic>
        <p:nvPicPr>
          <p:cNvPr id="17" name="Picture 16" descr="A picture containing person, indoor, bed, red&#10;&#10;Description automatically generated">
            <a:extLst>
              <a:ext uri="{FF2B5EF4-FFF2-40B4-BE49-F238E27FC236}">
                <a16:creationId xmlns:a16="http://schemas.microsoft.com/office/drawing/2014/main" id="{FC299284-B48E-4367-B7B1-E42C09401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b="31829"/>
          <a:stretch/>
        </p:blipFill>
        <p:spPr>
          <a:xfrm>
            <a:off x="9515202" y="12763502"/>
            <a:ext cx="3951924" cy="952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5196F-93B9-4A9F-81F8-5725D5F42FC7}"/>
              </a:ext>
            </a:extLst>
          </p:cNvPr>
          <p:cNvSpPr txBox="1"/>
          <p:nvPr userDrawn="1"/>
        </p:nvSpPr>
        <p:spPr>
          <a:xfrm>
            <a:off x="17590169" y="13003786"/>
            <a:ext cx="65933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Citizens in Support of Sea Services since 1902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9" r:id="rId4"/>
    <p:sldLayoutId id="2147483661" r:id="rId5"/>
  </p:sldLayoutIdLst>
  <p:transition spd="med"/>
  <p:txStyles>
    <p:titleStyle>
      <a:lvl1pPr algn="ctr" defTabSz="825500">
        <a:defRPr sz="11200">
          <a:solidFill>
            <a:srgbClr val="FFC000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avyleaguemn.org/governing-docume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C24EF-D833-4E79-8BB2-D7F2DDDAFD9E}"/>
              </a:ext>
            </a:extLst>
          </p:cNvPr>
          <p:cNvSpPr txBox="1"/>
          <p:nvPr/>
        </p:nvSpPr>
        <p:spPr>
          <a:xfrm>
            <a:off x="10273464" y="8455005"/>
            <a:ext cx="12777537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C000"/>
                </a:solidFill>
                <a:latin typeface="Lato" panose="020F0502020204030203" pitchFamily="34" charset="0"/>
              </a:rPr>
              <a:t> </a:t>
            </a:r>
            <a:r>
              <a:rPr lang="en-US" sz="6000" dirty="0">
                <a:solidFill>
                  <a:srgbClr val="FFC000"/>
                </a:solidFill>
                <a:latin typeface="Lato" panose="020F0502020204030203" pitchFamily="34" charset="0"/>
              </a:rPr>
              <a:t>Strategic Planning</a:t>
            </a: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C000"/>
                </a:solidFill>
                <a:latin typeface="Lato" panose="020F0502020204030203" pitchFamily="34" charset="0"/>
              </a:rPr>
              <a:t>Bill James, Area President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C000"/>
                </a:solidFill>
                <a:latin typeface="Lato" panose="020F0502020204030203" pitchFamily="34" charset="0"/>
              </a:rPr>
              <a:t>January 10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Lato" panose="020F0502020204030203" pitchFamily="34" charset="0"/>
                <a:sym typeface="Helvetica Light"/>
              </a:rPr>
              <a:t>, 2024</a:t>
            </a:r>
          </a:p>
        </p:txBody>
      </p:sp>
      <p:pic>
        <p:nvPicPr>
          <p:cNvPr id="4" name="Picture 3" descr="A picture containing plate, food, cup&#10;&#10;Description automatically generated">
            <a:extLst>
              <a:ext uri="{FF2B5EF4-FFF2-40B4-BE49-F238E27FC236}">
                <a16:creationId xmlns:a16="http://schemas.microsoft.com/office/drawing/2014/main" id="{3C1D64FD-956E-4150-8987-82D27407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76" y="600044"/>
            <a:ext cx="4715169" cy="47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04" y="552450"/>
            <a:ext cx="21005800" cy="3028692"/>
          </a:xfrm>
        </p:spPr>
        <p:txBody>
          <a:bodyPr>
            <a:normAutofit/>
          </a:bodyPr>
          <a:lstStyle/>
          <a:p>
            <a:r>
              <a:rPr lang="en-US" dirty="0">
                <a:latin typeface="Lato" panose="020F0502020204030203" pitchFamily="34" charset="0"/>
              </a:rPr>
              <a:t>Speakers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FC1D1-44D7-41F0-A23C-D49096C01B10}"/>
              </a:ext>
            </a:extLst>
          </p:cNvPr>
          <p:cNvSpPr txBox="1"/>
          <p:nvPr/>
        </p:nvSpPr>
        <p:spPr>
          <a:xfrm>
            <a:off x="3082018" y="3962928"/>
            <a:ext cx="13455559" cy="6658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600" dirty="0">
                <a:solidFill>
                  <a:schemeClr val="bg1"/>
                </a:solidFill>
                <a:latin typeface="Lato" panose="020F0502020204030203" pitchFamily="34" charset="0"/>
              </a:rPr>
              <a:t>William (Bill) James, Area President, MN Council – VP Legislative Affairs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66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Lato" panose="020F0502020204030203" pitchFamily="34" charset="0"/>
              <a:sym typeface="Helvetica Light"/>
            </a:endParaRPr>
          </a:p>
          <a:p>
            <a:pPr marL="857250" marR="0" indent="-85725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54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277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656D-EF70-D1B6-7BD8-678461E3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637540"/>
            <a:ext cx="21005800" cy="1264920"/>
          </a:xfrm>
        </p:spPr>
        <p:txBody>
          <a:bodyPr>
            <a:normAutofit/>
          </a:bodyPr>
          <a:lstStyle/>
          <a:p>
            <a:r>
              <a:rPr lang="en-US" sz="7200" dirty="0"/>
              <a:t>Why a Strategic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66037-B2AA-C7F7-7B03-3B0A657B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100" y="2254250"/>
            <a:ext cx="20142200" cy="92075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5400" dirty="0"/>
              <a:t>Helps your councils set a roadmap for your priorities</a:t>
            </a:r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By setting priorities, you can file a flight plan for execution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With a flight plan you can align your crewmembers by position/responsibility areas </a:t>
            </a:r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Having a coordinated flight plan and crew assignments helps ensure mission success</a:t>
            </a:r>
          </a:p>
        </p:txBody>
      </p:sp>
    </p:spTree>
    <p:extLst>
      <p:ext uri="{BB962C8B-B14F-4D97-AF65-F5344CB8AC3E}">
        <p14:creationId xmlns:p14="http://schemas.microsoft.com/office/powerpoint/2010/main" val="11845431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809625"/>
            <a:ext cx="21005800" cy="1362075"/>
          </a:xfrm>
        </p:spPr>
        <p:txBody>
          <a:bodyPr>
            <a:normAutofit/>
          </a:bodyPr>
          <a:lstStyle/>
          <a:p>
            <a:r>
              <a:rPr lang="en-US" sz="7200" dirty="0"/>
              <a:t>Keep It Simple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2880360"/>
            <a:ext cx="21459825" cy="9784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A11A4-2C87-DD4F-F499-060366A7CE29}"/>
              </a:ext>
            </a:extLst>
          </p:cNvPr>
          <p:cNvSpPr txBox="1"/>
          <p:nvPr/>
        </p:nvSpPr>
        <p:spPr>
          <a:xfrm>
            <a:off x="971549" y="2728664"/>
            <a:ext cx="23168611" cy="8258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The best plans are simple to understand and are clear in communication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Don’t feel like you have to ”boil the ocean” all at once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Focus on 3 core broad set of objectives to start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US" sz="5400" dirty="0">
              <a:solidFill>
                <a:schemeClr val="bg1"/>
              </a:solidFill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Consider supporting objectives specific to your Council</a:t>
            </a: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en-US" sz="5400" dirty="0">
              <a:solidFill>
                <a:schemeClr val="bg1"/>
              </a:solidFill>
            </a:endParaRPr>
          </a:p>
          <a:p>
            <a:pPr marL="571500" marR="0" indent="-5715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5400" dirty="0">
                <a:solidFill>
                  <a:schemeClr val="bg1"/>
                </a:solidFill>
              </a:rPr>
              <a:t>Write them down and socialize them within your Council for inputs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13867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21005"/>
            <a:ext cx="21005800" cy="1256377"/>
          </a:xfrm>
        </p:spPr>
        <p:txBody>
          <a:bodyPr>
            <a:normAutofit/>
          </a:bodyPr>
          <a:lstStyle/>
          <a:p>
            <a:r>
              <a:rPr lang="en-US" sz="7200" dirty="0"/>
              <a:t>First Set of Broad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075" y="3095625"/>
            <a:ext cx="21459825" cy="144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3CC42-8748-D907-FCDB-1B0F39F0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60" y="2091076"/>
            <a:ext cx="21459825" cy="105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11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575311"/>
            <a:ext cx="21005800" cy="1110615"/>
          </a:xfrm>
        </p:spPr>
        <p:txBody>
          <a:bodyPr>
            <a:normAutofit/>
          </a:bodyPr>
          <a:lstStyle/>
          <a:p>
            <a:r>
              <a:rPr lang="en-US" sz="7200" dirty="0"/>
              <a:t>Second Set of Broad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3095624"/>
            <a:ext cx="21459825" cy="13535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EF5C-BF25-46EE-4C3B-0342EE39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1" y="1874042"/>
            <a:ext cx="19042380" cy="107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59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8C3-C989-143B-A81E-85B6F459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512445"/>
            <a:ext cx="21005800" cy="1133475"/>
          </a:xfrm>
        </p:spPr>
        <p:txBody>
          <a:bodyPr>
            <a:normAutofit/>
          </a:bodyPr>
          <a:lstStyle/>
          <a:p>
            <a:r>
              <a:rPr lang="en-US" sz="7200" dirty="0"/>
              <a:t>Third Set of Broad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E74C-818E-EFE7-2A15-E5AC102E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3095624"/>
            <a:ext cx="21459825" cy="13535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7A7A-5A55-EB0C-F343-8CB73B1B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54" y="1828801"/>
            <a:ext cx="19127891" cy="107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28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675-2411-B27C-01E0-60753BA7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03860"/>
            <a:ext cx="21005800" cy="92202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Supporting Council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CC41E-9784-E265-7A96-2FEE89BA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19" y="1658778"/>
            <a:ext cx="19199861" cy="107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76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2167-4899-F91A-838C-AECF2D8A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Minnesota Council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7C778-5585-B05B-8B68-8DD1660A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3238500"/>
            <a:ext cx="19106969" cy="92075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https://navyleaguemn.org/governing-documents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471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4b379f-5455-4230-8a8a-c3687a2063a7">
      <UserInfo>
        <DisplayName>Meghan Nash</DisplayName>
        <AccountId>209</AccountId>
        <AccountType/>
      </UserInfo>
    </SharedWithUsers>
    <lcf76f155ced4ddcb4097134ff3c332f xmlns="b694c648-76c7-43ca-8b50-1241805bd4dc">
      <Terms xmlns="http://schemas.microsoft.com/office/infopath/2007/PartnerControls"/>
    </lcf76f155ced4ddcb4097134ff3c332f>
    <TaxCatchAll xmlns="bd4b379f-5455-4230-8a8a-c3687a2063a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46B315C352846A33439493B4DD92D" ma:contentTypeVersion="18" ma:contentTypeDescription="Create a new document." ma:contentTypeScope="" ma:versionID="39b5c30db1649b4dd0a68a4114eee4d7">
  <xsd:schema xmlns:xsd="http://www.w3.org/2001/XMLSchema" xmlns:xs="http://www.w3.org/2001/XMLSchema" xmlns:p="http://schemas.microsoft.com/office/2006/metadata/properties" xmlns:ns2="b694c648-76c7-43ca-8b50-1241805bd4dc" xmlns:ns3="bd4b379f-5455-4230-8a8a-c3687a2063a7" targetNamespace="http://schemas.microsoft.com/office/2006/metadata/properties" ma:root="true" ma:fieldsID="37d48f74c1fe1142eaf0ae9abd9cb227" ns2:_="" ns3:_="">
    <xsd:import namespace="b694c648-76c7-43ca-8b50-1241805bd4dc"/>
    <xsd:import namespace="bd4b379f-5455-4230-8a8a-c3687a206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4c648-76c7-43ca-8b50-1241805bd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bc6cdb-bf18-412d-859b-93994680d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b379f-5455-4230-8a8a-c3687a206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626f41a-70ba-4ec7-8927-97c7d5bbdca6}" ma:internalName="TaxCatchAll" ma:showField="CatchAllData" ma:web="bd4b379f-5455-4230-8a8a-c3687a206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04886-0516-4A43-B0D8-9385427D4C8F}">
  <ds:schemaRefs>
    <ds:schemaRef ds:uri="926d2195-e497-4bb1-b3a7-830ef64b534a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1d2caae-ccf4-4b20-95ee-8468c2416978"/>
    <ds:schemaRef ds:uri="bd4b379f-5455-4230-8a8a-c3687a2063a7"/>
    <ds:schemaRef ds:uri="b694c648-76c7-43ca-8b50-1241805bd4dc"/>
  </ds:schemaRefs>
</ds:datastoreItem>
</file>

<file path=customXml/itemProps2.xml><?xml version="1.0" encoding="utf-8"?>
<ds:datastoreItem xmlns:ds="http://schemas.openxmlformats.org/officeDocument/2006/customXml" ds:itemID="{23B2CA9D-1594-4F57-99DC-D631E78055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83EBFB-95F2-4175-85B3-7B2735351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4c648-76c7-43ca-8b50-1241805bd4dc"/>
    <ds:schemaRef ds:uri="bd4b379f-5455-4230-8a8a-c3687a206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33333</TotalTime>
  <Words>256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Speakers</vt:lpstr>
      <vt:lpstr>Why a Strategic plan?</vt:lpstr>
      <vt:lpstr>Keep It Simple</vt:lpstr>
      <vt:lpstr>First Set of Broad Objectives</vt:lpstr>
      <vt:lpstr>Second Set of Broad Objectives</vt:lpstr>
      <vt:lpstr>Third Set of Broad Objectives</vt:lpstr>
      <vt:lpstr>Supporting Council Objectives</vt:lpstr>
      <vt:lpstr>Minnesota Council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League  of the United States Rear Admiral Cari Thomas, U. S. Coast Guard (retired) Executive Director Presentation to the Naval Attache Association 26 January 2017</dc:title>
  <dc:creator>Thomas, Cari</dc:creator>
  <cp:lastModifiedBy>Bill James</cp:lastModifiedBy>
  <cp:revision>151</cp:revision>
  <cp:lastPrinted>2017-01-26T15:11:30Z</cp:lastPrinted>
  <dcterms:modified xsi:type="dcterms:W3CDTF">2024-05-20T20:12:51Z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0x0101000A846B315C352846A33439493B4DD92D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