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65" r:id="rId5"/>
    <p:sldId id="305" r:id="rId6"/>
    <p:sldId id="316" r:id="rId7"/>
    <p:sldId id="303" r:id="rId8"/>
    <p:sldId id="317" r:id="rId9"/>
    <p:sldId id="299" r:id="rId10"/>
    <p:sldId id="297" r:id="rId11"/>
    <p:sldId id="312" r:id="rId12"/>
    <p:sldId id="313" r:id="rId13"/>
    <p:sldId id="314" r:id="rId14"/>
  </p:sldIdLst>
  <p:sldSz cx="24384000" cy="13716000"/>
  <p:notesSz cx="7026275" cy="9312275"/>
  <p:defaultTextStyle>
    <a:lvl1pPr algn="ctr" defTabSz="825500">
      <a:defRPr sz="5000">
        <a:latin typeface="+mn-lt"/>
        <a:ea typeface="+mn-ea"/>
        <a:cs typeface="+mn-cs"/>
        <a:sym typeface="Helvetica Light"/>
      </a:defRPr>
    </a:lvl1pPr>
    <a:lvl2pPr indent="228600" algn="ctr" defTabSz="825500">
      <a:defRPr sz="5000">
        <a:latin typeface="+mn-lt"/>
        <a:ea typeface="+mn-ea"/>
        <a:cs typeface="+mn-cs"/>
        <a:sym typeface="Helvetica Light"/>
      </a:defRPr>
    </a:lvl2pPr>
    <a:lvl3pPr indent="457200" algn="ctr" defTabSz="825500">
      <a:defRPr sz="5000">
        <a:latin typeface="+mn-lt"/>
        <a:ea typeface="+mn-ea"/>
        <a:cs typeface="+mn-cs"/>
        <a:sym typeface="Helvetica Light"/>
      </a:defRPr>
    </a:lvl3pPr>
    <a:lvl4pPr indent="685800" algn="ctr" defTabSz="825500">
      <a:defRPr sz="5000">
        <a:latin typeface="+mn-lt"/>
        <a:ea typeface="+mn-ea"/>
        <a:cs typeface="+mn-cs"/>
        <a:sym typeface="Helvetica Light"/>
      </a:defRPr>
    </a:lvl4pPr>
    <a:lvl5pPr indent="914400" algn="ctr" defTabSz="825500">
      <a:defRPr sz="5000">
        <a:latin typeface="+mn-lt"/>
        <a:ea typeface="+mn-ea"/>
        <a:cs typeface="+mn-cs"/>
        <a:sym typeface="Helvetica Light"/>
      </a:defRPr>
    </a:lvl5pPr>
    <a:lvl6pPr indent="1143000" algn="ctr" defTabSz="825500">
      <a:defRPr sz="5000">
        <a:latin typeface="+mn-lt"/>
        <a:ea typeface="+mn-ea"/>
        <a:cs typeface="+mn-cs"/>
        <a:sym typeface="Helvetica Light"/>
      </a:defRPr>
    </a:lvl6pPr>
    <a:lvl7pPr indent="1371600" algn="ctr" defTabSz="825500">
      <a:defRPr sz="5000">
        <a:latin typeface="+mn-lt"/>
        <a:ea typeface="+mn-ea"/>
        <a:cs typeface="+mn-cs"/>
        <a:sym typeface="Helvetica Light"/>
      </a:defRPr>
    </a:lvl7pPr>
    <a:lvl8pPr indent="1600200" algn="ctr" defTabSz="825500">
      <a:defRPr sz="5000">
        <a:latin typeface="+mn-lt"/>
        <a:ea typeface="+mn-ea"/>
        <a:cs typeface="+mn-cs"/>
        <a:sym typeface="Helvetica Light"/>
      </a:defRPr>
    </a:lvl8pPr>
    <a:lvl9pPr indent="1828800" algn="ctr" defTabSz="825500">
      <a:defRPr sz="50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529C"/>
    <a:srgbClr val="0541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254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254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21" autoAdjust="0"/>
    <p:restoredTop sz="94660"/>
  </p:normalViewPr>
  <p:slideViewPr>
    <p:cSldViewPr snapToGrid="0">
      <p:cViewPr varScale="1">
        <p:scale>
          <a:sx n="60" d="100"/>
          <a:sy n="60" d="100"/>
        </p:scale>
        <p:origin x="6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5356" cy="467522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329" y="2"/>
            <a:ext cx="3045356" cy="467522"/>
          </a:xfrm>
          <a:prstGeom prst="rect">
            <a:avLst/>
          </a:prstGeom>
        </p:spPr>
        <p:txBody>
          <a:bodyPr vert="horz" lIns="91605" tIns="45802" rIns="91605" bIns="45802" rtlCol="0"/>
          <a:lstStyle>
            <a:lvl1pPr algn="r">
              <a:defRPr sz="1200"/>
            </a:lvl1pPr>
          </a:lstStyle>
          <a:p>
            <a:fld id="{1A1AEFEF-371A-474C-9FB9-2372157405B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4753"/>
            <a:ext cx="3045356" cy="467522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329" y="8844753"/>
            <a:ext cx="3045356" cy="467522"/>
          </a:xfrm>
          <a:prstGeom prst="rect">
            <a:avLst/>
          </a:prstGeom>
        </p:spPr>
        <p:txBody>
          <a:bodyPr vert="horz" lIns="91605" tIns="45802" rIns="91605" bIns="45802" rtlCol="0" anchor="b"/>
          <a:lstStyle>
            <a:lvl1pPr algn="r">
              <a:defRPr sz="1200"/>
            </a:lvl1pPr>
          </a:lstStyle>
          <a:p>
            <a:fld id="{5095E25A-4BCE-4DDA-A185-223988DD3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54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7125" cy="3490913"/>
          </a:xfrm>
          <a:prstGeom prst="rect">
            <a:avLst/>
          </a:prstGeom>
        </p:spPr>
        <p:txBody>
          <a:bodyPr lIns="93344" tIns="46674" rIns="93344" bIns="46674"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36837" y="4423331"/>
            <a:ext cx="5152602" cy="4190524"/>
          </a:xfrm>
          <a:prstGeom prst="rect">
            <a:avLst/>
          </a:prstGeom>
        </p:spPr>
        <p:txBody>
          <a:bodyPr lIns="93344" tIns="46674" rIns="93344" bIns="46674"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 lvl="0">
              <a:defRPr sz="1800"/>
            </a:pPr>
            <a:r>
              <a:rPr sz="4500"/>
              <a:t>Body Level One</a:t>
            </a:r>
          </a:p>
          <a:p>
            <a:pPr lvl="1">
              <a:defRPr sz="1800"/>
            </a:pPr>
            <a:r>
              <a:rPr sz="4500"/>
              <a:t>Body Level Two</a:t>
            </a:r>
          </a:p>
          <a:p>
            <a:pPr lvl="2">
              <a:defRPr sz="1800"/>
            </a:pPr>
            <a:r>
              <a:rPr sz="4500"/>
              <a:t>Body Level Three</a:t>
            </a:r>
          </a:p>
          <a:p>
            <a:pPr lvl="3">
              <a:defRPr sz="1800"/>
            </a:pPr>
            <a:r>
              <a:rPr sz="4500"/>
              <a:t>Body Level Four</a:t>
            </a:r>
          </a:p>
          <a:p>
            <a:pPr lvl="4">
              <a:defRPr sz="1800"/>
            </a:pPr>
            <a:r>
              <a:rPr sz="45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tanding, sheep, woman, dog&#10;&#10;Description automatically generated">
            <a:extLst>
              <a:ext uri="{FF2B5EF4-FFF2-40B4-BE49-F238E27FC236}">
                <a16:creationId xmlns:a16="http://schemas.microsoft.com/office/drawing/2014/main" id="{C9527451-5120-4B96-8B62-2C23D6FF65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8498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529C"/>
            </a:gs>
            <a:gs pos="100000">
              <a:srgbClr val="05416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112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5200"/>
              <a:t>Body Level One</a:t>
            </a:r>
          </a:p>
          <a:p>
            <a:pPr lvl="1">
              <a:defRPr sz="1800"/>
            </a:pPr>
            <a:r>
              <a:rPr sz="5200"/>
              <a:t>Body Level Two</a:t>
            </a:r>
          </a:p>
          <a:p>
            <a:pPr lvl="2">
              <a:defRPr sz="1800"/>
            </a:pPr>
            <a:r>
              <a:rPr sz="5200"/>
              <a:t>Body Level Three</a:t>
            </a:r>
          </a:p>
          <a:p>
            <a:pPr lvl="3">
              <a:defRPr sz="1800"/>
            </a:pPr>
            <a:r>
              <a:rPr sz="5200"/>
              <a:t>Body Level Four</a:t>
            </a:r>
          </a:p>
          <a:p>
            <a:pPr lvl="4">
              <a:defRPr sz="1800"/>
            </a:pPr>
            <a:r>
              <a:rPr sz="5200"/>
              <a:t>Body Level Five</a:t>
            </a:r>
          </a:p>
        </p:txBody>
      </p:sp>
      <p:pic>
        <p:nvPicPr>
          <p:cNvPr id="6" name="Picture 5" descr="A picture containing outdoor, person, man, holding&#10;&#10;Description automatically generated">
            <a:extLst>
              <a:ext uri="{FF2B5EF4-FFF2-40B4-BE49-F238E27FC236}">
                <a16:creationId xmlns:a16="http://schemas.microsoft.com/office/drawing/2014/main" id="{16FC353E-1534-4DA4-AB74-5C89651FF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1" b="26790"/>
          <a:stretch/>
        </p:blipFill>
        <p:spPr>
          <a:xfrm>
            <a:off x="6531369" y="12763495"/>
            <a:ext cx="2983832" cy="952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288361-D6B4-4116-996C-39E652437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16" b="12231"/>
          <a:stretch/>
        </p:blipFill>
        <p:spPr>
          <a:xfrm>
            <a:off x="20907029" y="12763500"/>
            <a:ext cx="3476971" cy="952500"/>
          </a:xfrm>
          <a:prstGeom prst="rect">
            <a:avLst/>
          </a:prstGeom>
        </p:spPr>
      </p:pic>
      <p:pic>
        <p:nvPicPr>
          <p:cNvPr id="9" name="Picture 8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D1E1F3E6-E92F-442B-97EF-323CC6B5A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4381"/>
          <a:stretch/>
        </p:blipFill>
        <p:spPr>
          <a:xfrm>
            <a:off x="0" y="12763497"/>
            <a:ext cx="4007518" cy="952499"/>
          </a:xfrm>
          <a:prstGeom prst="rect">
            <a:avLst/>
          </a:prstGeom>
        </p:spPr>
      </p:pic>
      <p:pic>
        <p:nvPicPr>
          <p:cNvPr id="11" name="Picture 10" descr="A group of people standing in a grassy field&#10;&#10;Description automatically generated">
            <a:extLst>
              <a:ext uri="{FF2B5EF4-FFF2-40B4-BE49-F238E27FC236}">
                <a16:creationId xmlns:a16="http://schemas.microsoft.com/office/drawing/2014/main" id="{19EE0112-7113-4AE1-92E3-D5A85DD9F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09" b="35408"/>
          <a:stretch/>
        </p:blipFill>
        <p:spPr>
          <a:xfrm>
            <a:off x="16011663" y="12763501"/>
            <a:ext cx="4895366" cy="952499"/>
          </a:xfrm>
          <a:prstGeom prst="rect">
            <a:avLst/>
          </a:prstGeom>
        </p:spPr>
      </p:pic>
      <p:pic>
        <p:nvPicPr>
          <p:cNvPr id="13" name="Picture 12" descr="A person wearing a red hat&#10;&#10;Description automatically generated">
            <a:extLst>
              <a:ext uri="{FF2B5EF4-FFF2-40B4-BE49-F238E27FC236}">
                <a16:creationId xmlns:a16="http://schemas.microsoft.com/office/drawing/2014/main" id="{1639363E-9F29-4817-B1A4-89FB9FC967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0" b="19210"/>
          <a:stretch/>
        </p:blipFill>
        <p:spPr>
          <a:xfrm>
            <a:off x="3980597" y="12763496"/>
            <a:ext cx="2544536" cy="952499"/>
          </a:xfrm>
          <a:prstGeom prst="rect">
            <a:avLst/>
          </a:prstGeom>
        </p:spPr>
      </p:pic>
      <p:pic>
        <p:nvPicPr>
          <p:cNvPr id="15" name="Picture 14" descr="A group of people looking at a phone&#10;&#10;Description automatically generated">
            <a:extLst>
              <a:ext uri="{FF2B5EF4-FFF2-40B4-BE49-F238E27FC236}">
                <a16:creationId xmlns:a16="http://schemas.microsoft.com/office/drawing/2014/main" id="{987F88A1-4BC4-4AB3-9FB2-2C19A2C9B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2" b="27210"/>
          <a:stretch/>
        </p:blipFill>
        <p:spPr>
          <a:xfrm>
            <a:off x="13467125" y="12763500"/>
            <a:ext cx="2544537" cy="952500"/>
          </a:xfrm>
          <a:prstGeom prst="rect">
            <a:avLst/>
          </a:prstGeom>
        </p:spPr>
      </p:pic>
      <p:pic>
        <p:nvPicPr>
          <p:cNvPr id="17" name="Picture 16" descr="A picture containing person, indoor, bed, red&#10;&#10;Description automatically generated">
            <a:extLst>
              <a:ext uri="{FF2B5EF4-FFF2-40B4-BE49-F238E27FC236}">
                <a16:creationId xmlns:a16="http://schemas.microsoft.com/office/drawing/2014/main" id="{FC299284-B48E-4367-B7B1-E42C09401F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19" b="31829"/>
          <a:stretch/>
        </p:blipFill>
        <p:spPr>
          <a:xfrm>
            <a:off x="9515202" y="12763502"/>
            <a:ext cx="3951924" cy="9524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5196F-93B9-4A9F-81F8-5725D5F42FC7}"/>
              </a:ext>
            </a:extLst>
          </p:cNvPr>
          <p:cNvSpPr txBox="1"/>
          <p:nvPr userDrawn="1"/>
        </p:nvSpPr>
        <p:spPr>
          <a:xfrm>
            <a:off x="17590169" y="13003786"/>
            <a:ext cx="659330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Citizens in Support of Sea Services since 1902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5" r:id="rId2"/>
    <p:sldLayoutId id="2147483659" r:id="rId3"/>
    <p:sldLayoutId id="2147483660" r:id="rId4"/>
    <p:sldLayoutId id="2147483661" r:id="rId5"/>
  </p:sldLayoutIdLst>
  <p:transition spd="med"/>
  <p:txStyles>
    <p:titleStyle>
      <a:lvl1pPr algn="ctr" defTabSz="825500">
        <a:defRPr sz="11200">
          <a:solidFill>
            <a:srgbClr val="FFC000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11200"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11200"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11200"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11200"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11200"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11200"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11200"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11200">
          <a:latin typeface="+mn-lt"/>
          <a:ea typeface="+mn-ea"/>
          <a:cs typeface="+mn-cs"/>
          <a:sym typeface="Helvetica Light"/>
        </a:defRPr>
      </a:lvl9pPr>
    </p:titleStyle>
    <p:bodyStyle>
      <a:lvl1pPr marL="635000" indent="-635000" defTabSz="825500">
        <a:spcBef>
          <a:spcPts val="5900"/>
        </a:spcBef>
        <a:buSzPct val="75000"/>
        <a:buChar char="•"/>
        <a:defRPr sz="5200">
          <a:solidFill>
            <a:schemeClr val="bg1"/>
          </a:solidFill>
          <a:latin typeface="+mn-lt"/>
          <a:ea typeface="+mn-ea"/>
          <a:cs typeface="+mn-cs"/>
          <a:sym typeface="Helvetica Light"/>
        </a:defRPr>
      </a:lvl1pPr>
      <a:lvl2pPr marL="1270000" indent="-635000" defTabSz="825500">
        <a:spcBef>
          <a:spcPts val="5900"/>
        </a:spcBef>
        <a:buSzPct val="75000"/>
        <a:buChar char="•"/>
        <a:defRPr sz="5200">
          <a:solidFill>
            <a:schemeClr val="bg1"/>
          </a:solidFill>
          <a:latin typeface="+mn-lt"/>
          <a:ea typeface="+mn-ea"/>
          <a:cs typeface="+mn-cs"/>
          <a:sym typeface="Helvetica Light"/>
        </a:defRPr>
      </a:lvl2pPr>
      <a:lvl3pPr marL="1905000" indent="-635000" defTabSz="825500">
        <a:spcBef>
          <a:spcPts val="5900"/>
        </a:spcBef>
        <a:buSzPct val="75000"/>
        <a:buChar char="•"/>
        <a:defRPr sz="5200">
          <a:solidFill>
            <a:schemeClr val="bg1"/>
          </a:solidFill>
          <a:latin typeface="+mn-lt"/>
          <a:ea typeface="+mn-ea"/>
          <a:cs typeface="+mn-cs"/>
          <a:sym typeface="Helvetica Light"/>
        </a:defRPr>
      </a:lvl3pPr>
      <a:lvl4pPr marL="2540000" indent="-635000" defTabSz="825500">
        <a:spcBef>
          <a:spcPts val="5900"/>
        </a:spcBef>
        <a:buSzPct val="75000"/>
        <a:buChar char="•"/>
        <a:defRPr sz="5200">
          <a:solidFill>
            <a:schemeClr val="bg1"/>
          </a:solidFill>
          <a:latin typeface="+mn-lt"/>
          <a:ea typeface="+mn-ea"/>
          <a:cs typeface="+mn-cs"/>
          <a:sym typeface="Helvetica Light"/>
        </a:defRPr>
      </a:lvl4pPr>
      <a:lvl5pPr marL="3175000" indent="-635000" defTabSz="825500">
        <a:spcBef>
          <a:spcPts val="5900"/>
        </a:spcBef>
        <a:buSzPct val="75000"/>
        <a:buChar char="•"/>
        <a:defRPr sz="5200">
          <a:solidFill>
            <a:schemeClr val="bg1"/>
          </a:solidFill>
          <a:latin typeface="+mn-lt"/>
          <a:ea typeface="+mn-ea"/>
          <a:cs typeface="+mn-cs"/>
          <a:sym typeface="Helvetica Light"/>
        </a:defRPr>
      </a:lvl5pPr>
      <a:lvl6pPr marL="3810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6pPr>
      <a:lvl7pPr marL="4445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7pPr>
      <a:lvl8pPr marL="5080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8pPr>
      <a:lvl9pPr marL="5715000" indent="-635000" defTabSz="825500">
        <a:spcBef>
          <a:spcPts val="5900"/>
        </a:spcBef>
        <a:buSzPct val="75000"/>
        <a:buChar char="•"/>
        <a:defRPr sz="5200">
          <a:latin typeface="+mn-lt"/>
          <a:ea typeface="+mn-ea"/>
          <a:cs typeface="+mn-cs"/>
          <a:sym typeface="Helvetica Light"/>
        </a:defRPr>
      </a:lvl9pPr>
    </p:bodyStyle>
    <p:otherStyle>
      <a:lvl1pPr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C24EF-D833-4E79-8BB2-D7F2DDDAFD9E}"/>
              </a:ext>
            </a:extLst>
          </p:cNvPr>
          <p:cNvSpPr txBox="1"/>
          <p:nvPr/>
        </p:nvSpPr>
        <p:spPr>
          <a:xfrm>
            <a:off x="6063916" y="8916669"/>
            <a:ext cx="16987085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FFC000"/>
                </a:solidFill>
                <a:latin typeface="Lato" panose="020F0502020204030203" pitchFamily="34" charset="0"/>
              </a:rPr>
              <a:t>Building Public Relations for Member Recruitment</a:t>
            </a:r>
          </a:p>
          <a:p>
            <a:pPr marL="0" marR="0" indent="0" algn="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FFC000"/>
                </a:solidFill>
                <a:latin typeface="Lato" panose="020F0502020204030203" pitchFamily="34" charset="0"/>
              </a:rPr>
              <a:t>Kevin Button, Pacific Southwest Region President</a:t>
            </a:r>
          </a:p>
        </p:txBody>
      </p:sp>
      <p:pic>
        <p:nvPicPr>
          <p:cNvPr id="4" name="Picture 3" descr="A picture containing plate, food, cup&#10;&#10;Description automatically generated">
            <a:extLst>
              <a:ext uri="{FF2B5EF4-FFF2-40B4-BE49-F238E27FC236}">
                <a16:creationId xmlns:a16="http://schemas.microsoft.com/office/drawing/2014/main" id="{3C1D64FD-956E-4150-8987-82D274073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376" y="600044"/>
            <a:ext cx="4715169" cy="475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937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066F5-331E-48FA-810F-8DF15453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0" y="1754606"/>
            <a:ext cx="21005800" cy="2286000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 </a:t>
            </a:r>
            <a:br>
              <a:rPr lang="en-US" dirty="0"/>
            </a:br>
            <a:r>
              <a:rPr lang="en-US" dirty="0"/>
              <a:t>FOR</a:t>
            </a:r>
            <a:br>
              <a:rPr lang="en-US" dirty="0"/>
            </a:br>
            <a:r>
              <a:rPr lang="en-US" dirty="0"/>
              <a:t>ATTENDING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D826B-1B02-A4F1-7DC0-95A4A694F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7684" y="4201027"/>
            <a:ext cx="11341768" cy="92075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7200" dirty="0"/>
              <a:t>“DO WHAT YOU CAN, WITH WHAT YOU HAVE,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7200" dirty="0"/>
              <a:t>WHERE YOU ARE.”</a:t>
            </a:r>
          </a:p>
          <a:p>
            <a:pPr marL="0" indent="0" algn="ctr">
              <a:buNone/>
            </a:pPr>
            <a:r>
              <a:rPr lang="en-US" sz="5400" dirty="0"/>
              <a:t>- THEODORE ROOSEVELT</a:t>
            </a:r>
          </a:p>
        </p:txBody>
      </p:sp>
    </p:spTree>
    <p:extLst>
      <p:ext uri="{BB962C8B-B14F-4D97-AF65-F5344CB8AC3E}">
        <p14:creationId xmlns:p14="http://schemas.microsoft.com/office/powerpoint/2010/main" val="71221277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4656D-EF70-D1B6-7BD8-678461E3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66037-B2AA-C7F7-7B03-3B0A657B7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995DA3-B832-B909-F241-AD615F252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497" y="943434"/>
            <a:ext cx="20449005" cy="11502566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18454313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AF39-AD5F-4A2B-BA91-02185D90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0" y="0"/>
            <a:ext cx="21005800" cy="3028692"/>
          </a:xfrm>
        </p:spPr>
        <p:txBody>
          <a:bodyPr>
            <a:normAutofit/>
          </a:bodyPr>
          <a:lstStyle/>
          <a:p>
            <a:r>
              <a:rPr kumimoji="0" lang="en-US" sz="8000" b="1" i="0" u="none" strike="noStrike" kern="1200" cap="all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Publicity, public relation, and public image</a:t>
            </a:r>
            <a:endParaRPr lang="en-US" sz="8000" b="1" dirty="0">
              <a:solidFill>
                <a:schemeClr val="accent4"/>
              </a:solidFill>
              <a:latin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8FC1D1-44D7-41F0-A23C-D49096C01B10}"/>
              </a:ext>
            </a:extLst>
          </p:cNvPr>
          <p:cNvSpPr txBox="1"/>
          <p:nvPr/>
        </p:nvSpPr>
        <p:spPr>
          <a:xfrm>
            <a:off x="219456" y="2655339"/>
            <a:ext cx="23067264" cy="1026947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Publicity: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the activity of creating a good opinion among people about a person, product, company or institution, or information that makes people notice a person, product, company, or institution.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Relations: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the relationship between an organization and the public.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 Image: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the concept that the ideas and opinions that the public may have about a person, or an organization may not be what they really are. </a:t>
            </a:r>
          </a:p>
        </p:txBody>
      </p:sp>
    </p:spTree>
    <p:extLst>
      <p:ext uri="{BB962C8B-B14F-4D97-AF65-F5344CB8AC3E}">
        <p14:creationId xmlns:p14="http://schemas.microsoft.com/office/powerpoint/2010/main" val="181362770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268C3-C989-143B-A81E-85B6F4594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0" y="809625"/>
            <a:ext cx="21005800" cy="2286000"/>
          </a:xfrm>
        </p:spPr>
        <p:txBody>
          <a:bodyPr>
            <a:normAutofit/>
          </a:bodyPr>
          <a:lstStyle/>
          <a:p>
            <a:r>
              <a:rPr lang="en-US" dirty="0"/>
              <a:t>Public Relations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8E74C-818E-EFE7-2A15-E5AC102E3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49" y="-1543050"/>
            <a:ext cx="21459825" cy="181737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6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buNone/>
            </a:pPr>
            <a:endParaRPr lang="en-US" sz="6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buNone/>
            </a:pPr>
            <a:endParaRPr lang="en-US" sz="6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30F80E-6F3F-E0AC-3E6E-6F1A6CFBD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260" y="4045609"/>
            <a:ext cx="7835438" cy="4707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E760B4-361A-52AB-543E-E4E2C76A7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22" y="4045609"/>
            <a:ext cx="7835438" cy="4707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3CFFD9-8D9A-0E5F-679A-AB8BB5C9D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4698" y="4045608"/>
            <a:ext cx="7835438" cy="470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8673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AF39-AD5F-4A2B-BA91-02185D90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204" y="552450"/>
            <a:ext cx="21005800" cy="3028692"/>
          </a:xfrm>
        </p:spPr>
        <p:txBody>
          <a:bodyPr>
            <a:normAutofit/>
          </a:bodyPr>
          <a:lstStyle/>
          <a:p>
            <a:r>
              <a:rPr lang="en-US" dirty="0">
                <a:latin typeface="Lato" panose="020F0502020204030203" pitchFamily="34" charset="0"/>
              </a:rPr>
              <a:t>Speakers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8FC1D1-44D7-41F0-A23C-D49096C01B10}"/>
              </a:ext>
            </a:extLst>
          </p:cNvPr>
          <p:cNvSpPr txBox="1"/>
          <p:nvPr/>
        </p:nvSpPr>
        <p:spPr>
          <a:xfrm>
            <a:off x="600075" y="3989053"/>
            <a:ext cx="23783925" cy="66582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0"/>
              <a:sym typeface="Helvetica Light"/>
            </a:endParaRPr>
          </a:p>
          <a:p>
            <a:pPr marR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" panose="020F0502020204030203" pitchFamily="34" charset="0"/>
                <a:sym typeface="Helvetica Light"/>
              </a:rPr>
              <a:t>Kevin </a:t>
            </a:r>
            <a:r>
              <a:rPr lang="en-US" sz="6600" dirty="0">
                <a:solidFill>
                  <a:schemeClr val="bg1"/>
                </a:solidFill>
                <a:latin typeface="Lato" panose="020F0502020204030203" pitchFamily="34" charset="0"/>
              </a:rPr>
              <a:t>Button</a:t>
            </a:r>
            <a:r>
              <a:rPr lang="en-US" sz="6600">
                <a:solidFill>
                  <a:schemeClr val="bg1"/>
                </a:solidFill>
                <a:latin typeface="Lato" panose="020F0502020204030203" pitchFamily="34" charset="0"/>
              </a:rPr>
              <a:t>, Pacific Southwest </a:t>
            </a:r>
            <a:r>
              <a:rPr lang="en-US" sz="6600" dirty="0">
                <a:solidFill>
                  <a:schemeClr val="bg1"/>
                </a:solidFill>
                <a:latin typeface="Lato" panose="020F0502020204030203" pitchFamily="34" charset="0"/>
              </a:rPr>
              <a:t>Region President</a:t>
            </a:r>
            <a:endParaRPr kumimoji="0" lang="en-US" sz="6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0"/>
              <a:sym typeface="Helvetica Light"/>
            </a:endParaRPr>
          </a:p>
          <a:p>
            <a:pPr marR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6600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marR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" panose="020F0502020204030203" pitchFamily="34" charset="0"/>
                <a:sym typeface="Helvetica Light"/>
              </a:rPr>
              <a:t>Tracey Owens, San Diego Council President </a:t>
            </a:r>
          </a:p>
          <a:p>
            <a:pPr marR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6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0"/>
              <a:sym typeface="Helvetica Light"/>
            </a:endParaRPr>
          </a:p>
          <a:p>
            <a:pPr marL="857250" marR="0" indent="-85725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FillTx/>
              <a:latin typeface="Lato" panose="020F0502020204030203" pitchFamily="34" charset="0"/>
              <a:sym typeface="Helvetica Light"/>
            </a:endParaRPr>
          </a:p>
          <a:p>
            <a:pPr marL="857250" marR="0" indent="-85725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5400" dirty="0">
              <a:solidFill>
                <a:schemeClr val="bg1">
                  <a:lumMod val="95000"/>
                </a:schemeClr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06861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A7675-2411-B27C-01E0-60753BA7E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73F2F-445F-BA22-F4E0-A73F35BD4E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0CC080-EFDE-3E7C-F712-62A62773D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826" y="2660010"/>
            <a:ext cx="17461911" cy="19450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D64FE0-1912-0DD0-CD66-44084E443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12" y="6548298"/>
            <a:ext cx="17588825" cy="1511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E4B0D3-CB10-8EC2-9E11-DDC336496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716" y="7886245"/>
            <a:ext cx="16594568" cy="1408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CF7DEE-F73E-D163-9151-151A3B392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095" y="9224193"/>
            <a:ext cx="17480642" cy="1408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25DFA1-3360-1FE0-021A-9D6C62941A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6040" y="10597251"/>
            <a:ext cx="16594568" cy="14080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79D955-1352-9170-DD25-39AF0C143C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3207" y="4440629"/>
            <a:ext cx="16594569" cy="214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9766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7476F-8305-AF21-2749-E5EF91C6B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91C2D-20A0-224A-0BE8-57A8A19563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To Reach all the demographics in your area, you should be posting on several different social media platforms.</a:t>
            </a:r>
          </a:p>
          <a:p>
            <a:r>
              <a:rPr lang="en-US" dirty="0"/>
              <a:t>You need to assign a committee member to each of the social media platforms and have them posting council activity at least twice a week.</a:t>
            </a:r>
          </a:p>
          <a:p>
            <a:r>
              <a:rPr lang="en-US" dirty="0"/>
              <a:t>Social Media Platforms: </a:t>
            </a:r>
          </a:p>
          <a:p>
            <a:pPr lvl="1"/>
            <a:r>
              <a:rPr lang="en-US" dirty="0"/>
              <a:t>Facebook</a:t>
            </a:r>
          </a:p>
          <a:p>
            <a:pPr lvl="1"/>
            <a:r>
              <a:rPr lang="en-US" dirty="0"/>
              <a:t>Instagram</a:t>
            </a:r>
          </a:p>
          <a:p>
            <a:pPr lvl="1"/>
            <a:r>
              <a:rPr lang="en-US" dirty="0"/>
              <a:t>X (Twitter)</a:t>
            </a:r>
          </a:p>
          <a:p>
            <a:pPr lvl="1"/>
            <a:r>
              <a:rPr lang="en-US" dirty="0"/>
              <a:t>LinkedIn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D6D86-6FA3-C063-BD25-D4498CA97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4478" y="3783778"/>
            <a:ext cx="8711133" cy="383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9A0C66-B363-4D3B-A699-79A65F8CC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3034" y="8005930"/>
            <a:ext cx="3859085" cy="3859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DB78A8-C375-E011-1E2A-634D5776C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7368" y="7842250"/>
            <a:ext cx="3859085" cy="385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3944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7476F-8305-AF21-2749-E5EF91C6B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 Releases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91C2D-20A0-224A-0BE8-57A8A19563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b="1" u="sng" dirty="0"/>
              <a:t>Newspaper: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4800" b="1" u="sng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dirty="0"/>
              <a:t>You should be sending in articles to your local newspaper at least twice a month.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dirty="0"/>
              <a:t>Invite them to your projects and fundraisers.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b="1" u="sng" dirty="0"/>
              <a:t>Radio: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4800" b="1" u="sng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dirty="0"/>
              <a:t>Use a portion of your council budget to purchase small amounts of time on your local radio station.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4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dirty="0"/>
              <a:t>Invite radio hosts to your council as speakers and develop a relationship with them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dirty="0"/>
              <a:t>Be a guest on the local radio talk show.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4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b="1" u="sng" dirty="0"/>
              <a:t>Billboards: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4800" b="1" u="sng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dirty="0"/>
              <a:t>Find free space on the billboards along the freeway.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dirty="0"/>
              <a:t>Budget money to purchase billboard space.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0922C0-C406-8632-AB31-0D01D63D9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9651" y="4876799"/>
            <a:ext cx="7791128" cy="5198143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3234646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7476F-8305-AF21-2749-E5EF91C6B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Organizations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91C2D-20A0-224A-0BE8-57A8A19563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b="1" u="sng" dirty="0"/>
              <a:t>Chamber of Commerce: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4800" b="1" u="sng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dirty="0"/>
              <a:t>Get involved with your local Chamber of Commerce.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dirty="0"/>
              <a:t>Attend their events and network.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4800" b="1" u="sng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b="1" u="sng" dirty="0"/>
              <a:t>Community Service Clubs: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4800" b="1" u="sng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Rotary Clubs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Kiwanis Clubs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Lions Clubs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b="1" u="sng" dirty="0"/>
              <a:t>Veterans Organizations: </a:t>
            </a:r>
          </a:p>
          <a:p>
            <a:pPr marL="0" indent="0">
              <a:spcBef>
                <a:spcPts val="0"/>
              </a:spcBef>
              <a:buNone/>
            </a:pPr>
            <a:endParaRPr lang="en-US" b="1" u="sng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American Legion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VFW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Wounded Warrior Project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Vietnam Veterans of America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8FC9C5-7C4E-A3B1-95D1-406D07527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3164" y="3260725"/>
            <a:ext cx="6096000" cy="4581525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B14C87-0E9D-D826-DBAD-6380A6BAB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5957" y="5551487"/>
            <a:ext cx="4762501" cy="6363231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A6265C-E6E6-D468-5A98-113150CBB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639" y="6112040"/>
            <a:ext cx="4301290" cy="5735053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3766110632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846B315C352846A33439493B4DD92D" ma:contentTypeVersion="18" ma:contentTypeDescription="Create a new document." ma:contentTypeScope="" ma:versionID="39b5c30db1649b4dd0a68a4114eee4d7">
  <xsd:schema xmlns:xsd="http://www.w3.org/2001/XMLSchema" xmlns:xs="http://www.w3.org/2001/XMLSchema" xmlns:p="http://schemas.microsoft.com/office/2006/metadata/properties" xmlns:ns2="b694c648-76c7-43ca-8b50-1241805bd4dc" xmlns:ns3="bd4b379f-5455-4230-8a8a-c3687a2063a7" targetNamespace="http://schemas.microsoft.com/office/2006/metadata/properties" ma:root="true" ma:fieldsID="37d48f74c1fe1142eaf0ae9abd9cb227" ns2:_="" ns3:_="">
    <xsd:import namespace="b694c648-76c7-43ca-8b50-1241805bd4dc"/>
    <xsd:import namespace="bd4b379f-5455-4230-8a8a-c3687a2063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4c648-76c7-43ca-8b50-1241805bd4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5bc6cdb-bf18-412d-859b-93994680d2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4b379f-5455-4230-8a8a-c3687a2063a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626f41a-70ba-4ec7-8927-97c7d5bbdca6}" ma:internalName="TaxCatchAll" ma:showField="CatchAllData" ma:web="bd4b379f-5455-4230-8a8a-c3687a2063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d4b379f-5455-4230-8a8a-c3687a2063a7">
      <UserInfo>
        <DisplayName>Meghan Nash</DisplayName>
        <AccountId>209</AccountId>
        <AccountType/>
      </UserInfo>
    </SharedWithUsers>
    <lcf76f155ced4ddcb4097134ff3c332f xmlns="b694c648-76c7-43ca-8b50-1241805bd4dc">
      <Terms xmlns="http://schemas.microsoft.com/office/infopath/2007/PartnerControls"/>
    </lcf76f155ced4ddcb4097134ff3c332f>
    <TaxCatchAll xmlns="bd4b379f-5455-4230-8a8a-c3687a2063a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BD4DA5-A667-490A-BC84-92E7656714E1}"/>
</file>

<file path=customXml/itemProps2.xml><?xml version="1.0" encoding="utf-8"?>
<ds:datastoreItem xmlns:ds="http://schemas.openxmlformats.org/officeDocument/2006/customXml" ds:itemID="{67E04886-0516-4A43-B0D8-9385427D4C8F}">
  <ds:schemaRefs>
    <ds:schemaRef ds:uri="926d2195-e497-4bb1-b3a7-830ef64b534a"/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d1d2caae-ccf4-4b20-95ee-8468c2416978"/>
  </ds:schemaRefs>
</ds:datastoreItem>
</file>

<file path=customXml/itemProps3.xml><?xml version="1.0" encoding="utf-8"?>
<ds:datastoreItem xmlns:ds="http://schemas.openxmlformats.org/officeDocument/2006/customXml" ds:itemID="{23B2CA9D-1594-4F57-99DC-D631E78055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32296</TotalTime>
  <Words>341</Words>
  <Application>Microsoft Office PowerPoint</Application>
  <PresentationFormat>Custom</PresentationFormat>
  <Paragraphs>67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Lato</vt:lpstr>
      <vt:lpstr>Lucida Grande</vt:lpstr>
      <vt:lpstr>White</vt:lpstr>
      <vt:lpstr>PowerPoint Presentation</vt:lpstr>
      <vt:lpstr>PowerPoint Presentation</vt:lpstr>
      <vt:lpstr>Publicity, public relation, and public image</vt:lpstr>
      <vt:lpstr>Public Relations</vt:lpstr>
      <vt:lpstr>Speakers</vt:lpstr>
      <vt:lpstr>Websites</vt:lpstr>
      <vt:lpstr>Social Media</vt:lpstr>
      <vt:lpstr>Press Releases</vt:lpstr>
      <vt:lpstr>Community Organizations</vt:lpstr>
      <vt:lpstr>THANK YOU  FOR ATTENDING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Navy League  of the United States Rear Admiral Cari Thomas, U. S. Coast Guard (retired) Executive Director Presentation to the Naval Attache Association 26 January 2017</dc:title>
  <dc:creator>Thomas, Cari</dc:creator>
  <cp:lastModifiedBy>Kevin Button</cp:lastModifiedBy>
  <cp:revision>139</cp:revision>
  <cp:lastPrinted>2017-01-26T15:11:30Z</cp:lastPrinted>
  <dcterms:modified xsi:type="dcterms:W3CDTF">2024-05-10T16:22:20Z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0x0101000A846B315C352846A33439493B4DD92D</vt:lpwstr>
  </property>
  <property fmtid="{D5CDD505-2E9C-101B-9397-08002B2CF9AE}" pid="3" name="Order">
    <vt:r8>100</vt:r8>
  </property>
  <property fmtid="{D5CDD505-2E9C-101B-9397-08002B2CF9AE}" pid="4" name="MediaServiceImageTags">
    <vt:lpwstr/>
  </property>
</Properties>
</file>