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handoutMasterIdLst>
    <p:handoutMasterId r:id="rId84"/>
  </p:handoutMasterIdLst>
  <p:sldIdLst>
    <p:sldId id="256" r:id="rId5"/>
    <p:sldId id="257" r:id="rId6"/>
    <p:sldId id="373" r:id="rId7"/>
    <p:sldId id="403" r:id="rId8"/>
    <p:sldId id="404" r:id="rId9"/>
    <p:sldId id="435" r:id="rId10"/>
    <p:sldId id="448" r:id="rId11"/>
    <p:sldId id="258" r:id="rId12"/>
    <p:sldId id="436" r:id="rId13"/>
    <p:sldId id="410" r:id="rId14"/>
    <p:sldId id="449" r:id="rId15"/>
    <p:sldId id="418" r:id="rId16"/>
    <p:sldId id="447" r:id="rId17"/>
    <p:sldId id="437" r:id="rId18"/>
    <p:sldId id="390" r:id="rId19"/>
    <p:sldId id="438" r:id="rId20"/>
    <p:sldId id="415" r:id="rId21"/>
    <p:sldId id="444" r:id="rId22"/>
    <p:sldId id="439" r:id="rId23"/>
    <p:sldId id="442" r:id="rId24"/>
    <p:sldId id="453" r:id="rId25"/>
    <p:sldId id="443" r:id="rId26"/>
    <p:sldId id="392" r:id="rId27"/>
    <p:sldId id="454" r:id="rId28"/>
    <p:sldId id="394" r:id="rId29"/>
    <p:sldId id="384" r:id="rId30"/>
    <p:sldId id="395" r:id="rId31"/>
    <p:sldId id="430" r:id="rId32"/>
    <p:sldId id="389" r:id="rId33"/>
    <p:sldId id="434" r:id="rId34"/>
    <p:sldId id="433" r:id="rId35"/>
    <p:sldId id="405" r:id="rId36"/>
    <p:sldId id="455" r:id="rId37"/>
    <p:sldId id="371" r:id="rId38"/>
    <p:sldId id="385" r:id="rId39"/>
    <p:sldId id="450" r:id="rId40"/>
    <p:sldId id="456" r:id="rId41"/>
    <p:sldId id="388" r:id="rId42"/>
    <p:sldId id="412" r:id="rId43"/>
    <p:sldId id="429" r:id="rId44"/>
    <p:sldId id="406" r:id="rId45"/>
    <p:sldId id="381" r:id="rId46"/>
    <p:sldId id="386" r:id="rId47"/>
    <p:sldId id="374" r:id="rId48"/>
    <p:sldId id="387" r:id="rId49"/>
    <p:sldId id="379" r:id="rId50"/>
    <p:sldId id="458" r:id="rId51"/>
    <p:sldId id="457" r:id="rId52"/>
    <p:sldId id="396" r:id="rId53"/>
    <p:sldId id="401" r:id="rId54"/>
    <p:sldId id="369" r:id="rId55"/>
    <p:sldId id="459" r:id="rId56"/>
    <p:sldId id="362" r:id="rId57"/>
    <p:sldId id="460" r:id="rId58"/>
    <p:sldId id="461" r:id="rId59"/>
    <p:sldId id="462" r:id="rId60"/>
    <p:sldId id="463" r:id="rId61"/>
    <p:sldId id="464" r:id="rId62"/>
    <p:sldId id="465" r:id="rId63"/>
    <p:sldId id="466" r:id="rId64"/>
    <p:sldId id="352" r:id="rId65"/>
    <p:sldId id="398" r:id="rId66"/>
    <p:sldId id="428" r:id="rId67"/>
    <p:sldId id="423" r:id="rId68"/>
    <p:sldId id="422" r:id="rId69"/>
    <p:sldId id="414" r:id="rId70"/>
    <p:sldId id="260" r:id="rId71"/>
    <p:sldId id="375" r:id="rId72"/>
    <p:sldId id="331" r:id="rId73"/>
    <p:sldId id="416" r:id="rId74"/>
    <p:sldId id="424" r:id="rId75"/>
    <p:sldId id="425" r:id="rId76"/>
    <p:sldId id="376" r:id="rId77"/>
    <p:sldId id="426" r:id="rId78"/>
    <p:sldId id="377" r:id="rId79"/>
    <p:sldId id="420" r:id="rId80"/>
    <p:sldId id="419" r:id="rId81"/>
    <p:sldId id="408" r:id="rId82"/>
  </p:sldIdLst>
  <p:sldSz cx="9144000" cy="6858000" type="screen4x3"/>
  <p:notesSz cx="7023100" cy="9309100"/>
  <p:defaultTextStyle>
    <a:defPPr>
      <a:defRPr lang="en-US"/>
    </a:defPPr>
    <a:lvl1pPr algn="l" rtl="0" fontAlgn="base">
      <a:spcBef>
        <a:spcPct val="0"/>
      </a:spcBef>
      <a:spcAft>
        <a:spcPct val="0"/>
      </a:spcAft>
      <a:buClr>
        <a:schemeClr val="tx1"/>
      </a:buClr>
      <a:buChar char="•"/>
      <a:defRPr sz="3600" kern="1200">
        <a:solidFill>
          <a:schemeClr val="tx1"/>
        </a:solidFill>
        <a:latin typeface="Bernhard Modern Roman" pitchFamily="18" charset="0"/>
        <a:ea typeface="+mn-ea"/>
        <a:cs typeface="+mn-cs"/>
      </a:defRPr>
    </a:lvl1pPr>
    <a:lvl2pPr marL="457200" algn="l" rtl="0" fontAlgn="base">
      <a:spcBef>
        <a:spcPct val="0"/>
      </a:spcBef>
      <a:spcAft>
        <a:spcPct val="0"/>
      </a:spcAft>
      <a:buClr>
        <a:schemeClr val="tx1"/>
      </a:buClr>
      <a:buChar char="•"/>
      <a:defRPr sz="3600" kern="1200">
        <a:solidFill>
          <a:schemeClr val="tx1"/>
        </a:solidFill>
        <a:latin typeface="Bernhard Modern Roman" pitchFamily="18" charset="0"/>
        <a:ea typeface="+mn-ea"/>
        <a:cs typeface="+mn-cs"/>
      </a:defRPr>
    </a:lvl2pPr>
    <a:lvl3pPr marL="914400" algn="l" rtl="0" fontAlgn="base">
      <a:spcBef>
        <a:spcPct val="0"/>
      </a:spcBef>
      <a:spcAft>
        <a:spcPct val="0"/>
      </a:spcAft>
      <a:buClr>
        <a:schemeClr val="tx1"/>
      </a:buClr>
      <a:buChar char="•"/>
      <a:defRPr sz="3600" kern="1200">
        <a:solidFill>
          <a:schemeClr val="tx1"/>
        </a:solidFill>
        <a:latin typeface="Bernhard Modern Roman" pitchFamily="18" charset="0"/>
        <a:ea typeface="+mn-ea"/>
        <a:cs typeface="+mn-cs"/>
      </a:defRPr>
    </a:lvl3pPr>
    <a:lvl4pPr marL="1371600" algn="l" rtl="0" fontAlgn="base">
      <a:spcBef>
        <a:spcPct val="0"/>
      </a:spcBef>
      <a:spcAft>
        <a:spcPct val="0"/>
      </a:spcAft>
      <a:buClr>
        <a:schemeClr val="tx1"/>
      </a:buClr>
      <a:buChar char="•"/>
      <a:defRPr sz="3600" kern="1200">
        <a:solidFill>
          <a:schemeClr val="tx1"/>
        </a:solidFill>
        <a:latin typeface="Bernhard Modern Roman" pitchFamily="18" charset="0"/>
        <a:ea typeface="+mn-ea"/>
        <a:cs typeface="+mn-cs"/>
      </a:defRPr>
    </a:lvl4pPr>
    <a:lvl5pPr marL="1828800" algn="l" rtl="0" fontAlgn="base">
      <a:spcBef>
        <a:spcPct val="0"/>
      </a:spcBef>
      <a:spcAft>
        <a:spcPct val="0"/>
      </a:spcAft>
      <a:buClr>
        <a:schemeClr val="tx1"/>
      </a:buClr>
      <a:buChar char="•"/>
      <a:defRPr sz="3600" kern="1200">
        <a:solidFill>
          <a:schemeClr val="tx1"/>
        </a:solidFill>
        <a:latin typeface="Bernhard Modern Roman" pitchFamily="18" charset="0"/>
        <a:ea typeface="+mn-ea"/>
        <a:cs typeface="+mn-cs"/>
      </a:defRPr>
    </a:lvl5pPr>
    <a:lvl6pPr marL="2286000" algn="l" defTabSz="914400" rtl="0" eaLnBrk="1" latinLnBrk="0" hangingPunct="1">
      <a:defRPr sz="3600" kern="1200">
        <a:solidFill>
          <a:schemeClr val="tx1"/>
        </a:solidFill>
        <a:latin typeface="Bernhard Modern Roman" pitchFamily="18" charset="0"/>
        <a:ea typeface="+mn-ea"/>
        <a:cs typeface="+mn-cs"/>
      </a:defRPr>
    </a:lvl6pPr>
    <a:lvl7pPr marL="2743200" algn="l" defTabSz="914400" rtl="0" eaLnBrk="1" latinLnBrk="0" hangingPunct="1">
      <a:defRPr sz="3600" kern="1200">
        <a:solidFill>
          <a:schemeClr val="tx1"/>
        </a:solidFill>
        <a:latin typeface="Bernhard Modern Roman" pitchFamily="18" charset="0"/>
        <a:ea typeface="+mn-ea"/>
        <a:cs typeface="+mn-cs"/>
      </a:defRPr>
    </a:lvl7pPr>
    <a:lvl8pPr marL="3200400" algn="l" defTabSz="914400" rtl="0" eaLnBrk="1" latinLnBrk="0" hangingPunct="1">
      <a:defRPr sz="3600" kern="1200">
        <a:solidFill>
          <a:schemeClr val="tx1"/>
        </a:solidFill>
        <a:latin typeface="Bernhard Modern Roman" pitchFamily="18" charset="0"/>
        <a:ea typeface="+mn-ea"/>
        <a:cs typeface="+mn-cs"/>
      </a:defRPr>
    </a:lvl8pPr>
    <a:lvl9pPr marL="3657600" algn="l" defTabSz="914400" rtl="0" eaLnBrk="1" latinLnBrk="0" hangingPunct="1">
      <a:defRPr sz="3600" kern="1200">
        <a:solidFill>
          <a:schemeClr val="tx1"/>
        </a:solidFill>
        <a:latin typeface="Bernhard Modern Roman" pitchFamily="18" charset="0"/>
        <a:ea typeface="+mn-ea"/>
        <a:cs typeface="+mn-cs"/>
      </a:defRPr>
    </a:lvl9pPr>
  </p:defaultTextStyle>
  <p:extLst>
    <p:ext uri="{EFAFB233-063F-42B5-8137-9DF3F51BA10A}">
      <p15:sldGuideLst xmlns:p15="http://schemas.microsoft.com/office/powerpoint/2012/main">
        <p15:guide id="1" orient="horz" pos="2352">
          <p15:clr>
            <a:srgbClr val="A4A3A4"/>
          </p15:clr>
        </p15:guide>
        <p15:guide id="2" pos="3785">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B7E7FF"/>
    <a:srgbClr val="A3E0FF"/>
    <a:srgbClr val="66CCFF"/>
    <a:srgbClr val="0070BC"/>
    <a:srgbClr val="0099FF"/>
    <a:srgbClr val="0000CC"/>
    <a:srgbClr val="010239"/>
    <a:srgbClr val="00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2795" autoAdjust="0"/>
  </p:normalViewPr>
  <p:slideViewPr>
    <p:cSldViewPr snapToGrid="0">
      <p:cViewPr varScale="1">
        <p:scale>
          <a:sx n="38" d="100"/>
          <a:sy n="38" d="100"/>
        </p:scale>
        <p:origin x="1308" y="48"/>
      </p:cViewPr>
      <p:guideLst>
        <p:guide orient="horz" pos="2352"/>
        <p:guide pos="3785"/>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864" y="18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_rels/viewProps.xml.rels><?xml version="1.0" encoding="UTF-8" standalone="yes"?>
<Relationships xmlns="http://schemas.openxmlformats.org/package/2006/relationships"><Relationship Id="rId8" Type="http://schemas.openxmlformats.org/officeDocument/2006/relationships/slide" Target="slides/slide22.xml"/><Relationship Id="rId13" Type="http://schemas.openxmlformats.org/officeDocument/2006/relationships/slide" Target="slides/slide65.xml"/><Relationship Id="rId18" Type="http://schemas.openxmlformats.org/officeDocument/2006/relationships/slide" Target="slides/slide70.xml"/><Relationship Id="rId3" Type="http://schemas.openxmlformats.org/officeDocument/2006/relationships/slide" Target="slides/slide17.xml"/><Relationship Id="rId21" Type="http://schemas.openxmlformats.org/officeDocument/2006/relationships/slide" Target="slides/slide73.xml"/><Relationship Id="rId7" Type="http://schemas.openxmlformats.org/officeDocument/2006/relationships/slide" Target="slides/slide21.xml"/><Relationship Id="rId12" Type="http://schemas.openxmlformats.org/officeDocument/2006/relationships/slide" Target="slides/slide64.xml"/><Relationship Id="rId17" Type="http://schemas.openxmlformats.org/officeDocument/2006/relationships/slide" Target="slides/slide69.xml"/><Relationship Id="rId25" Type="http://schemas.openxmlformats.org/officeDocument/2006/relationships/slide" Target="slides/slide77.xml"/><Relationship Id="rId2" Type="http://schemas.openxmlformats.org/officeDocument/2006/relationships/slide" Target="slides/slide16.xml"/><Relationship Id="rId16" Type="http://schemas.openxmlformats.org/officeDocument/2006/relationships/slide" Target="slides/slide68.xml"/><Relationship Id="rId20" Type="http://schemas.openxmlformats.org/officeDocument/2006/relationships/slide" Target="slides/slide72.xml"/><Relationship Id="rId1" Type="http://schemas.openxmlformats.org/officeDocument/2006/relationships/slide" Target="slides/slide14.xml"/><Relationship Id="rId6" Type="http://schemas.openxmlformats.org/officeDocument/2006/relationships/slide" Target="slides/slide20.xml"/><Relationship Id="rId11" Type="http://schemas.openxmlformats.org/officeDocument/2006/relationships/slide" Target="slides/slide51.xml"/><Relationship Id="rId24" Type="http://schemas.openxmlformats.org/officeDocument/2006/relationships/slide" Target="slides/slide76.xml"/><Relationship Id="rId5" Type="http://schemas.openxmlformats.org/officeDocument/2006/relationships/slide" Target="slides/slide19.xml"/><Relationship Id="rId15" Type="http://schemas.openxmlformats.org/officeDocument/2006/relationships/slide" Target="slides/slide67.xml"/><Relationship Id="rId23" Type="http://schemas.openxmlformats.org/officeDocument/2006/relationships/slide" Target="slides/slide75.xml"/><Relationship Id="rId10" Type="http://schemas.openxmlformats.org/officeDocument/2006/relationships/slide" Target="slides/slide35.xml"/><Relationship Id="rId19" Type="http://schemas.openxmlformats.org/officeDocument/2006/relationships/slide" Target="slides/slide71.xml"/><Relationship Id="rId4" Type="http://schemas.openxmlformats.org/officeDocument/2006/relationships/slide" Target="slides/slide18.xml"/><Relationship Id="rId9" Type="http://schemas.openxmlformats.org/officeDocument/2006/relationships/slide" Target="slides/slide23.xml"/><Relationship Id="rId14" Type="http://schemas.openxmlformats.org/officeDocument/2006/relationships/slide" Target="slides/slide66.xml"/><Relationship Id="rId22"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1"/>
            <a:ext cx="3043343" cy="464016"/>
          </a:xfrm>
          <a:prstGeom prst="rect">
            <a:avLst/>
          </a:prstGeom>
          <a:noFill/>
          <a:ln w="9525">
            <a:noFill/>
            <a:miter lim="800000"/>
            <a:headEnd/>
            <a:tailEnd/>
          </a:ln>
          <a:effectLst/>
        </p:spPr>
        <p:txBody>
          <a:bodyPr vert="horz" wrap="square" lIns="93661" tIns="46832" rIns="93661" bIns="46832" numCol="1" anchor="t" anchorCtr="0" compatLnSpc="1">
            <a:prstTxWarp prst="textNoShape">
              <a:avLst/>
            </a:prstTxWarp>
          </a:bodyPr>
          <a:lstStyle>
            <a:lvl1pPr defTabSz="937370">
              <a:defRPr sz="1200"/>
            </a:lvl1pPr>
          </a:lstStyle>
          <a:p>
            <a:pPr>
              <a:defRPr/>
            </a:pPr>
            <a:endParaRPr lang="en-US" dirty="0"/>
          </a:p>
        </p:txBody>
      </p:sp>
      <p:sp>
        <p:nvSpPr>
          <p:cNvPr id="59395" name="Rectangle 3"/>
          <p:cNvSpPr>
            <a:spLocks noGrp="1" noChangeArrowheads="1"/>
          </p:cNvSpPr>
          <p:nvPr>
            <p:ph type="dt" sz="quarter" idx="1"/>
          </p:nvPr>
        </p:nvSpPr>
        <p:spPr bwMode="auto">
          <a:xfrm>
            <a:off x="3979759" y="1"/>
            <a:ext cx="3043343" cy="464016"/>
          </a:xfrm>
          <a:prstGeom prst="rect">
            <a:avLst/>
          </a:prstGeom>
          <a:noFill/>
          <a:ln w="9525">
            <a:noFill/>
            <a:miter lim="800000"/>
            <a:headEnd/>
            <a:tailEnd/>
          </a:ln>
          <a:effectLst/>
        </p:spPr>
        <p:txBody>
          <a:bodyPr vert="horz" wrap="square" lIns="93661" tIns="46832" rIns="93661" bIns="46832" numCol="1" anchor="t" anchorCtr="0" compatLnSpc="1">
            <a:prstTxWarp prst="textNoShape">
              <a:avLst/>
            </a:prstTxWarp>
          </a:bodyPr>
          <a:lstStyle>
            <a:lvl1pPr algn="r" defTabSz="937370">
              <a:defRPr sz="1200"/>
            </a:lvl1pPr>
          </a:lstStyle>
          <a:p>
            <a:pPr>
              <a:defRPr/>
            </a:pPr>
            <a:endParaRPr lang="en-US" dirty="0"/>
          </a:p>
        </p:txBody>
      </p:sp>
      <p:sp>
        <p:nvSpPr>
          <p:cNvPr id="59396" name="Rectangle 4"/>
          <p:cNvSpPr>
            <a:spLocks noGrp="1" noChangeArrowheads="1"/>
          </p:cNvSpPr>
          <p:nvPr>
            <p:ph type="ftr" sz="quarter" idx="2"/>
          </p:nvPr>
        </p:nvSpPr>
        <p:spPr bwMode="auto">
          <a:xfrm>
            <a:off x="0" y="8845088"/>
            <a:ext cx="3043343" cy="464016"/>
          </a:xfrm>
          <a:prstGeom prst="rect">
            <a:avLst/>
          </a:prstGeom>
          <a:noFill/>
          <a:ln w="9525">
            <a:noFill/>
            <a:miter lim="800000"/>
            <a:headEnd/>
            <a:tailEnd/>
          </a:ln>
          <a:effectLst/>
        </p:spPr>
        <p:txBody>
          <a:bodyPr vert="horz" wrap="square" lIns="93661" tIns="46832" rIns="93661" bIns="46832" numCol="1" anchor="b" anchorCtr="0" compatLnSpc="1">
            <a:prstTxWarp prst="textNoShape">
              <a:avLst/>
            </a:prstTxWarp>
          </a:bodyPr>
          <a:lstStyle>
            <a:lvl1pPr defTabSz="937370">
              <a:defRPr sz="1200"/>
            </a:lvl1pPr>
          </a:lstStyle>
          <a:p>
            <a:pPr>
              <a:defRPr/>
            </a:pPr>
            <a:endParaRPr lang="en-US" dirty="0"/>
          </a:p>
        </p:txBody>
      </p:sp>
      <p:sp>
        <p:nvSpPr>
          <p:cNvPr id="59397" name="Rectangle 5"/>
          <p:cNvSpPr>
            <a:spLocks noGrp="1" noChangeArrowheads="1"/>
          </p:cNvSpPr>
          <p:nvPr>
            <p:ph type="sldNum" sz="quarter" idx="3"/>
          </p:nvPr>
        </p:nvSpPr>
        <p:spPr bwMode="auto">
          <a:xfrm>
            <a:off x="3979759" y="8845088"/>
            <a:ext cx="3043343" cy="464016"/>
          </a:xfrm>
          <a:prstGeom prst="rect">
            <a:avLst/>
          </a:prstGeom>
          <a:noFill/>
          <a:ln w="9525">
            <a:noFill/>
            <a:miter lim="800000"/>
            <a:headEnd/>
            <a:tailEnd/>
          </a:ln>
          <a:effectLst/>
        </p:spPr>
        <p:txBody>
          <a:bodyPr vert="horz" wrap="square" lIns="93661" tIns="46832" rIns="93661" bIns="46832" numCol="1" anchor="b" anchorCtr="0" compatLnSpc="1">
            <a:prstTxWarp prst="textNoShape">
              <a:avLst/>
            </a:prstTxWarp>
          </a:bodyPr>
          <a:lstStyle>
            <a:lvl1pPr algn="r" defTabSz="937370">
              <a:defRPr sz="1200"/>
            </a:lvl1pPr>
          </a:lstStyle>
          <a:p>
            <a:pPr>
              <a:defRPr/>
            </a:pPr>
            <a:fld id="{E7566041-1CF3-4D84-9992-72633B53E813}" type="slidenum">
              <a:rPr lang="en-US"/>
              <a:pPr>
                <a:defRPr/>
              </a:pPr>
              <a:t>‹#›</a:t>
            </a:fld>
            <a:endParaRPr lang="en-US" dirty="0"/>
          </a:p>
        </p:txBody>
      </p:sp>
    </p:spTree>
    <p:extLst>
      <p:ext uri="{BB962C8B-B14F-4D97-AF65-F5344CB8AC3E}">
        <p14:creationId xmlns:p14="http://schemas.microsoft.com/office/powerpoint/2010/main" val="4009671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3043343" cy="464016"/>
          </a:xfrm>
          <a:prstGeom prst="rect">
            <a:avLst/>
          </a:prstGeom>
          <a:noFill/>
          <a:ln w="9525">
            <a:noFill/>
            <a:miter lim="800000"/>
            <a:headEnd/>
            <a:tailEnd/>
          </a:ln>
          <a:effectLst/>
        </p:spPr>
        <p:txBody>
          <a:bodyPr vert="horz" wrap="square" lIns="93661" tIns="46832" rIns="93661" bIns="46832" numCol="1" anchor="t" anchorCtr="0" compatLnSpc="1">
            <a:prstTxWarp prst="textNoShape">
              <a:avLst/>
            </a:prstTxWarp>
          </a:bodyPr>
          <a:lstStyle>
            <a:lvl1pPr defTabSz="937370">
              <a:buClrTx/>
              <a:buFontTx/>
              <a:buNone/>
              <a:defRPr sz="1200">
                <a:latin typeface="Times New Roman" pitchFamily="18" charset="0"/>
              </a:defRPr>
            </a:lvl1pPr>
          </a:lstStyle>
          <a:p>
            <a:pPr>
              <a:defRPr/>
            </a:pPr>
            <a:endParaRPr lang="en-US" dirty="0"/>
          </a:p>
        </p:txBody>
      </p:sp>
      <p:sp>
        <p:nvSpPr>
          <p:cNvPr id="9219" name="Rectangle 3"/>
          <p:cNvSpPr>
            <a:spLocks noGrp="1" noChangeArrowheads="1"/>
          </p:cNvSpPr>
          <p:nvPr>
            <p:ph type="dt" idx="1"/>
          </p:nvPr>
        </p:nvSpPr>
        <p:spPr bwMode="auto">
          <a:xfrm>
            <a:off x="3979759" y="1"/>
            <a:ext cx="3043343" cy="464016"/>
          </a:xfrm>
          <a:prstGeom prst="rect">
            <a:avLst/>
          </a:prstGeom>
          <a:noFill/>
          <a:ln w="9525">
            <a:noFill/>
            <a:miter lim="800000"/>
            <a:headEnd/>
            <a:tailEnd/>
          </a:ln>
          <a:effectLst/>
        </p:spPr>
        <p:txBody>
          <a:bodyPr vert="horz" wrap="square" lIns="93661" tIns="46832" rIns="93661" bIns="46832" numCol="1" anchor="t" anchorCtr="0" compatLnSpc="1">
            <a:prstTxWarp prst="textNoShape">
              <a:avLst/>
            </a:prstTxWarp>
          </a:bodyPr>
          <a:lstStyle>
            <a:lvl1pPr algn="r" defTabSz="937370">
              <a:buClrTx/>
              <a:buFontTx/>
              <a:buNone/>
              <a:defRPr sz="1200">
                <a:latin typeface="Times New Roman" pitchFamily="18" charset="0"/>
              </a:defRPr>
            </a:lvl1pPr>
          </a:lstStyle>
          <a:p>
            <a:pPr>
              <a:defRPr/>
            </a:pPr>
            <a:endParaRPr lang="en-US" dirty="0"/>
          </a:p>
        </p:txBody>
      </p:sp>
      <p:sp>
        <p:nvSpPr>
          <p:cNvPr id="32772" name="Rectangle 4"/>
          <p:cNvSpPr>
            <a:spLocks noGrp="1" noRot="1" noChangeAspect="1" noChangeArrowheads="1" noTextEdit="1"/>
          </p:cNvSpPr>
          <p:nvPr>
            <p:ph type="sldImg" idx="2"/>
          </p:nvPr>
        </p:nvSpPr>
        <p:spPr bwMode="auto">
          <a:xfrm>
            <a:off x="1182688" y="698500"/>
            <a:ext cx="4656137" cy="34925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36416" y="4422547"/>
            <a:ext cx="5150273" cy="4187335"/>
          </a:xfrm>
          <a:prstGeom prst="rect">
            <a:avLst/>
          </a:prstGeom>
          <a:noFill/>
          <a:ln w="9525">
            <a:noFill/>
            <a:miter lim="800000"/>
            <a:headEnd/>
            <a:tailEnd/>
          </a:ln>
          <a:effectLst/>
        </p:spPr>
        <p:txBody>
          <a:bodyPr vert="horz" wrap="square" lIns="93661" tIns="46832" rIns="93661" bIns="468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45088"/>
            <a:ext cx="3043343" cy="464016"/>
          </a:xfrm>
          <a:prstGeom prst="rect">
            <a:avLst/>
          </a:prstGeom>
          <a:noFill/>
          <a:ln w="9525">
            <a:noFill/>
            <a:miter lim="800000"/>
            <a:headEnd/>
            <a:tailEnd/>
          </a:ln>
          <a:effectLst/>
        </p:spPr>
        <p:txBody>
          <a:bodyPr vert="horz" wrap="square" lIns="93661" tIns="46832" rIns="93661" bIns="46832" numCol="1" anchor="b" anchorCtr="0" compatLnSpc="1">
            <a:prstTxWarp prst="textNoShape">
              <a:avLst/>
            </a:prstTxWarp>
          </a:bodyPr>
          <a:lstStyle>
            <a:lvl1pPr defTabSz="937370">
              <a:buClrTx/>
              <a:buFontTx/>
              <a:buNone/>
              <a:defRPr sz="1200">
                <a:latin typeface="Times New Roman" pitchFamily="18" charset="0"/>
              </a:defRPr>
            </a:lvl1pPr>
          </a:lstStyle>
          <a:p>
            <a:pPr>
              <a:defRPr/>
            </a:pPr>
            <a:endParaRPr lang="en-US" dirty="0"/>
          </a:p>
        </p:txBody>
      </p:sp>
      <p:sp>
        <p:nvSpPr>
          <p:cNvPr id="9223" name="Rectangle 7"/>
          <p:cNvSpPr>
            <a:spLocks noGrp="1" noChangeArrowheads="1"/>
          </p:cNvSpPr>
          <p:nvPr>
            <p:ph type="sldNum" sz="quarter" idx="5"/>
          </p:nvPr>
        </p:nvSpPr>
        <p:spPr bwMode="auto">
          <a:xfrm>
            <a:off x="3979759" y="8845088"/>
            <a:ext cx="3043343" cy="464016"/>
          </a:xfrm>
          <a:prstGeom prst="rect">
            <a:avLst/>
          </a:prstGeom>
          <a:noFill/>
          <a:ln w="9525">
            <a:noFill/>
            <a:miter lim="800000"/>
            <a:headEnd/>
            <a:tailEnd/>
          </a:ln>
          <a:effectLst/>
        </p:spPr>
        <p:txBody>
          <a:bodyPr vert="horz" wrap="square" lIns="93661" tIns="46832" rIns="93661" bIns="46832" numCol="1" anchor="b" anchorCtr="0" compatLnSpc="1">
            <a:prstTxWarp prst="textNoShape">
              <a:avLst/>
            </a:prstTxWarp>
          </a:bodyPr>
          <a:lstStyle>
            <a:lvl1pPr algn="r" defTabSz="937370">
              <a:buClrTx/>
              <a:buFontTx/>
              <a:buNone/>
              <a:defRPr sz="1200">
                <a:latin typeface="Times New Roman" pitchFamily="18" charset="0"/>
              </a:defRPr>
            </a:lvl1pPr>
          </a:lstStyle>
          <a:p>
            <a:pPr>
              <a:defRPr/>
            </a:pPr>
            <a:fld id="{7CE10C77-BA1F-4371-A1B1-FC4198763065}" type="slidenum">
              <a:rPr lang="en-US"/>
              <a:pPr>
                <a:defRPr/>
              </a:pPr>
              <a:t>‹#›</a:t>
            </a:fld>
            <a:endParaRPr lang="en-US" dirty="0"/>
          </a:p>
        </p:txBody>
      </p:sp>
    </p:spTree>
    <p:extLst>
      <p:ext uri="{BB962C8B-B14F-4D97-AF65-F5344CB8AC3E}">
        <p14:creationId xmlns:p14="http://schemas.microsoft.com/office/powerpoint/2010/main" val="34470399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F729CA76-C966-49E4-B5CE-24F185B49C04}" type="slidenum">
              <a:rPr lang="en-US" smtClean="0"/>
              <a:pPr/>
              <a:t>1</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E-2</a:t>
            </a:r>
            <a:r>
              <a:rPr lang="en-US" baseline="0" dirty="0"/>
              <a:t>D Hawkeye is the Navy’s eye-in-the-sky. When conducting flight ops overseas, the E-2 is one of the first aircraft off the deck. Atop of the plane is a radar/senor dome. The ship’s radar does a great job of searching around the ship, but when the E-2 is airborne, it paints a picture of air and surface targets hundreds of miles around the ship. Additionally, when the ship launches strike aircraft to fly hundreds of miles away, the E-2 can data-link with those aircraft, and relay in real-time what’s happening with those aircraft, to leadership on the aircraft carrier. </a:t>
            </a:r>
          </a:p>
          <a:p>
            <a:r>
              <a:rPr lang="en-US" baseline="0" dirty="0"/>
              <a:t>The CMV-22B Osprey is assuming the role of delivering personnel and cargo to the aircraft carrier while at sea. Has a crew of four, and can carry up to 22 passengers. This is the aircraft that you will be flying out to the aircraft carrier in 2023. </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16</a:t>
            </a:fld>
            <a:endParaRPr lang="en-US" dirty="0"/>
          </a:p>
        </p:txBody>
      </p:sp>
    </p:spTree>
    <p:extLst>
      <p:ext uri="{BB962C8B-B14F-4D97-AF65-F5344CB8AC3E}">
        <p14:creationId xmlns:p14="http://schemas.microsoft.com/office/powerpoint/2010/main" val="1475278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Navy</a:t>
            </a:r>
            <a:r>
              <a:rPr lang="en-US" baseline="0" dirty="0"/>
              <a:t> has migrated to a single airframe for all of it’s medium-lift capabilities: the H-60. The Army and Air Force also use the H-60 airframe, and call the </a:t>
            </a:r>
            <a:r>
              <a:rPr lang="en-US" baseline="0" dirty="0" err="1"/>
              <a:t>helos</a:t>
            </a:r>
            <a:r>
              <a:rPr lang="en-US" baseline="0" dirty="0"/>
              <a:t> “Black Hawk” helicopters. The only difference between the Navy, Air Force and Army variants is the avionics that are built into each. </a:t>
            </a:r>
          </a:p>
          <a:p>
            <a:r>
              <a:rPr lang="en-US" baseline="0" dirty="0"/>
              <a:t>The H-60S (Sierra), like the Super Hornet, is the work horse variant. It is hollow inside, and can carry combat troops, conduct search and rescue operations, CSAR, and because it’s hollow, it can carry cargo internally, or externally. </a:t>
            </a:r>
          </a:p>
          <a:p>
            <a:r>
              <a:rPr lang="en-US" baseline="0" dirty="0"/>
              <a:t>The H-60R (Romeo), like the Growler, is the electronic variant of the H-60 airframe. The helo features a radar/sensor zone at the bottom of the aircraft. It can use a dipping sonar and drop </a:t>
            </a:r>
            <a:r>
              <a:rPr lang="en-US" baseline="0" dirty="0" err="1"/>
              <a:t>sonobouys</a:t>
            </a:r>
            <a:r>
              <a:rPr lang="en-US" baseline="0" dirty="0"/>
              <a:t> to detect submarines and carry torpedoes to engage those submarines. </a:t>
            </a:r>
          </a:p>
          <a:p>
            <a:r>
              <a:rPr lang="en-US" baseline="0" dirty="0"/>
              <a:t>Both aircraft can carry air-to-surface missiles and take out small targets/vessels. </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17</a:t>
            </a:fld>
            <a:endParaRPr lang="en-US" dirty="0"/>
          </a:p>
        </p:txBody>
      </p:sp>
    </p:spTree>
    <p:extLst>
      <p:ext uri="{BB962C8B-B14F-4D97-AF65-F5344CB8AC3E}">
        <p14:creationId xmlns:p14="http://schemas.microsoft.com/office/powerpoint/2010/main" val="400306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C-2 is the oldest aircraft flown out to an aircraft carrier. It first flew in 1964. The aircraft</a:t>
            </a:r>
            <a:r>
              <a:rPr lang="en-US" baseline="0" dirty="0"/>
              <a:t> currently flying were purchased in the 1980s. The Greyhound for decades was the primary aircraft used to carry passengers and cargo to the aircraft carrier, and is being replaced by the CMV-22B Osprey. </a:t>
            </a:r>
          </a:p>
          <a:p>
            <a:r>
              <a:rPr lang="en-US" baseline="0" dirty="0"/>
              <a:t>The MH-53E is used for anti-mine warfare, and drags larges skids across open water to detect and detonate underwater mines. </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18</a:t>
            </a:fld>
            <a:endParaRPr lang="en-US" dirty="0"/>
          </a:p>
        </p:txBody>
      </p:sp>
    </p:spTree>
    <p:extLst>
      <p:ext uri="{BB962C8B-B14F-4D97-AF65-F5344CB8AC3E}">
        <p14:creationId xmlns:p14="http://schemas.microsoft.com/office/powerpoint/2010/main" val="303443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EP-3E ARIES II is the Navy's only land-based signals intelligence (SIGINT) reconnaissance aircraft. The aircraft is based on the Orion P-3 airframe and provides fleet and theater commanders with near real-time tactical SIGINT. With sensitive receivers and high-gain dish antennas, the EP-3E exploits a wide range of electronic emissions from deep within targeted territory. EP-3Es</a:t>
            </a:r>
            <a:r>
              <a:rPr lang="en-US" baseline="0" dirty="0"/>
              <a:t> will remain in service through 2019.</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19</a:t>
            </a:fld>
            <a:endParaRPr lang="en-US" dirty="0"/>
          </a:p>
        </p:txBody>
      </p:sp>
    </p:spTree>
    <p:extLst>
      <p:ext uri="{BB962C8B-B14F-4D97-AF65-F5344CB8AC3E}">
        <p14:creationId xmlns:p14="http://schemas.microsoft.com/office/powerpoint/2010/main" val="3167444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95">
              <a:defRPr/>
            </a:pPr>
            <a:r>
              <a:rPr lang="en-US" b="0" dirty="0"/>
              <a:t>E-6B </a:t>
            </a:r>
            <a:r>
              <a:rPr lang="en-US" b="0" i="1" dirty="0"/>
              <a:t>Mercury</a:t>
            </a:r>
            <a:r>
              <a:rPr lang="en-US" b="0" dirty="0"/>
              <a:t> airborne command post is a c</a:t>
            </a:r>
            <a:r>
              <a:rPr lang="en-US" dirty="0"/>
              <a:t>ommunications relay and strategic airborne command post aircraft that provides survivable, reliable, and endurable airborne command, control, and communications between the National Command Authority (NCA) and U.S. strategic and non-strategic forces. These aircraft are based at Tinker Air Force Base near</a:t>
            </a:r>
            <a:r>
              <a:rPr lang="en-US" baseline="0" dirty="0"/>
              <a:t> Oklahoma City, OK.</a:t>
            </a:r>
          </a:p>
          <a:p>
            <a:pPr defTabSz="917895">
              <a:defRPr/>
            </a:pPr>
            <a:r>
              <a:rPr lang="en-US" dirty="0"/>
              <a:t>The C-40A </a:t>
            </a:r>
            <a:r>
              <a:rPr lang="en-US" i="1" dirty="0"/>
              <a:t>Clipper </a:t>
            </a:r>
            <a:r>
              <a:rPr lang="en-US" i="0" dirty="0"/>
              <a:t>provides critical logistics support to the Navy. It is a Boeing </a:t>
            </a:r>
            <a:r>
              <a:rPr lang="en-US" dirty="0"/>
              <a:t>737-700 convertible, cost effective aircraft.</a:t>
            </a:r>
            <a:r>
              <a:rPr lang="en-US" baseline="0" dirty="0"/>
              <a:t> Proven and reliable airframe, with low maintenance costs due to the prevalence of aircraft around the world.</a:t>
            </a:r>
            <a:endParaRPr lang="en-US" b="0" i="0"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20</a:t>
            </a:fld>
            <a:endParaRPr lang="en-US" dirty="0"/>
          </a:p>
        </p:txBody>
      </p:sp>
    </p:spTree>
    <p:extLst>
      <p:ext uri="{BB962C8B-B14F-4D97-AF65-F5344CB8AC3E}">
        <p14:creationId xmlns:p14="http://schemas.microsoft.com/office/powerpoint/2010/main" val="322062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95">
              <a:defRPr/>
            </a:pPr>
            <a:r>
              <a:rPr lang="en-US" dirty="0"/>
              <a:t>As an adjunct to the P-8A, the MQ-4C Triton, formerly known as BAMS, will provide combat information to operational and tactical users such as the Expeditionary Strike Group (ESG), Carrier Strike Group (CSG) and the Joint Forces Maritime Component Commander (JFMCC) intelligence based on a more continuous source of information to maintain the Common Operational and Tactical Picture (COTP) of the maritime battle space. Additionally, collected data can be posted to the Global Information Grid (GIG), which will support a variety of intelligence activities and nodes. The MQ-4C Triton will also be used alone or in conjunction with other assets to respond to theater-level operational or national strategic tasking.</a:t>
            </a:r>
            <a:endParaRPr lang="en-US" dirty="0">
              <a:latin typeface="Arial" pitchFamily="34" charset="0"/>
              <a:cs typeface="Arial" pitchFamily="34" charset="0"/>
            </a:endParaRPr>
          </a:p>
          <a:p>
            <a:pPr defTabSz="917895">
              <a:defRPr/>
            </a:pPr>
            <a:r>
              <a:rPr lang="en-US" b="1" dirty="0">
                <a:latin typeface="Arial" pitchFamily="34" charset="0"/>
                <a:cs typeface="Arial" pitchFamily="34" charset="0"/>
              </a:rPr>
              <a:t>RQ-8A/MQ-8B Fire Scout </a:t>
            </a:r>
            <a:r>
              <a:rPr lang="en-US" dirty="0">
                <a:latin typeface="Arial" pitchFamily="34" charset="0"/>
                <a:cs typeface="Arial" pitchFamily="34" charset="0"/>
              </a:rPr>
              <a:t>will </a:t>
            </a:r>
            <a:r>
              <a:rPr lang="en-US" dirty="0"/>
              <a:t>operate from air-capable ships with initial deployment on the Littoral Combat Ship (LCS).</a:t>
            </a:r>
            <a:r>
              <a:rPr lang="en-US" baseline="0" dirty="0"/>
              <a:t> The </a:t>
            </a:r>
            <a:r>
              <a:rPr lang="en-US" dirty="0"/>
              <a:t>system is capable of 12 continuous hours of operations providing coverage 110 nautical miles from the launch site.</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21</a:t>
            </a:fld>
            <a:endParaRPr lang="en-US" dirty="0"/>
          </a:p>
        </p:txBody>
      </p:sp>
    </p:spTree>
    <p:extLst>
      <p:ext uri="{BB962C8B-B14F-4D97-AF65-F5344CB8AC3E}">
        <p14:creationId xmlns:p14="http://schemas.microsoft.com/office/powerpoint/2010/main" val="3378659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95">
              <a:defRPr/>
            </a:pPr>
            <a:r>
              <a:rPr lang="en-US" dirty="0">
                <a:latin typeface="Arial" pitchFamily="34" charset="0"/>
                <a:cs typeface="Arial" pitchFamily="34" charset="0"/>
              </a:rPr>
              <a:t>People ask: why hasn’t the Navy integrated unmanned aircraft to the CVN? The answer is safety, and luxury</a:t>
            </a:r>
            <a:r>
              <a:rPr lang="en-US" baseline="0" dirty="0">
                <a:latin typeface="Arial" pitchFamily="34" charset="0"/>
                <a:cs typeface="Arial" pitchFamily="34" charset="0"/>
              </a:rPr>
              <a:t> of space.</a:t>
            </a:r>
          </a:p>
          <a:p>
            <a:pPr defTabSz="917895">
              <a:defRPr/>
            </a:pPr>
            <a:r>
              <a:rPr lang="en-US" baseline="0" dirty="0">
                <a:latin typeface="Arial" pitchFamily="34" charset="0"/>
                <a:cs typeface="Arial" pitchFamily="34" charset="0"/>
              </a:rPr>
              <a:t>The Navy has take very deliberate steps to introduce unmanned aircraft to the CVN environment.</a:t>
            </a:r>
          </a:p>
          <a:p>
            <a:pPr defTabSz="917895">
              <a:defRPr/>
            </a:pPr>
            <a:r>
              <a:rPr lang="en-US" baseline="0" dirty="0">
                <a:latin typeface="Arial" pitchFamily="34" charset="0"/>
                <a:cs typeface="Arial" pitchFamily="34" charset="0"/>
              </a:rPr>
              <a:t>The hard part of unmanned aircraft, is not landing them on the ship. The Navy has had the technology to autonomously land aircraft on a CVN since the 1990’s with the introduction of Super Hornets. Landing was easy. The harder part was, how do you taxi it on flight deck without running into things. The Navy, unlike the Air Force does not have 2-mile long runways, with nothing on either side. The Navy was able to prove </a:t>
            </a:r>
            <a:r>
              <a:rPr lang="en-US" baseline="0" dirty="0" err="1">
                <a:latin typeface="Arial" pitchFamily="34" charset="0"/>
                <a:cs typeface="Arial" pitchFamily="34" charset="0"/>
              </a:rPr>
              <a:t>theability</a:t>
            </a:r>
            <a:r>
              <a:rPr lang="en-US" baseline="0" dirty="0">
                <a:latin typeface="Arial" pitchFamily="34" charset="0"/>
                <a:cs typeface="Arial" pitchFamily="34" charset="0"/>
              </a:rPr>
              <a:t> to do that with the X-47B drone. The hardest part, was how do you hook the drone into a catapult, when the tolerances are only inches? That was the biggest leap we </a:t>
            </a:r>
            <a:r>
              <a:rPr lang="en-US" baseline="0" dirty="0" err="1">
                <a:latin typeface="Arial" pitchFamily="34" charset="0"/>
                <a:cs typeface="Arial" pitchFamily="34" charset="0"/>
              </a:rPr>
              <a:t>ahd</a:t>
            </a:r>
            <a:r>
              <a:rPr lang="en-US" baseline="0" dirty="0">
                <a:latin typeface="Arial" pitchFamily="34" charset="0"/>
                <a:cs typeface="Arial" pitchFamily="34" charset="0"/>
              </a:rPr>
              <a:t> to make to introduce drones to the </a:t>
            </a:r>
            <a:r>
              <a:rPr lang="en-US" baseline="0">
                <a:latin typeface="Arial" pitchFamily="34" charset="0"/>
                <a:cs typeface="Arial" pitchFamily="34" charset="0"/>
              </a:rPr>
              <a:t>CVN environment. </a:t>
            </a:r>
            <a:endParaRPr lang="en-US" baseline="0" dirty="0">
              <a:latin typeface="Arial" pitchFamily="34" charset="0"/>
              <a:cs typeface="Arial" pitchFamily="34" charset="0"/>
            </a:endParaRPr>
          </a:p>
          <a:p>
            <a:pPr defTabSz="917895">
              <a:defRPr/>
            </a:pPr>
            <a:r>
              <a:rPr lang="en-US" dirty="0">
                <a:latin typeface="Arial" pitchFamily="34" charset="0"/>
                <a:cs typeface="Arial" pitchFamily="34" charset="0"/>
              </a:rPr>
              <a:t>The Navy already can autonomously land aircraft on an aircraft carrier. F/A-18s have that ability. The hard part is safely moving that aircraft around a 4.5-arce flight deck with 60 other aircraft in the way. The X-47B will test the software and systems to allow for future integration of unmanned systems onto an aircraft carrier flight deck.</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22</a:t>
            </a:fld>
            <a:endParaRPr lang="en-US" dirty="0"/>
          </a:p>
        </p:txBody>
      </p:sp>
    </p:spTree>
    <p:extLst>
      <p:ext uri="{BB962C8B-B14F-4D97-AF65-F5344CB8AC3E}">
        <p14:creationId xmlns:p14="http://schemas.microsoft.com/office/powerpoint/2010/main" val="60339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95">
              <a:defRPr/>
            </a:pPr>
            <a:r>
              <a:rPr lang="en-US" dirty="0"/>
              <a:t>Many</a:t>
            </a:r>
            <a:r>
              <a:rPr lang="en-US" baseline="0" dirty="0"/>
              <a:t> guests ask briefers about their pilot training pipeline and the aircraft they flew. This slide will help with describing the pilot training evolution.</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23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AE9EBC-D39D-4384-A4E9-A36AFF145881}" type="slidenum">
              <a:rPr lang="en-US" smtClean="0"/>
              <a:pPr/>
              <a:t>25</a:t>
            </a:fld>
            <a:endParaRPr lang="en-US" dirty="0"/>
          </a:p>
        </p:txBody>
      </p:sp>
      <p:sp>
        <p:nvSpPr>
          <p:cNvPr id="36867" name="Rectangle 2"/>
          <p:cNvSpPr>
            <a:spLocks noGrp="1" noRot="1" noChangeAspect="1" noChangeArrowheads="1" noTextEdit="1"/>
          </p:cNvSpPr>
          <p:nvPr>
            <p:ph type="sldImg"/>
          </p:nvPr>
        </p:nvSpPr>
        <p:spPr>
          <a:xfrm>
            <a:off x="1184275" y="698500"/>
            <a:ext cx="4656138" cy="3492500"/>
          </a:xfrm>
          <a:ln/>
        </p:spPr>
      </p:sp>
      <p:sp>
        <p:nvSpPr>
          <p:cNvPr id="36868" name="Rectangle 3"/>
          <p:cNvSpPr>
            <a:spLocks noGrp="1" noChangeArrowheads="1"/>
          </p:cNvSpPr>
          <p:nvPr>
            <p:ph type="body" idx="1"/>
          </p:nvPr>
        </p:nvSpPr>
        <p:spPr>
          <a:noFill/>
          <a:ln/>
        </p:spPr>
        <p:txBody>
          <a:bodyPr/>
          <a:lstStyle/>
          <a:p>
            <a:r>
              <a:rPr lang="en-US" dirty="0"/>
              <a:t>Review where each aircraft carrier</a:t>
            </a:r>
            <a:r>
              <a:rPr lang="en-US" baseline="0" dirty="0"/>
              <a:t> is home ported and note what state the ship is currently: Deployed, home port, training, etc.</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valuable and</a:t>
            </a:r>
            <a:r>
              <a:rPr lang="en-US" baseline="0" dirty="0"/>
              <a:t> vulnerable are Aircraft carriers</a:t>
            </a:r>
            <a:r>
              <a:rPr lang="en-US" dirty="0"/>
              <a:t>? Recent discussion about viability of the CVN revolve around finding cheaper solutions, using cheaper platforms armed with cruise missiles.</a:t>
            </a:r>
          </a:p>
          <a:p>
            <a:r>
              <a:rPr lang="en-US" dirty="0"/>
              <a:t>OK, if the only mission is power projection or strike, missiles</a:t>
            </a:r>
            <a:r>
              <a:rPr lang="en-US" baseline="0" dirty="0"/>
              <a:t> could work. BUT, there’s much more to suppressing foes and influencing nations than pointing a missile at them. Missiles cannot stay aloft. Once fired, they seek a target and are used up. Aircraft from aircraft carriers can fly many times, fire many missiles, drop many bombs, and move across vast oceans. </a:t>
            </a:r>
          </a:p>
          <a:p>
            <a:r>
              <a:rPr lang="en-US" baseline="0" dirty="0"/>
              <a:t>-- </a:t>
            </a:r>
            <a:r>
              <a:rPr lang="en-US" dirty="0"/>
              <a:t>If the only tool in your toolbox is a hammer, you better hope that every problem is a Nail</a:t>
            </a:r>
            <a:endParaRPr lang="en-US" sz="900" dirty="0"/>
          </a:p>
          <a:p>
            <a:r>
              <a:rPr lang="en-US" sz="900" dirty="0"/>
              <a:t>-- </a:t>
            </a:r>
            <a:r>
              <a:rPr lang="en-US" dirty="0"/>
              <a:t>CVN/CSG operation</a:t>
            </a:r>
            <a:r>
              <a:rPr lang="en-US" baseline="0" dirty="0"/>
              <a:t> </a:t>
            </a:r>
            <a:r>
              <a:rPr lang="en-US" dirty="0"/>
              <a:t>spans the spectrum of scenarios.  </a:t>
            </a:r>
            <a:endParaRPr lang="en-US" sz="900" dirty="0"/>
          </a:p>
          <a:p>
            <a:r>
              <a:rPr lang="en-US" dirty="0"/>
              <a:t>-- Look at what we get for the investment – 50 year service life designed into each</a:t>
            </a:r>
            <a:r>
              <a:rPr lang="en-US" baseline="0" dirty="0"/>
              <a:t> aircraft carrier </a:t>
            </a:r>
            <a:r>
              <a:rPr lang="en-US" dirty="0"/>
              <a:t>– the FORD Class may serve into the 22</a:t>
            </a:r>
            <a:r>
              <a:rPr lang="en-US" baseline="30000" dirty="0"/>
              <a:t>nd</a:t>
            </a:r>
            <a:r>
              <a:rPr lang="en-US" dirty="0"/>
              <a:t> century!</a:t>
            </a:r>
          </a:p>
          <a:p>
            <a:r>
              <a:rPr lang="en-US" sz="900" dirty="0"/>
              <a:t>-- Another perspective: the LAST commanding officer of the USS FORD, is no more than a toddler TODAY.</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global</a:t>
            </a:r>
            <a:r>
              <a:rPr lang="en-US" baseline="0" dirty="0"/>
              <a:t> choke points (Red Sea, Suez Canal, Straits of Gibraltar, Straits of </a:t>
            </a:r>
            <a:r>
              <a:rPr lang="en-US" baseline="0" dirty="0" err="1"/>
              <a:t>Mallaca</a:t>
            </a:r>
            <a:r>
              <a:rPr lang="en-US" baseline="0" dirty="0"/>
              <a:t>). Keeping those sea lanes open is not only of vital interest to US interests, but also to global interests.</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4</a:t>
            </a:fld>
            <a:endParaRPr lang="en-US" dirty="0"/>
          </a:p>
        </p:txBody>
      </p:sp>
    </p:spTree>
    <p:extLst>
      <p:ext uri="{BB962C8B-B14F-4D97-AF65-F5344CB8AC3E}">
        <p14:creationId xmlns:p14="http://schemas.microsoft.com/office/powerpoint/2010/main" val="427156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AE9EBC-D39D-4384-A4E9-A36AFF145881}" type="slidenum">
              <a:rPr lang="en-US" smtClean="0"/>
              <a:pPr/>
              <a:t>28</a:t>
            </a:fld>
            <a:endParaRPr lang="en-US" dirty="0"/>
          </a:p>
        </p:txBody>
      </p:sp>
      <p:sp>
        <p:nvSpPr>
          <p:cNvPr id="36867" name="Rectangle 2"/>
          <p:cNvSpPr>
            <a:spLocks noGrp="1" noRot="1" noChangeAspect="1" noChangeArrowheads="1" noTextEdit="1"/>
          </p:cNvSpPr>
          <p:nvPr>
            <p:ph type="sldImg"/>
          </p:nvPr>
        </p:nvSpPr>
        <p:spPr>
          <a:xfrm>
            <a:off x="1184275" y="698500"/>
            <a:ext cx="4656138" cy="3492500"/>
          </a:xfrm>
          <a:ln/>
        </p:spPr>
      </p:sp>
      <p:sp>
        <p:nvSpPr>
          <p:cNvPr id="36868" name="Rectangle 3"/>
          <p:cNvSpPr>
            <a:spLocks noGrp="1" noChangeArrowheads="1"/>
          </p:cNvSpPr>
          <p:nvPr>
            <p:ph type="body" idx="1"/>
          </p:nvPr>
        </p:nvSpPr>
        <p:spPr>
          <a:noFill/>
          <a:ln/>
        </p:spPr>
        <p:txBody>
          <a:bodyPr/>
          <a:lstStyle/>
          <a:p>
            <a:r>
              <a:rPr lang="en-US" dirty="0"/>
              <a:t>How valuable and</a:t>
            </a:r>
            <a:r>
              <a:rPr lang="en-US" baseline="0" dirty="0"/>
              <a:t> vulnerable are Aircraft carriers</a:t>
            </a:r>
            <a:r>
              <a:rPr lang="en-US" dirty="0"/>
              <a:t>? Recent discussion about viability of the CVN revolve around finding cheaper solutions, using cheaper platforms armed with cruise missiles.</a:t>
            </a:r>
          </a:p>
          <a:p>
            <a:r>
              <a:rPr lang="en-US" dirty="0"/>
              <a:t>OK, if the only mission is power projection or strike, missiles</a:t>
            </a:r>
            <a:r>
              <a:rPr lang="en-US" baseline="0" dirty="0"/>
              <a:t> could work. BUT, there’s much more to suppressing foes and influencing nations than pointing a missile at them. Missiles cannot stay aloft. Once fired, they seek a target and are used up. Aircraft from aircraft carriers can fly many times, fire many missiles, drop many bombs, and move across vast oceans. </a:t>
            </a:r>
          </a:p>
          <a:p>
            <a:r>
              <a:rPr lang="en-US" baseline="0" dirty="0"/>
              <a:t>-- </a:t>
            </a:r>
            <a:r>
              <a:rPr lang="en-US" dirty="0"/>
              <a:t>If the only tool in your toolbox is a hammer, you better hope that every problem is a Nail</a:t>
            </a:r>
            <a:endParaRPr lang="en-US" sz="900" dirty="0"/>
          </a:p>
          <a:p>
            <a:r>
              <a:rPr lang="en-US" sz="900" dirty="0"/>
              <a:t>-- </a:t>
            </a:r>
            <a:r>
              <a:rPr lang="en-US" dirty="0"/>
              <a:t>CVN/CSG operation</a:t>
            </a:r>
            <a:r>
              <a:rPr lang="en-US" baseline="0" dirty="0"/>
              <a:t> </a:t>
            </a:r>
            <a:r>
              <a:rPr lang="en-US" dirty="0"/>
              <a:t>spans the spectrum of scenarios.  </a:t>
            </a:r>
            <a:endParaRPr lang="en-US" sz="900" dirty="0"/>
          </a:p>
          <a:p>
            <a:r>
              <a:rPr lang="en-US" dirty="0"/>
              <a:t>-- Look at what we get for the investment – 50 year service life designed into each</a:t>
            </a:r>
            <a:r>
              <a:rPr lang="en-US" baseline="0" dirty="0"/>
              <a:t> aircraft carrier </a:t>
            </a:r>
            <a:r>
              <a:rPr lang="en-US" dirty="0"/>
              <a:t>– the FORD Class may serve into the 22</a:t>
            </a:r>
            <a:r>
              <a:rPr lang="en-US" baseline="30000" dirty="0"/>
              <a:t>nd</a:t>
            </a:r>
            <a:r>
              <a:rPr lang="en-US" dirty="0"/>
              <a:t> century!</a:t>
            </a:r>
          </a:p>
          <a:p>
            <a:r>
              <a:rPr lang="en-US" sz="900" dirty="0"/>
              <a:t>-- Another perspective: the LAST commanding officer of the USS FORD, is probably in pre-school TODAY.</a:t>
            </a:r>
          </a:p>
          <a:p>
            <a:endParaRPr lang="en-US" dirty="0"/>
          </a:p>
        </p:txBody>
      </p:sp>
    </p:spTree>
    <p:extLst>
      <p:ext uri="{BB962C8B-B14F-4D97-AF65-F5344CB8AC3E}">
        <p14:creationId xmlns:p14="http://schemas.microsoft.com/office/powerpoint/2010/main" val="655096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900"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AE9EBC-D39D-4384-A4E9-A36AFF145881}" type="slidenum">
              <a:rPr lang="en-US" smtClean="0"/>
              <a:pPr/>
              <a:t>30</a:t>
            </a:fld>
            <a:endParaRPr lang="en-US" dirty="0"/>
          </a:p>
        </p:txBody>
      </p:sp>
      <p:sp>
        <p:nvSpPr>
          <p:cNvPr id="36867" name="Rectangle 2"/>
          <p:cNvSpPr>
            <a:spLocks noGrp="1" noRot="1" noChangeAspect="1" noChangeArrowheads="1" noTextEdit="1"/>
          </p:cNvSpPr>
          <p:nvPr>
            <p:ph type="sldImg"/>
          </p:nvPr>
        </p:nvSpPr>
        <p:spPr>
          <a:xfrm>
            <a:off x="1184275" y="698500"/>
            <a:ext cx="4656138" cy="3492500"/>
          </a:xfrm>
          <a:ln/>
        </p:spPr>
      </p:sp>
      <p:sp>
        <p:nvSpPr>
          <p:cNvPr id="368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38165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AE9EBC-D39D-4384-A4E9-A36AFF145881}" type="slidenum">
              <a:rPr lang="en-US" smtClean="0"/>
              <a:pPr/>
              <a:t>31</a:t>
            </a:fld>
            <a:endParaRPr lang="en-US" dirty="0"/>
          </a:p>
        </p:txBody>
      </p:sp>
      <p:sp>
        <p:nvSpPr>
          <p:cNvPr id="36867" name="Rectangle 2"/>
          <p:cNvSpPr>
            <a:spLocks noGrp="1" noRot="1" noChangeAspect="1" noChangeArrowheads="1" noTextEdit="1"/>
          </p:cNvSpPr>
          <p:nvPr>
            <p:ph type="sldImg"/>
          </p:nvPr>
        </p:nvSpPr>
        <p:spPr>
          <a:xfrm>
            <a:off x="1184275" y="698500"/>
            <a:ext cx="4656138" cy="3492500"/>
          </a:xfrm>
          <a:ln/>
        </p:spPr>
      </p:sp>
      <p:sp>
        <p:nvSpPr>
          <p:cNvPr id="368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005822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provides</a:t>
            </a:r>
            <a:r>
              <a:rPr lang="en-US" baseline="0" dirty="0"/>
              <a:t> a visual breakdown of the number and type of squadrons on a CVN.</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34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ships are retired when the primary weapons system is obsolete.</a:t>
            </a:r>
          </a:p>
          <a:p>
            <a:r>
              <a:rPr lang="en-US" dirty="0"/>
              <a:t>The CVN and CVW evolve – look at how the NIMITZ Class CVW has changed…</a:t>
            </a:r>
            <a:endParaRPr lang="en-US" sz="900" dirty="0"/>
          </a:p>
          <a:p>
            <a:r>
              <a:rPr lang="en-US" dirty="0"/>
              <a:t>FORD’s Air Wing in 2066 will be radically different from FORD Air Wing in 2016</a:t>
            </a:r>
            <a:endParaRPr lang="en-US" sz="900" dirty="0"/>
          </a:p>
          <a:p>
            <a:r>
              <a:rPr lang="en-US" dirty="0"/>
              <a:t>CVN remains relevant over 50 years BECAUSE it evolves to integrate changing Air Wing.</a:t>
            </a:r>
            <a:endParaRPr lang="en-US" sz="900" dirty="0"/>
          </a:p>
          <a:p>
            <a:r>
              <a:rPr lang="en-US" dirty="0"/>
              <a:t>This is what keeps the CVN Viable, Credible and Necessary…</a:t>
            </a:r>
            <a:endParaRPr lang="en-US" sz="900"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35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each type of</a:t>
            </a:r>
            <a:r>
              <a:rPr lang="en-US" baseline="0" dirty="0"/>
              <a:t> ship, and describe its role in the Battle Group.</a:t>
            </a:r>
          </a:p>
          <a:p>
            <a:r>
              <a:rPr lang="en-US" baseline="0" dirty="0"/>
              <a:t>You will NEVER see an aircraft carrier battle group steaming like this, unless its for a family photo, like this one.</a:t>
            </a:r>
          </a:p>
          <a:p>
            <a:r>
              <a:rPr lang="en-US" baseline="0" dirty="0"/>
              <a:t>Battle Group is centered around an aircraft carrier.</a:t>
            </a:r>
          </a:p>
          <a:p>
            <a:r>
              <a:rPr lang="en-US" baseline="0" dirty="0"/>
              <a:t>Cruisers are the group’s Air Defense platforms. If any hostile aircraft approached the aircraft carrier and there were no aircraft flying to engage them, the Cruisers would engage with missiles to remove the threat.</a:t>
            </a:r>
          </a:p>
          <a:p>
            <a:r>
              <a:rPr lang="en-US" baseline="0" dirty="0"/>
              <a:t>Destroyers are highly-versatile missile platforms. Each Arleigh Burke destroyer carries up to 96 missiles and torpedoes to engage sub-surface, surface, and air targets.</a:t>
            </a:r>
          </a:p>
          <a:p>
            <a:r>
              <a:rPr lang="en-US" baseline="0" dirty="0"/>
              <a:t>A combat stores ship accompanies each CSG, and conducts underway replenishments every 3-5 days when deployed. It’s always good to stay “topped-off” on fuel and supplies, because the CSG may be called elsewhere and could potentially out-pace its supply ship.</a:t>
            </a:r>
          </a:p>
          <a:p>
            <a:r>
              <a:rPr lang="en-US" baseline="0" dirty="0"/>
              <a:t>A Los Angeles class submarine may, or may not, be assigned to a CSG. Only the Admiral’s staff or any of the Destroyers that happen to ‘hear’ it on passive sonar would know where it’s at.</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38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D0BB158-75D9-4E5E-8A47-A1FE9CA737D2}" type="slidenum">
              <a:rPr lang="en-US" smtClean="0"/>
              <a:pPr/>
              <a:t>39</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36416" y="4422547"/>
            <a:ext cx="2965309" cy="4187335"/>
          </a:xfrm>
          <a:noFill/>
          <a:ln/>
        </p:spPr>
        <p:txBody>
          <a:bodyPr/>
          <a:lstStyle/>
          <a:p>
            <a:pPr marL="231926" indent="-231926" eaLnBrk="1" hangingPunct="1">
              <a:lnSpc>
                <a:spcPct val="80000"/>
              </a:lnSpc>
            </a:pPr>
            <a:endParaRPr lang="en-US" sz="800" dirty="0"/>
          </a:p>
        </p:txBody>
      </p:sp>
      <p:sp>
        <p:nvSpPr>
          <p:cNvPr id="35845" name="Text Box 4"/>
          <p:cNvSpPr txBox="1">
            <a:spLocks noChangeArrowheads="1"/>
          </p:cNvSpPr>
          <p:nvPr/>
        </p:nvSpPr>
        <p:spPr bwMode="auto">
          <a:xfrm>
            <a:off x="4106566" y="4521750"/>
            <a:ext cx="2672680" cy="632289"/>
          </a:xfrm>
          <a:prstGeom prst="rect">
            <a:avLst/>
          </a:prstGeom>
          <a:noFill/>
          <a:ln w="9525">
            <a:noFill/>
            <a:miter lim="800000"/>
            <a:headEnd/>
            <a:tailEnd/>
          </a:ln>
        </p:spPr>
        <p:txBody>
          <a:bodyPr lIns="92771" tIns="46386" rIns="92771" bIns="46386">
            <a:spAutoFit/>
          </a:bodyPr>
          <a:lstStyle/>
          <a:p>
            <a:pPr>
              <a:spcBef>
                <a:spcPct val="50000"/>
              </a:spcBef>
              <a:buFontTx/>
              <a:buNone/>
            </a:pPr>
            <a:r>
              <a:rPr lang="en-US" sz="1000" dirty="0">
                <a:latin typeface="Times New Roman" pitchFamily="18" charset="0"/>
                <a:cs typeface="Times New Roman" pitchFamily="18" charset="0"/>
              </a:rPr>
              <a:t>Number of Squadrons:</a:t>
            </a:r>
          </a:p>
          <a:p>
            <a:pPr>
              <a:spcBef>
                <a:spcPct val="50000"/>
              </a:spcBef>
            </a:pPr>
            <a:r>
              <a:rPr lang="en-US" sz="1000" dirty="0">
                <a:latin typeface="Times New Roman" pitchFamily="18" charset="0"/>
                <a:cs typeface="Times New Roman" pitchFamily="18" charset="0"/>
              </a:rPr>
              <a:t> 168 Fleet, Reserve, and Training Squadrons.  Includes Blue Angels.</a:t>
            </a:r>
          </a:p>
        </p:txBody>
      </p:sp>
    </p:spTree>
    <p:extLst>
      <p:ext uri="{BB962C8B-B14F-4D97-AF65-F5344CB8AC3E}">
        <p14:creationId xmlns:p14="http://schemas.microsoft.com/office/powerpoint/2010/main" val="4184990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AE9EBC-D39D-4384-A4E9-A36AFF145881}" type="slidenum">
              <a:rPr lang="en-US" smtClean="0"/>
              <a:pPr/>
              <a:t>40</a:t>
            </a:fld>
            <a:endParaRPr lang="en-US" dirty="0"/>
          </a:p>
        </p:txBody>
      </p:sp>
      <p:sp>
        <p:nvSpPr>
          <p:cNvPr id="36867" name="Rectangle 2"/>
          <p:cNvSpPr>
            <a:spLocks noGrp="1" noRot="1" noChangeAspect="1" noChangeArrowheads="1" noTextEdit="1"/>
          </p:cNvSpPr>
          <p:nvPr>
            <p:ph type="sldImg"/>
          </p:nvPr>
        </p:nvSpPr>
        <p:spPr>
          <a:xfrm>
            <a:off x="1184275" y="698500"/>
            <a:ext cx="4656138" cy="3492500"/>
          </a:xfrm>
          <a:ln/>
        </p:spPr>
      </p:sp>
      <p:sp>
        <p:nvSpPr>
          <p:cNvPr id="368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90228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6812" indent="-286812"/>
            <a:r>
              <a:rPr lang="en-US" dirty="0">
                <a:latin typeface="Arial" pitchFamily="34" charset="0"/>
                <a:ea typeface="Arial Unicode MS" pitchFamily="34" charset="-128"/>
                <a:cs typeface="Arial" pitchFamily="34" charset="0"/>
              </a:rPr>
              <a:t>Our mission is to man, train, equip and maintain a Naval Air Force that is: </a:t>
            </a:r>
            <a:r>
              <a:rPr lang="en-US" dirty="0">
                <a:latin typeface="Arial" pitchFamily="34" charset="0"/>
                <a:cs typeface="Arial" pitchFamily="34" charset="0"/>
              </a:rPr>
              <a:t>Forward deployed, Immediately employable, and Engaged.</a:t>
            </a:r>
          </a:p>
          <a:p>
            <a:r>
              <a:rPr lang="en-US" dirty="0">
                <a:latin typeface="Arial" pitchFamily="34" charset="0"/>
                <a:cs typeface="Arial" pitchFamily="34" charset="0"/>
              </a:rPr>
              <a:t>We support the Unified and Fleet Commanders by delivering the right force with the right readiness at the right time.</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a:t>
            </a:r>
            <a:r>
              <a:rPr lang="en-US" baseline="0" dirty="0"/>
              <a:t> cables are protected by international treaty. Any nation, with a semi-sophisticated submarine, can tap, monitor, or even severe                                                     those; and in times of conflict, desperate actors will take desperate actions when needed. Our submarine forces makes sure those desperate nations do not take those actions. </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5</a:t>
            </a:fld>
            <a:endParaRPr lang="en-US" dirty="0"/>
          </a:p>
        </p:txBody>
      </p:sp>
    </p:spTree>
    <p:extLst>
      <p:ext uri="{BB962C8B-B14F-4D97-AF65-F5344CB8AC3E}">
        <p14:creationId xmlns:p14="http://schemas.microsoft.com/office/powerpoint/2010/main" val="4010723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use the sea as maneuvering</a:t>
            </a:r>
            <a:r>
              <a:rPr lang="en-US" baseline="0" dirty="0"/>
              <a:t> </a:t>
            </a:r>
            <a:r>
              <a:rPr lang="en-US" dirty="0"/>
              <a:t>space to our advantage</a:t>
            </a:r>
            <a:endParaRPr lang="en-US" sz="900" dirty="0"/>
          </a:p>
          <a:p>
            <a:r>
              <a:rPr lang="en-US" sz="900" dirty="0"/>
              <a:t>-- </a:t>
            </a:r>
            <a:r>
              <a:rPr lang="en-US" dirty="0"/>
              <a:t>Brings us credible power over a range of naval Missions</a:t>
            </a:r>
            <a:endParaRPr lang="en-US" sz="900" dirty="0"/>
          </a:p>
          <a:p>
            <a:r>
              <a:rPr lang="en-US" sz="900" dirty="0"/>
              <a:t>-- </a:t>
            </a:r>
            <a:r>
              <a:rPr lang="en-US" dirty="0"/>
              <a:t>Slide shows that within one week, we can position a carrier strike groups across much of the globe</a:t>
            </a:r>
            <a:endParaRPr lang="en-US" sz="900" dirty="0"/>
          </a:p>
          <a:p>
            <a:r>
              <a:rPr lang="en-US" sz="900" dirty="0"/>
              <a:t>-- </a:t>
            </a:r>
            <a:r>
              <a:rPr lang="en-US" dirty="0"/>
              <a:t>That goes to the responsiveness of our CSG Forces </a:t>
            </a:r>
            <a:r>
              <a:rPr lang="en-US" sz="900" dirty="0"/>
              <a:t>and </a:t>
            </a:r>
            <a:r>
              <a:rPr lang="en-US" dirty="0"/>
              <a:t>highlights the problem for the enemy:</a:t>
            </a:r>
            <a:r>
              <a:rPr lang="en-US" baseline="0" dirty="0"/>
              <a:t> </a:t>
            </a:r>
            <a:r>
              <a:rPr lang="en-US" dirty="0"/>
              <a:t>It is difficult to find, fix, track and target a moving vessel at sea.</a:t>
            </a:r>
            <a:endParaRPr lang="en-US" sz="900"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43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None/>
            </a:pPr>
            <a:r>
              <a:rPr lang="en-US" baseline="0" dirty="0"/>
              <a:t>Power projection is what a Carrier Strike Group does best. </a:t>
            </a:r>
          </a:p>
          <a:p>
            <a:pPr>
              <a:buFontTx/>
              <a:buChar char="-"/>
            </a:pPr>
            <a:r>
              <a:rPr lang="en-US" baseline="0" dirty="0"/>
              <a:t> It takes West coast Aircraft Carrier about 30 days to transit more than half way around the world to support operations in the 5</a:t>
            </a:r>
            <a:r>
              <a:rPr lang="en-US" baseline="30000" dirty="0"/>
              <a:t>th</a:t>
            </a:r>
            <a:r>
              <a:rPr lang="en-US" baseline="0" dirty="0"/>
              <a:t> Fleet Area of Operations (top-left map)</a:t>
            </a:r>
          </a:p>
          <a:p>
            <a:pPr>
              <a:buFontTx/>
              <a:buChar char="-"/>
            </a:pPr>
            <a:r>
              <a:rPr lang="en-US" baseline="0" dirty="0"/>
              <a:t> When supporting operations in Afghanistan, it’s important to note the geography involved (middle map). Afghanistan is a land-locked country. Our aircraft have to overfly Pakistan to reach Afghanistan. To the West of Afghanistan is Iran, which will not allow overflights of it’s territory, and approaching the country from the North involves flying over a half-dozen other “stans” and getting their approval and coordination for the flights.</a:t>
            </a:r>
          </a:p>
          <a:p>
            <a:pPr>
              <a:buFontTx/>
              <a:buChar char="-"/>
            </a:pPr>
            <a:r>
              <a:rPr lang="en-US" baseline="0" dirty="0"/>
              <a:t>Our carriers operate 75-100 miles off the coast (right map). Just to reach their area of operation in Afghanistan takes more than an hour to get there. They top off fuel with a tanker, conduct whatever missions they’re assigned for several hours, refuel again, and fly back to the carrier to land on the ship. Pilots spend 6 – 8 hours in the cockpit when conducting operations.</a:t>
            </a:r>
          </a:p>
          <a:p>
            <a:pPr>
              <a:buFontTx/>
              <a:buChar char="-"/>
            </a:pPr>
            <a:r>
              <a:rPr lang="en-US" baseline="0" dirty="0"/>
              <a:t>- In 2013 The Navy saved the nation of Iraq from ISIS. An entire Iraqi brigade in Northern Iraq walked away from their base, leaving all gear behind. ISIS swooped in, and gathered that material, and began a campaign heading south to Bagdad. CVN77 was diverted from Afghanistan to Persian Gulf, and bombed ISIS on outskirts of Bagdad. Air Force is in Saudi Arabia, but could not secure host nation permission to launch into Iraq. As long as CVN is in international water, we do not need any nations permission to launch. Only the Presidents. It was the Navy that save Iraq from falling to ISIS</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44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a:t>U.S. maritime forces build confidence and trust among nations through collective maritime security efforts that focus on common threats: proliferation, smuggling, piracy, terrorism; and mutual interests. </a:t>
            </a:r>
          </a:p>
        </p:txBody>
      </p:sp>
      <p:sp>
        <p:nvSpPr>
          <p:cNvPr id="38916" name="Slide Number Placeholder 3"/>
          <p:cNvSpPr>
            <a:spLocks noGrp="1"/>
          </p:cNvSpPr>
          <p:nvPr>
            <p:ph type="sldNum" sz="quarter" idx="5"/>
          </p:nvPr>
        </p:nvSpPr>
        <p:spPr>
          <a:noFill/>
        </p:spPr>
        <p:txBody>
          <a:bodyPr/>
          <a:lstStyle/>
          <a:p>
            <a:fld id="{360515A4-C2E8-4B64-B0AB-963B79ECA186}" type="slidenum">
              <a:rPr lang="en-US" smtClean="0"/>
              <a:pPr/>
              <a:t>46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When viewing flight operations,</a:t>
            </a:r>
            <a:r>
              <a:rPr lang="en-US" baseline="0" dirty="0"/>
              <a:t> one of the first things you’ll notice besides the aircraft, will be the hard-working Sailors and the variety of colors they wear while working on the flight deck. They color shirt they wear indicates the type of work they do on the flight deck.</a:t>
            </a:r>
          </a:p>
          <a:p>
            <a:r>
              <a:rPr lang="en-US" baseline="0" dirty="0"/>
              <a:t>Yellow Shirts, or Directors, are the senior-most people on the flight deck. They’re officers or Chiefs and usually wear khaki pants. They work for the ship.</a:t>
            </a:r>
          </a:p>
          <a:p>
            <a:r>
              <a:rPr lang="en-US" baseline="0" dirty="0"/>
              <a:t>White Shirts are for Safety, Medical, and Observers. They can be ship, squadron, or Wing personnel. You’ll be wearing white float coats when on the flight deck.</a:t>
            </a:r>
          </a:p>
          <a:p>
            <a:r>
              <a:rPr lang="en-US" baseline="0" dirty="0"/>
              <a:t>Red Shirts are Crash or Ordnance workers. They operate the small fire trucks on the flight deck, as well as build, load, and unload munitions from the aircraft. They can be ship or squadron personnel.</a:t>
            </a:r>
          </a:p>
          <a:p>
            <a:r>
              <a:rPr lang="en-US" baseline="0" dirty="0"/>
              <a:t>Green Shirts are maintainers. They work on repairing aircraft as well as shipboard equipment on the flight deck. They can be ship or squadron personnel.</a:t>
            </a:r>
          </a:p>
          <a:p>
            <a:r>
              <a:rPr lang="en-US" baseline="0" dirty="0"/>
              <a:t>Purple Shirts, or Grapes, are the fuelers. They haul thick, heavy black hoses around the flight deck to fuel and de-fuel aircraft. They can be ship or squadron personnel.</a:t>
            </a:r>
          </a:p>
          <a:p>
            <a:r>
              <a:rPr lang="en-US" dirty="0"/>
              <a:t>Brown Shirts</a:t>
            </a:r>
            <a:r>
              <a:rPr lang="en-US" baseline="0" dirty="0"/>
              <a:t> are Plane Captains. They are assigned to the squadron, and are usually responsible for prepping aircraft for flight, and scheduling work/maintenance for aircraft when needed. They’re responsible for ensuring aircraft are ready for flight.</a:t>
            </a:r>
          </a:p>
          <a:p>
            <a:r>
              <a:rPr lang="en-US" baseline="0" dirty="0"/>
              <a:t>Blue Shirts are the Handlers. They’re generally the most junior Sailors on the flight deck. They move aircraft using tow tractors and chalk and chain the aircraft to the flight deck. They typically aspire to become one of the other “shirts” on the flight deck.</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51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The present system of designating naval aircraft was initiated in late 1962. This system applies to all U.S. military aircraft. All the aircraft designations have one thing in common—a hyphen. The letter just before the hyphen specifies the basic mission, or type, of aircraft. The basic mission letters are as follows: </a:t>
            </a:r>
          </a:p>
          <a:p>
            <a:r>
              <a:rPr lang="en-US" dirty="0"/>
              <a:t>A—Attack </a:t>
            </a:r>
          </a:p>
          <a:p>
            <a:r>
              <a:rPr lang="en-US" dirty="0"/>
              <a:t>C—Transport </a:t>
            </a:r>
          </a:p>
          <a:p>
            <a:r>
              <a:rPr lang="en-US" dirty="0"/>
              <a:t>E—Special electronic installation </a:t>
            </a:r>
          </a:p>
          <a:p>
            <a:r>
              <a:rPr lang="en-US" dirty="0"/>
              <a:t>F—Fighter </a:t>
            </a:r>
          </a:p>
          <a:p>
            <a:r>
              <a:rPr lang="en-US" dirty="0"/>
              <a:t>H—Helicopter </a:t>
            </a:r>
          </a:p>
          <a:p>
            <a:r>
              <a:rPr lang="en-US" dirty="0"/>
              <a:t>K—Tanker </a:t>
            </a:r>
          </a:p>
          <a:p>
            <a:r>
              <a:rPr lang="en-US" dirty="0"/>
              <a:t>P—Patrol </a:t>
            </a:r>
          </a:p>
          <a:p>
            <a:r>
              <a:rPr lang="en-US" dirty="0"/>
              <a:t>R—Reconnaissance </a:t>
            </a:r>
          </a:p>
          <a:p>
            <a:r>
              <a:rPr lang="en-US" dirty="0"/>
              <a:t>S—Antisubmarine </a:t>
            </a:r>
          </a:p>
          <a:p>
            <a:r>
              <a:rPr lang="en-US" dirty="0"/>
              <a:t>T—Trainer </a:t>
            </a:r>
          </a:p>
          <a:p>
            <a:r>
              <a:rPr lang="en-US" dirty="0"/>
              <a:t>U—Utility </a:t>
            </a:r>
          </a:p>
          <a:p>
            <a:r>
              <a:rPr lang="en-US" dirty="0"/>
              <a:t>V—VTOL and STOL </a:t>
            </a:r>
          </a:p>
          <a:p>
            <a:r>
              <a:rPr lang="en-US" dirty="0"/>
              <a:t>X—Research </a:t>
            </a:r>
          </a:p>
          <a:p>
            <a:r>
              <a:rPr lang="en-US" dirty="0"/>
              <a:t>If the aircraft has been modified from its original mission, a letter in front of the basic mission letter indicates its modified mission. Mission modification letters are as follows: </a:t>
            </a:r>
          </a:p>
          <a:p>
            <a:r>
              <a:rPr lang="en-US" dirty="0"/>
              <a:t>A—Attack </a:t>
            </a:r>
          </a:p>
          <a:p>
            <a:r>
              <a:rPr lang="en-US" dirty="0"/>
              <a:t>C—Transport </a:t>
            </a:r>
          </a:p>
          <a:p>
            <a:r>
              <a:rPr lang="en-US" dirty="0"/>
              <a:t>D—Director (for controlling drone aircraft or missiles) </a:t>
            </a:r>
          </a:p>
          <a:p>
            <a:r>
              <a:rPr lang="en-US" dirty="0"/>
              <a:t>E—Special electronic installation </a:t>
            </a:r>
          </a:p>
          <a:p>
            <a:r>
              <a:rPr lang="en-US" dirty="0"/>
              <a:t>H—Search/rescue </a:t>
            </a:r>
          </a:p>
          <a:p>
            <a:r>
              <a:rPr lang="en-US" dirty="0"/>
              <a:t>K—Tanker </a:t>
            </a:r>
          </a:p>
          <a:p>
            <a:r>
              <a:rPr lang="en-US" dirty="0"/>
              <a:t>L—Cold-weather aircraft (for Arctic or Antarctic operations) </a:t>
            </a:r>
          </a:p>
          <a:p>
            <a:r>
              <a:rPr lang="en-US" dirty="0"/>
              <a:t>M—Mine countermeasures </a:t>
            </a:r>
          </a:p>
          <a:p>
            <a:r>
              <a:rPr lang="en-US" dirty="0"/>
              <a:t>O—Observation </a:t>
            </a:r>
          </a:p>
          <a:p>
            <a:r>
              <a:rPr lang="en-US" dirty="0"/>
              <a:t>P—Patrol </a:t>
            </a:r>
          </a:p>
          <a:p>
            <a:r>
              <a:rPr lang="en-US" dirty="0"/>
              <a:t>Q—Drone </a:t>
            </a:r>
          </a:p>
          <a:p>
            <a:r>
              <a:rPr lang="en-US" dirty="0"/>
              <a:t>R—Reconnaissance </a:t>
            </a:r>
          </a:p>
          <a:p>
            <a:r>
              <a:rPr lang="en-US" dirty="0"/>
              <a:t>S—Antisubmarine </a:t>
            </a:r>
          </a:p>
          <a:p>
            <a:r>
              <a:rPr lang="en-US" dirty="0"/>
              <a:t>T—Trainer </a:t>
            </a:r>
          </a:p>
          <a:p>
            <a:r>
              <a:rPr lang="en-US" dirty="0"/>
              <a:t>U—Utility </a:t>
            </a:r>
          </a:p>
          <a:p>
            <a:r>
              <a:rPr lang="en-US" dirty="0"/>
              <a:t>V—Staff </a:t>
            </a:r>
          </a:p>
          <a:p>
            <a:r>
              <a:rPr lang="en-US" dirty="0"/>
              <a:t>W—Weather </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64</a:t>
            </a:fld>
            <a:endParaRPr lang="en-US" dirty="0"/>
          </a:p>
        </p:txBody>
      </p:sp>
    </p:spTree>
    <p:extLst>
      <p:ext uri="{BB962C8B-B14F-4D97-AF65-F5344CB8AC3E}">
        <p14:creationId xmlns:p14="http://schemas.microsoft.com/office/powerpoint/2010/main" val="2404053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The present system of designating naval aircraft was initiated in late 1962. This system applies to all U.S. military aircraft. All the aircraft designations have one thing in common—a hyphen. The letter just before the hyphen specifies the basic mission, or type, of aircraft. The basic mission letters are as follows: </a:t>
            </a:r>
          </a:p>
          <a:p>
            <a:r>
              <a:rPr lang="en-US" dirty="0"/>
              <a:t>A—Attack </a:t>
            </a:r>
          </a:p>
          <a:p>
            <a:r>
              <a:rPr lang="en-US" dirty="0"/>
              <a:t>C—Transport </a:t>
            </a:r>
          </a:p>
          <a:p>
            <a:r>
              <a:rPr lang="en-US" dirty="0"/>
              <a:t>E—Special electronic installation </a:t>
            </a:r>
          </a:p>
          <a:p>
            <a:r>
              <a:rPr lang="en-US" dirty="0"/>
              <a:t>F—Fighter </a:t>
            </a:r>
          </a:p>
          <a:p>
            <a:r>
              <a:rPr lang="en-US" dirty="0"/>
              <a:t>H—Helicopter </a:t>
            </a:r>
          </a:p>
          <a:p>
            <a:r>
              <a:rPr lang="en-US" dirty="0"/>
              <a:t>K—Tanker </a:t>
            </a:r>
          </a:p>
          <a:p>
            <a:r>
              <a:rPr lang="en-US" dirty="0"/>
              <a:t>P—Patrol </a:t>
            </a:r>
          </a:p>
          <a:p>
            <a:r>
              <a:rPr lang="en-US" dirty="0"/>
              <a:t>R—Reconnaissance </a:t>
            </a:r>
          </a:p>
          <a:p>
            <a:r>
              <a:rPr lang="en-US" dirty="0"/>
              <a:t>S—Antisubmarine </a:t>
            </a:r>
          </a:p>
          <a:p>
            <a:r>
              <a:rPr lang="en-US" dirty="0"/>
              <a:t>T—Trainer </a:t>
            </a:r>
          </a:p>
          <a:p>
            <a:r>
              <a:rPr lang="en-US" dirty="0"/>
              <a:t>U—Utility </a:t>
            </a:r>
          </a:p>
          <a:p>
            <a:r>
              <a:rPr lang="en-US" dirty="0"/>
              <a:t>V—VTOL and STOL </a:t>
            </a:r>
          </a:p>
          <a:p>
            <a:r>
              <a:rPr lang="en-US" dirty="0"/>
              <a:t>X—Research </a:t>
            </a:r>
          </a:p>
          <a:p>
            <a:r>
              <a:rPr lang="en-US" dirty="0"/>
              <a:t>If the aircraft has been modified from its original mission, a letter in front of the basic mission letter indicates its modified mission. Mission modification letters are as follows: </a:t>
            </a:r>
          </a:p>
          <a:p>
            <a:r>
              <a:rPr lang="en-US" dirty="0"/>
              <a:t>A—Attack </a:t>
            </a:r>
          </a:p>
          <a:p>
            <a:r>
              <a:rPr lang="en-US" dirty="0"/>
              <a:t>C—Transport </a:t>
            </a:r>
          </a:p>
          <a:p>
            <a:r>
              <a:rPr lang="en-US" dirty="0"/>
              <a:t>D—Director (for controlling drone aircraft or missiles) </a:t>
            </a:r>
          </a:p>
          <a:p>
            <a:r>
              <a:rPr lang="en-US" dirty="0"/>
              <a:t>E—Special electronic installation </a:t>
            </a:r>
          </a:p>
          <a:p>
            <a:r>
              <a:rPr lang="en-US" dirty="0"/>
              <a:t>H—Search/rescue </a:t>
            </a:r>
          </a:p>
          <a:p>
            <a:r>
              <a:rPr lang="en-US" dirty="0"/>
              <a:t>K—Tanker </a:t>
            </a:r>
          </a:p>
          <a:p>
            <a:r>
              <a:rPr lang="en-US" dirty="0"/>
              <a:t>L—Cold-weather aircraft (for Arctic or Antarctic operations) </a:t>
            </a:r>
          </a:p>
          <a:p>
            <a:r>
              <a:rPr lang="en-US" dirty="0"/>
              <a:t>M—Mine countermeasures </a:t>
            </a:r>
          </a:p>
          <a:p>
            <a:r>
              <a:rPr lang="en-US" dirty="0"/>
              <a:t>O—Observation </a:t>
            </a:r>
          </a:p>
          <a:p>
            <a:r>
              <a:rPr lang="en-US" dirty="0"/>
              <a:t>P—Patrol </a:t>
            </a:r>
          </a:p>
          <a:p>
            <a:r>
              <a:rPr lang="en-US" dirty="0"/>
              <a:t>Q—Drone </a:t>
            </a:r>
          </a:p>
          <a:p>
            <a:r>
              <a:rPr lang="en-US" dirty="0"/>
              <a:t>R—Reconnaissance </a:t>
            </a:r>
          </a:p>
          <a:p>
            <a:r>
              <a:rPr lang="en-US" dirty="0"/>
              <a:t>S—Antisubmarine </a:t>
            </a:r>
          </a:p>
          <a:p>
            <a:r>
              <a:rPr lang="en-US" dirty="0"/>
              <a:t>T—Trainer </a:t>
            </a:r>
          </a:p>
          <a:p>
            <a:r>
              <a:rPr lang="en-US" dirty="0"/>
              <a:t>U—Utility </a:t>
            </a:r>
          </a:p>
          <a:p>
            <a:r>
              <a:rPr lang="en-US" dirty="0"/>
              <a:t>V—Staff </a:t>
            </a:r>
          </a:p>
          <a:p>
            <a:r>
              <a:rPr lang="en-US" dirty="0"/>
              <a:t>W—Weather </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65</a:t>
            </a:fld>
            <a:endParaRPr lang="en-US" dirty="0"/>
          </a:p>
        </p:txBody>
      </p:sp>
    </p:spTree>
    <p:extLst>
      <p:ext uri="{BB962C8B-B14F-4D97-AF65-F5344CB8AC3E}">
        <p14:creationId xmlns:p14="http://schemas.microsoft.com/office/powerpoint/2010/main" val="334024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each air</a:t>
            </a:r>
            <a:r>
              <a:rPr lang="en-US" baseline="0" dirty="0"/>
              <a:t>frame and its associated missions/roles.</a:t>
            </a:r>
          </a:p>
          <a:p>
            <a:r>
              <a:rPr lang="en-US" baseline="0" dirty="0"/>
              <a:t>Super Hornets (E &amp; Fs) are about 30% larger than the older A-D models. They can be differentiated by the shape of their air intakes. Super Hornets are squared intakes while the older Hornets have rounded intakes.</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66</a:t>
            </a:fld>
            <a:endParaRPr lang="en-US" dirty="0"/>
          </a:p>
        </p:txBody>
      </p:sp>
    </p:spTree>
    <p:extLst>
      <p:ext uri="{BB962C8B-B14F-4D97-AF65-F5344CB8AC3E}">
        <p14:creationId xmlns:p14="http://schemas.microsoft.com/office/powerpoint/2010/main" val="4158715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should</a:t>
            </a:r>
            <a:r>
              <a:rPr lang="en-US" baseline="0" dirty="0"/>
              <a:t> be updated weekly. </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6</a:t>
            </a:fld>
            <a:endParaRPr lang="en-US" dirty="0"/>
          </a:p>
        </p:txBody>
      </p:sp>
    </p:spTree>
    <p:extLst>
      <p:ext uri="{BB962C8B-B14F-4D97-AF65-F5344CB8AC3E}">
        <p14:creationId xmlns:p14="http://schemas.microsoft.com/office/powerpoint/2010/main" val="1532974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70</a:t>
            </a:fld>
            <a:endParaRPr lang="en-US" dirty="0"/>
          </a:p>
        </p:txBody>
      </p:sp>
    </p:spTree>
    <p:extLst>
      <p:ext uri="{BB962C8B-B14F-4D97-AF65-F5344CB8AC3E}">
        <p14:creationId xmlns:p14="http://schemas.microsoft.com/office/powerpoint/2010/main" val="2782273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P-3 Orion has been the Navy’s frontline, land-based maritime patrol aircraft since the 1960s. Originally designed as a land-based, long-range, anti-submarine warfare (ASW) patrol aircraft, the P-3's mission evolved in the late 1990s to include surveillance and management of the battlespace, either at sea or over land. </a:t>
            </a:r>
          </a:p>
          <a:p>
            <a:r>
              <a:rPr lang="en-US" dirty="0"/>
              <a:t>The P-8A Poseidon is a modified Boeing 737-800ERX that is now replacing the aging P-3 Orion. The Poseidon will provide long-range maritime patrol capability.</a:t>
            </a:r>
            <a:r>
              <a:rPr lang="en-US" baseline="0" dirty="0"/>
              <a:t> The aircraft features</a:t>
            </a:r>
            <a:r>
              <a:rPr lang="en-US" dirty="0"/>
              <a:t> next-generation sensors</a:t>
            </a:r>
            <a:r>
              <a:rPr lang="en-US" baseline="0" dirty="0"/>
              <a:t> that </a:t>
            </a:r>
            <a:r>
              <a:rPr lang="en-US" dirty="0"/>
              <a:t>will dramatically improve anti-submarine warfare (ASW), and anti-surface warfare (ASuW) capabilities.</a:t>
            </a:r>
          </a:p>
          <a:p>
            <a:r>
              <a:rPr lang="en-US" dirty="0"/>
              <a:t>The EP-3E ARIES II is the Navy's only land-based signals intelligence (SIGINT) reconnaissance aircraft. The aircraft is based on the Orion P-3 airframe and provides fleet and theater commanders with near real-time tactical SIGINT. With sensitive receivers and high-gain dish antennas, the EP-3E exploits a wide range of electronic emissions from deep within targeted territory. EP-3Es</a:t>
            </a:r>
            <a:r>
              <a:rPr lang="en-US" baseline="0" dirty="0"/>
              <a:t> will remain in service through 2019.</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71</a:t>
            </a:fld>
            <a:endParaRPr lang="en-US" dirty="0"/>
          </a:p>
        </p:txBody>
      </p:sp>
    </p:spTree>
    <p:extLst>
      <p:ext uri="{BB962C8B-B14F-4D97-AF65-F5344CB8AC3E}">
        <p14:creationId xmlns:p14="http://schemas.microsoft.com/office/powerpoint/2010/main" val="3048463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P-3 Orion has been the Navy’s frontline, land-based maritime patrol aircraft since the 1960s. Originally designed as a land-based, long-range, anti-submarine warfare (ASW) patrol aircraft, the P-3's mission evolved in the late 1990s to include surveillance and management of the battlespace, either at sea or over land. </a:t>
            </a:r>
          </a:p>
          <a:p>
            <a:r>
              <a:rPr lang="en-US" dirty="0"/>
              <a:t>The P-8A Poseidon is a modified Boeing 737-800ERX that is now replacing the aging P-3 Orion. The Poseidon will provide long-range maritime patrol capability.</a:t>
            </a:r>
            <a:r>
              <a:rPr lang="en-US" baseline="0" dirty="0"/>
              <a:t> The aircraft features</a:t>
            </a:r>
            <a:r>
              <a:rPr lang="en-US" dirty="0"/>
              <a:t> next-generation sensors</a:t>
            </a:r>
            <a:r>
              <a:rPr lang="en-US" baseline="0" dirty="0"/>
              <a:t> that </a:t>
            </a:r>
            <a:r>
              <a:rPr lang="en-US" dirty="0"/>
              <a:t>will dramatically improve anti-submarine warfare (ASW), and anti-surface warfare (ASuW) capabilities.</a:t>
            </a:r>
          </a:p>
          <a:p>
            <a:r>
              <a:rPr lang="en-US" dirty="0"/>
              <a:t>The EP-3E ARIES II is the Navy's only land-based signals intelligence (SIGINT) reconnaissance aircraft. The aircraft is based on the Orion P-3 airframe and provides fleet and theater commanders with near real-time tactical SIGINT. With sensitive receivers and high-gain dish antennas, the EP-3E exploits a wide range of electronic emissions from deep within targeted territory. EP-3Es</a:t>
            </a:r>
            <a:r>
              <a:rPr lang="en-US" baseline="0" dirty="0"/>
              <a:t> will remain in service through 2019.</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72</a:t>
            </a:fld>
            <a:endParaRPr lang="en-US" dirty="0"/>
          </a:p>
        </p:txBody>
      </p:sp>
    </p:spTree>
    <p:extLst>
      <p:ext uri="{BB962C8B-B14F-4D97-AF65-F5344CB8AC3E}">
        <p14:creationId xmlns:p14="http://schemas.microsoft.com/office/powerpoint/2010/main" val="2524765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95">
              <a:defRPr/>
            </a:pPr>
            <a:r>
              <a:rPr lang="en-US" b="0" dirty="0"/>
              <a:t>E-6B </a:t>
            </a:r>
            <a:r>
              <a:rPr lang="en-US" b="0" i="1" dirty="0"/>
              <a:t>Mercury</a:t>
            </a:r>
            <a:r>
              <a:rPr lang="en-US" b="0" dirty="0"/>
              <a:t> airborne command post is a c</a:t>
            </a:r>
            <a:r>
              <a:rPr lang="en-US" dirty="0"/>
              <a:t>ommunications relay and strategic airborne command post aircraft that provides survivable, reliable, and endurable airborne command, control, and communications between the National Command Authority (NCA) and U.S. strategic and non-strategic forces. These aircraft are based at Tinker Air Force Base near</a:t>
            </a:r>
            <a:r>
              <a:rPr lang="en-US" baseline="0" dirty="0"/>
              <a:t> Oklahoma City, OK.</a:t>
            </a:r>
          </a:p>
          <a:p>
            <a:pPr defTabSz="917795">
              <a:defRPr/>
            </a:pPr>
            <a:r>
              <a:rPr lang="en-US" dirty="0"/>
              <a:t>The C-40A </a:t>
            </a:r>
            <a:r>
              <a:rPr lang="en-US" i="1" dirty="0"/>
              <a:t>Clipper </a:t>
            </a:r>
            <a:r>
              <a:rPr lang="en-US" i="0" dirty="0"/>
              <a:t>provides critical logistics support to the Navy. It is a Boeing </a:t>
            </a:r>
            <a:r>
              <a:rPr lang="en-US" dirty="0"/>
              <a:t>737-700 convertible, cost effective aircraft.</a:t>
            </a:r>
            <a:r>
              <a:rPr lang="en-US" baseline="0" dirty="0"/>
              <a:t> Proven and reliable airframe, with low maintenance costs due to the prevalence of aircraft around the world.</a:t>
            </a:r>
            <a:endParaRPr lang="en-US" b="0" i="0"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95">
              <a:defRPr/>
            </a:pPr>
            <a:r>
              <a:rPr lang="en-US" b="0" dirty="0"/>
              <a:t>E-6B </a:t>
            </a:r>
            <a:r>
              <a:rPr lang="en-US" b="0" i="1" dirty="0"/>
              <a:t>Mercury</a:t>
            </a:r>
            <a:r>
              <a:rPr lang="en-US" b="0" dirty="0"/>
              <a:t> airborne command post is a c</a:t>
            </a:r>
            <a:r>
              <a:rPr lang="en-US" dirty="0"/>
              <a:t>ommunications relay and strategic airborne command post aircraft that provides survivable, reliable, and endurable airborne command, control, and communications between the National Command Authority (NCA) and U.S. strategic and non-strategic forces. These aircraft are based at Tinker Air Force Base near</a:t>
            </a:r>
            <a:r>
              <a:rPr lang="en-US" baseline="0" dirty="0"/>
              <a:t> Oklahoma City, OK.</a:t>
            </a:r>
          </a:p>
          <a:p>
            <a:pPr defTabSz="917795">
              <a:defRPr/>
            </a:pPr>
            <a:r>
              <a:rPr lang="en-US" dirty="0"/>
              <a:t>The C-40A </a:t>
            </a:r>
            <a:r>
              <a:rPr lang="en-US" i="1" dirty="0"/>
              <a:t>Clipper </a:t>
            </a:r>
            <a:r>
              <a:rPr lang="en-US" i="0" dirty="0"/>
              <a:t>provides critical logistics support to the Navy. It is a Boeing </a:t>
            </a:r>
            <a:r>
              <a:rPr lang="en-US" dirty="0"/>
              <a:t>737-700 convertible, cost effective aircraft.</a:t>
            </a:r>
            <a:r>
              <a:rPr lang="en-US" baseline="0" dirty="0"/>
              <a:t> Proven and reliable airframe, with low maintenance costs due to the prevalence of aircraft around the world.</a:t>
            </a:r>
            <a:endParaRPr lang="en-US" b="0" i="0"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74</a:t>
            </a:fld>
            <a:endParaRPr lang="en-US" dirty="0"/>
          </a:p>
        </p:txBody>
      </p:sp>
    </p:spTree>
    <p:extLst>
      <p:ext uri="{BB962C8B-B14F-4D97-AF65-F5344CB8AC3E}">
        <p14:creationId xmlns:p14="http://schemas.microsoft.com/office/powerpoint/2010/main" val="1867031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95">
              <a:defRPr/>
            </a:pPr>
            <a:r>
              <a:rPr lang="en-US" dirty="0">
                <a:latin typeface="Arial" pitchFamily="34" charset="0"/>
                <a:cs typeface="Arial" pitchFamily="34" charset="0"/>
              </a:rPr>
              <a:t>The Navy already can autonomously land aircraft on an aircraft carrier. F/A-18s have that ability. The hard part is safely moving that aircraft around a 4.5-arce flight deck with 60 other aircraft in the way. The X-47B will test the software and systems to allow for future integration of unmanned systems onto an aircraft carrier flight deck.</a:t>
            </a:r>
          </a:p>
          <a:p>
            <a:pPr defTabSz="917795">
              <a:defRPr/>
            </a:pPr>
            <a:r>
              <a:rPr lang="en-US" dirty="0"/>
              <a:t>As an adjunct to the P-8A, the MQ-4C Triton, formerly known as BAMS, will provide combat information to operational and tactical users such as the Expeditionary Strike Group (ESG), Carrier Strike Group (CSG) and the Joint Forces Maritime Component Commander (JFMCC) intelligence based on a more continuous source of information to maintain the Common Operational and Tactical Picture (COTP) of the maritime battle space. Additionally, collected data can be posted to the Global Information Grid (GIG), which will support a variety of intelligence activities and nodes. The MQ-4C Triton will also be used alone or in conjunction with other assets to respond to theater-level operational or national strategic tasking.</a:t>
            </a:r>
            <a:endParaRPr lang="en-US" dirty="0">
              <a:latin typeface="Arial" pitchFamily="34" charset="0"/>
              <a:cs typeface="Arial" pitchFamily="34" charset="0"/>
            </a:endParaRPr>
          </a:p>
          <a:p>
            <a:pPr defTabSz="917795">
              <a:defRPr/>
            </a:pPr>
            <a:r>
              <a:rPr lang="en-US" b="1" dirty="0">
                <a:latin typeface="Arial" pitchFamily="34" charset="0"/>
                <a:cs typeface="Arial" pitchFamily="34" charset="0"/>
              </a:rPr>
              <a:t>RQ-8A/MQ-8B Fire Scout </a:t>
            </a:r>
            <a:r>
              <a:rPr lang="en-US" dirty="0">
                <a:latin typeface="Arial" pitchFamily="34" charset="0"/>
                <a:cs typeface="Arial" pitchFamily="34" charset="0"/>
              </a:rPr>
              <a:t>will </a:t>
            </a:r>
            <a:r>
              <a:rPr lang="en-US" dirty="0"/>
              <a:t>operate from air-capable ships with initial deployment on the Littoral Combat Ship (LCS).</a:t>
            </a:r>
            <a:r>
              <a:rPr lang="en-US" baseline="0" dirty="0"/>
              <a:t> The </a:t>
            </a:r>
            <a:r>
              <a:rPr lang="en-US" dirty="0"/>
              <a:t>system is capable of 12 continuous hours of operations providing coverage 110 nautical miles from the launch site.</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95">
              <a:defRPr/>
            </a:pP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76</a:t>
            </a:fld>
            <a:endParaRPr lang="en-US" dirty="0"/>
          </a:p>
        </p:txBody>
      </p:sp>
    </p:spTree>
    <p:extLst>
      <p:ext uri="{BB962C8B-B14F-4D97-AF65-F5344CB8AC3E}">
        <p14:creationId xmlns:p14="http://schemas.microsoft.com/office/powerpoint/2010/main" val="3322357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95">
              <a:defRPr/>
            </a:pPr>
            <a:r>
              <a:rPr lang="en-US" dirty="0">
                <a:latin typeface="Arial" pitchFamily="34" charset="0"/>
                <a:cs typeface="Arial" pitchFamily="34" charset="0"/>
              </a:rPr>
              <a:t>The Navy already can autonomously land aircraft on an aircraft carrier. F/A-18s have that ability. The hard part is safely moving that aircraft around a 4.5-arce flight deck with 60 other aircraft in the way. The X-47B will test the software and systems to allow for future integration of unmanned systems onto an aircraft carrier flight deck.</a:t>
            </a:r>
          </a:p>
          <a:p>
            <a:pPr defTabSz="917795">
              <a:defRPr/>
            </a:pPr>
            <a:r>
              <a:rPr lang="en-US" dirty="0"/>
              <a:t>As an adjunct to the P-8A, the MQ-4C Triton, formerly known as BAMS, will provide combat information to operational and tactical users such as the Expeditionary Strike Group (ESG), Carrier Strike Group (CSG) and the Joint Forces Maritime Component Commander (JFMCC) intelligence based on a more continuous source of information to maintain the Common Operational and Tactical Picture (COTP) of the maritime battle space. Additionally, collected data can be posted to the Global Information Grid (GIG), which will support a variety of intelligence activities and nodes. The MQ-4C Triton will also be used alone or in conjunction with other assets to respond to theater-level operational or national strategic tasking.</a:t>
            </a:r>
            <a:endParaRPr lang="en-US" dirty="0">
              <a:latin typeface="Arial" pitchFamily="34" charset="0"/>
              <a:cs typeface="Arial" pitchFamily="34" charset="0"/>
            </a:endParaRPr>
          </a:p>
          <a:p>
            <a:pPr defTabSz="917795">
              <a:defRPr/>
            </a:pPr>
            <a:r>
              <a:rPr lang="en-US" b="1" dirty="0">
                <a:latin typeface="Arial" pitchFamily="34" charset="0"/>
                <a:cs typeface="Arial" pitchFamily="34" charset="0"/>
              </a:rPr>
              <a:t>RQ-8A/MQ-8B Fire Scout </a:t>
            </a:r>
            <a:r>
              <a:rPr lang="en-US" dirty="0">
                <a:latin typeface="Arial" pitchFamily="34" charset="0"/>
                <a:cs typeface="Arial" pitchFamily="34" charset="0"/>
              </a:rPr>
              <a:t>will </a:t>
            </a:r>
            <a:r>
              <a:rPr lang="en-US" dirty="0"/>
              <a:t>operate from air-capable ships with initial deployment on the Littoral Combat Ship (LCS).</a:t>
            </a:r>
            <a:r>
              <a:rPr lang="en-US" baseline="0" dirty="0"/>
              <a:t> The </a:t>
            </a:r>
            <a:r>
              <a:rPr lang="en-US" dirty="0"/>
              <a:t>system is capable of 12 continuous hours of operations providing coverage 110 nautical miles from the launch site.</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77</a:t>
            </a:fld>
            <a:endParaRPr lang="en-US" dirty="0"/>
          </a:p>
        </p:txBody>
      </p:sp>
    </p:spTree>
    <p:extLst>
      <p:ext uri="{BB962C8B-B14F-4D97-AF65-F5344CB8AC3E}">
        <p14:creationId xmlns:p14="http://schemas.microsoft.com/office/powerpoint/2010/main" val="157216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a:t>[What CNAF does]</a:t>
            </a:r>
          </a:p>
        </p:txBody>
      </p:sp>
      <p:sp>
        <p:nvSpPr>
          <p:cNvPr id="34820" name="Slide Number Placeholder 3"/>
          <p:cNvSpPr>
            <a:spLocks noGrp="1"/>
          </p:cNvSpPr>
          <p:nvPr>
            <p:ph type="sldNum" sz="quarter" idx="5"/>
          </p:nvPr>
        </p:nvSpPr>
        <p:spPr>
          <a:noFill/>
        </p:spPr>
        <p:txBody>
          <a:bodyPr/>
          <a:lstStyle/>
          <a:p>
            <a:fld id="{EE7B0218-DDB1-4AAC-95E7-A8DC4CDC2F9F}"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D0BB158-75D9-4E5E-8A47-A1FE9CA737D2}" type="slidenum">
              <a:rPr lang="en-US" smtClean="0"/>
              <a:pPr/>
              <a:t>9</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36416" y="4422547"/>
            <a:ext cx="2965309" cy="4187335"/>
          </a:xfrm>
          <a:noFill/>
          <a:ln/>
        </p:spPr>
        <p:txBody>
          <a:bodyPr/>
          <a:lstStyle/>
          <a:p>
            <a:pPr marL="231926" indent="-231926" eaLnBrk="1" hangingPunct="1">
              <a:lnSpc>
                <a:spcPct val="80000"/>
              </a:lnSpc>
            </a:pPr>
            <a:r>
              <a:rPr lang="en-US" sz="800" dirty="0"/>
              <a:t>This is what CNAF Oversees.</a:t>
            </a:r>
          </a:p>
        </p:txBody>
      </p:sp>
      <p:sp>
        <p:nvSpPr>
          <p:cNvPr id="35845" name="Text Box 4"/>
          <p:cNvSpPr txBox="1">
            <a:spLocks noChangeArrowheads="1"/>
          </p:cNvSpPr>
          <p:nvPr/>
        </p:nvSpPr>
        <p:spPr bwMode="auto">
          <a:xfrm>
            <a:off x="4106566" y="4521750"/>
            <a:ext cx="2672680" cy="632289"/>
          </a:xfrm>
          <a:prstGeom prst="rect">
            <a:avLst/>
          </a:prstGeom>
          <a:noFill/>
          <a:ln w="9525">
            <a:noFill/>
            <a:miter lim="800000"/>
            <a:headEnd/>
            <a:tailEnd/>
          </a:ln>
        </p:spPr>
        <p:txBody>
          <a:bodyPr lIns="92771" tIns="46386" rIns="92771" bIns="46386">
            <a:spAutoFit/>
          </a:bodyPr>
          <a:lstStyle/>
          <a:p>
            <a:pPr>
              <a:spcBef>
                <a:spcPct val="50000"/>
              </a:spcBef>
              <a:buFontTx/>
              <a:buNone/>
            </a:pPr>
            <a:r>
              <a:rPr lang="en-US" sz="1000" dirty="0">
                <a:latin typeface="Times New Roman" pitchFamily="18" charset="0"/>
                <a:cs typeface="Times New Roman" pitchFamily="18" charset="0"/>
              </a:rPr>
              <a:t>Number of Squadrons:</a:t>
            </a:r>
          </a:p>
          <a:p>
            <a:pPr>
              <a:spcBef>
                <a:spcPct val="50000"/>
              </a:spcBef>
            </a:pPr>
            <a:r>
              <a:rPr lang="en-US" sz="1000" dirty="0">
                <a:latin typeface="Times New Roman" pitchFamily="18" charset="0"/>
                <a:cs typeface="Times New Roman" pitchFamily="18" charset="0"/>
              </a:rPr>
              <a:t> 168 Fleet, Reserve, and Training Squadrons.  Includes Blue Angels.</a:t>
            </a:r>
          </a:p>
        </p:txBody>
      </p:sp>
    </p:spTree>
    <p:extLst>
      <p:ext uri="{BB962C8B-B14F-4D97-AF65-F5344CB8AC3E}">
        <p14:creationId xmlns:p14="http://schemas.microsoft.com/office/powerpoint/2010/main" val="278469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Training Sailors</a:t>
            </a:r>
            <a:r>
              <a:rPr lang="en-US" baseline="0" dirty="0"/>
              <a:t> is what we do EVERY day. </a:t>
            </a:r>
          </a:p>
          <a:p>
            <a:r>
              <a:rPr lang="en-US" baseline="0" dirty="0"/>
              <a:t>Note crew turnover stat. Ask group if there are any business owners in group. Then ask them what they would do, if they had 35% of their workforces turning over every year.</a:t>
            </a:r>
          </a:p>
          <a:p>
            <a:r>
              <a:rPr lang="en-US" baseline="0" dirty="0"/>
              <a:t>Note to guests: if they need someone to train people, hire a Sailor.</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10</a:t>
            </a:fld>
            <a:endParaRPr lang="en-US" dirty="0"/>
          </a:p>
        </p:txBody>
      </p:sp>
    </p:spTree>
    <p:extLst>
      <p:ext uri="{BB962C8B-B14F-4D97-AF65-F5344CB8AC3E}">
        <p14:creationId xmlns:p14="http://schemas.microsoft.com/office/powerpoint/2010/main" val="403947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each air</a:t>
            </a:r>
            <a:r>
              <a:rPr lang="en-US" baseline="0" dirty="0"/>
              <a:t>frame and its associated missions/roles.</a:t>
            </a:r>
          </a:p>
          <a:p>
            <a:r>
              <a:rPr lang="en-US" baseline="0" dirty="0"/>
              <a:t>Super Hornets (E &amp; Fs) are the workhorses of the aircraft carrier: Air-to-ground, air-to-air, and refueling missions. </a:t>
            </a:r>
          </a:p>
          <a:p>
            <a:r>
              <a:rPr lang="en-US" baseline="0" dirty="0"/>
              <a:t>Growlers are built on the Super Hornet airframe and fight in the electro-magnetic spectrum. The way you can tell a Growler from a Super Hornet, is to look at the wing tips: if there is a missile, or missile rail – it’s a Super Hornet. If it has a canister-look, it’s a Growler. The can detect, jam, and destroy enemy radars, allowing Super Hornets to ingress and egress combat regions safely. They can also be used in expeditionary missions. </a:t>
            </a:r>
            <a:endParaRPr lang="en-US" dirty="0"/>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14</a:t>
            </a:fld>
            <a:endParaRPr lang="en-US" dirty="0"/>
          </a:p>
        </p:txBody>
      </p:sp>
    </p:spTree>
    <p:extLst>
      <p:ext uri="{BB962C8B-B14F-4D97-AF65-F5344CB8AC3E}">
        <p14:creationId xmlns:p14="http://schemas.microsoft.com/office/powerpoint/2010/main" val="323511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variants of the F-35.</a:t>
            </a:r>
          </a:p>
          <a:p>
            <a:r>
              <a:rPr lang="en-US" dirty="0"/>
              <a:t>Air</a:t>
            </a:r>
            <a:r>
              <a:rPr lang="en-US" baseline="0" dirty="0"/>
              <a:t> Force variant was the first to go into production, because it was the easiest to build.</a:t>
            </a:r>
          </a:p>
          <a:p>
            <a:r>
              <a:rPr lang="en-US" baseline="0" dirty="0"/>
              <a:t>For the Marine Corps and the Navy, this is our first stealth aircraft, and we’re learning a lot of lessons over how the stealth coating react in a salt-water environment.</a:t>
            </a:r>
          </a:p>
          <a:p>
            <a:r>
              <a:rPr lang="en-US" baseline="0" dirty="0"/>
              <a:t>Marine variant was the next to be produced. It’s different from the AF variant, in that it has a fan behind the cockpit that pushes air down to lift the nose; while the engine in back features vectoring exhaust, which can be turned almost straight down, allowing the aircraft to take off and land vertically. For the Marines, the area behind the cockpit is one of the primary fuel storage areas, so the Marine variant will not fly as far as the Air Force variant, but for the Marines, they don’t care. They’re not using the plan to fly hundreds of miles to take out strategic targets; that’s the Navy’s job. They’re using the it to fly ahead of their Marines to take out tactical targets to keep their Marines safe, as then ingress a combat zone, and they’re doing it with a stealth aircraft.</a:t>
            </a:r>
          </a:p>
          <a:p>
            <a:r>
              <a:rPr lang="en-US" baseline="0" dirty="0"/>
              <a:t>The Navy variant was the last to go into production because is was the hardest to build. The Navy had to reframe the aircraft from the inside-out, to withstand the rigors of landing on an aircraft carrier. A tailhook had to be designed that would stop the aircraft without ruining the air frame. The landing gear had to be redesigned with over-sized wheels to withstand the impact of landing on an aircraft carrier, with wheels that will roll over arresting cables and not get caught in them. Additionally, the wings were redesigned to allow them to fold, to save space on the flight deck when taxiing. </a:t>
            </a:r>
          </a:p>
          <a:p>
            <a:r>
              <a:rPr lang="en-US" baseline="0" dirty="0"/>
              <a:t>The Navy variant will not fly as fast as the Air Force variant due to the extra weight, but it will fly farther due to the redesigned wings. And because it operate from an aircraft carrier and not a land, it’s far more effective in it’s role, by being closer to the enemy. </a:t>
            </a:r>
          </a:p>
        </p:txBody>
      </p:sp>
      <p:sp>
        <p:nvSpPr>
          <p:cNvPr id="4" name="Slide Number Placeholder 3"/>
          <p:cNvSpPr>
            <a:spLocks noGrp="1"/>
          </p:cNvSpPr>
          <p:nvPr>
            <p:ph type="sldNum" sz="quarter" idx="10"/>
          </p:nvPr>
        </p:nvSpPr>
        <p:spPr/>
        <p:txBody>
          <a:bodyPr/>
          <a:lstStyle/>
          <a:p>
            <a:pPr>
              <a:defRPr/>
            </a:pPr>
            <a:fld id="{7CE10C77-BA1F-4371-A1B1-FC4198763065}" type="slidenum">
              <a:rPr lang="en-US" smtClean="0"/>
              <a:pPr>
                <a:defRPr/>
              </a:pPr>
              <a:t>15</a:t>
            </a:fld>
            <a:endParaRPr lang="en-US" dirty="0"/>
          </a:p>
        </p:txBody>
      </p:sp>
    </p:spTree>
    <p:extLst>
      <p:ext uri="{BB962C8B-B14F-4D97-AF65-F5344CB8AC3E}">
        <p14:creationId xmlns:p14="http://schemas.microsoft.com/office/powerpoint/2010/main" val="184489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F745333-A4E2-4376-B1DF-88919D8CCA20}"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6ABDE88-1A5F-484E-9F7F-E442C501DAB7}"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8DDCACE-AE0F-4BCC-B6F2-F25B8BBF4EF1}"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D82318F-91D2-4CEE-8CC4-1FE70235133B}"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A35E975-AC13-41B1-AB51-AB7B34F2A786}"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D95B37-4E69-4DD5-950F-13D8591F096D}"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E36562F-E5A8-43EF-8C0E-8F779C9769E5}"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7FB900D-6CA1-47CA-8ACB-30A8ADEB69E4}"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00CFA9C-3229-458D-83A3-3BEC7B212AC4}"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CD3E956-798E-4AFB-83B0-1BA33A9FFC6A}"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9AA74C6-AF36-4CFE-AB6B-3A500C2FACF7}"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8E28205-5B14-4D2F-9047-22624DC81C8F}"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NFO-Pilot-background-slide"/>
          <p:cNvPicPr>
            <a:picLocks noChangeAspect="1" noChangeArrowheads="1"/>
          </p:cNvPicPr>
          <p:nvPr/>
        </p:nvPicPr>
        <p:blipFill>
          <a:blip r:embed="rId14" cstate="screen"/>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ClrTx/>
              <a:buFontTx/>
              <a:buNone/>
              <a:defRPr sz="1400">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Tx/>
              <a:buFontTx/>
              <a:buNone/>
              <a:defRPr sz="1400">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ClrTx/>
              <a:buFontTx/>
              <a:buNone/>
              <a:defRPr sz="1400">
                <a:latin typeface="+mn-lt"/>
              </a:defRPr>
            </a:lvl1pPr>
          </a:lstStyle>
          <a:p>
            <a:pPr>
              <a:defRPr/>
            </a:pPr>
            <a:fld id="{C9FE076E-5DF2-4C3F-A8A3-535CC4AD0A1E}" type="slidenum">
              <a:rPr lang="en-US"/>
              <a:pPr>
                <a:defRPr/>
              </a:pPr>
              <a:t>‹#›</a:t>
            </a:fld>
            <a:endParaRPr lang="en-US" dirty="0"/>
          </a:p>
        </p:txBody>
      </p:sp>
      <p:pic>
        <p:nvPicPr>
          <p:cNvPr id="1032" name="Picture 17" descr="CNAF Logo"/>
          <p:cNvPicPr>
            <a:picLocks noChangeAspect="1" noChangeArrowheads="1"/>
          </p:cNvPicPr>
          <p:nvPr/>
        </p:nvPicPr>
        <p:blipFill>
          <a:blip r:embed="rId15" cstate="screen"/>
          <a:srcRect/>
          <a:stretch>
            <a:fillRect/>
          </a:stretch>
        </p:blipFill>
        <p:spPr bwMode="auto">
          <a:xfrm>
            <a:off x="192088" y="617538"/>
            <a:ext cx="1196975" cy="1196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18" Type="http://schemas.openxmlformats.org/officeDocument/2006/relationships/image" Target="../media/image51.jpeg"/><Relationship Id="rId3" Type="http://schemas.openxmlformats.org/officeDocument/2006/relationships/oleObject" Target="../embeddings/oleObject1.bin"/><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21.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hyperlink" Target="http://upload.wikimedia.org/wikipedia/commons/5/59/CVN76_insignia.jpg" TargetMode="External"/><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 Id="rId1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6400"/>
          <a:stretch/>
        </p:blipFill>
        <p:spPr>
          <a:xfrm>
            <a:off x="0" y="1737729"/>
            <a:ext cx="9144000" cy="4814316"/>
          </a:xfrm>
          <a:prstGeom prst="rect">
            <a:avLst/>
          </a:prstGeom>
        </p:spPr>
      </p:pic>
      <p:sp>
        <p:nvSpPr>
          <p:cNvPr id="2050" name="Text Box 8"/>
          <p:cNvSpPr txBox="1">
            <a:spLocks noChangeArrowheads="1"/>
          </p:cNvSpPr>
          <p:nvPr/>
        </p:nvSpPr>
        <p:spPr bwMode="auto">
          <a:xfrm>
            <a:off x="0" y="1833162"/>
            <a:ext cx="9144000" cy="646331"/>
          </a:xfrm>
          <a:prstGeom prst="rect">
            <a:avLst/>
          </a:prstGeom>
          <a:noFill/>
          <a:ln w="9525">
            <a:noFill/>
            <a:miter lim="800000"/>
            <a:headEnd/>
            <a:tailEnd/>
          </a:ln>
        </p:spPr>
        <p:txBody>
          <a:bodyPr wrap="square">
            <a:spAutoFit/>
          </a:bodyPr>
          <a:lstStyle/>
          <a:p>
            <a:pPr algn="ctr">
              <a:buClrTx/>
              <a:buFontTx/>
              <a:buNone/>
            </a:pPr>
            <a:r>
              <a:rPr lang="en-US" dirty="0">
                <a:solidFill>
                  <a:srgbClr val="FF0000"/>
                </a:solidFill>
                <a:latin typeface="Impact" pitchFamily="34" charset="0"/>
              </a:rPr>
              <a:t>Naval Aviation and underway embark brief</a:t>
            </a:r>
          </a:p>
        </p:txBody>
      </p:sp>
      <p:sp>
        <p:nvSpPr>
          <p:cNvPr id="5" name="Rectangle 2"/>
          <p:cNvSpPr txBox="1">
            <a:spLocks noChangeArrowheads="1"/>
          </p:cNvSpPr>
          <p:nvPr/>
        </p:nvSpPr>
        <p:spPr>
          <a:xfrm>
            <a:off x="0" y="766362"/>
            <a:ext cx="9144000" cy="1066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buClrTx/>
              <a:buNone/>
            </a:pPr>
            <a:r>
              <a:rPr lang="en-US" kern="0" dirty="0">
                <a:solidFill>
                  <a:srgbClr val="003399"/>
                </a:solidFill>
                <a:latin typeface="Impact" pitchFamily="34" charset="0"/>
              </a:rPr>
              <a:t>        Commander Naval Air Forces</a:t>
            </a:r>
          </a:p>
        </p:txBody>
      </p:sp>
      <p:sp>
        <p:nvSpPr>
          <p:cNvPr id="2" name="TextBox 1"/>
          <p:cNvSpPr txBox="1"/>
          <p:nvPr/>
        </p:nvSpPr>
        <p:spPr>
          <a:xfrm>
            <a:off x="0" y="5888504"/>
            <a:ext cx="9144000" cy="969496"/>
          </a:xfrm>
          <a:prstGeom prst="rect">
            <a:avLst/>
          </a:prstGeom>
          <a:noFill/>
        </p:spPr>
        <p:txBody>
          <a:bodyPr wrap="square" rtlCol="0">
            <a:spAutoFit/>
          </a:bodyPr>
          <a:lstStyle/>
          <a:p>
            <a:pPr algn="ctr">
              <a:buNone/>
            </a:pPr>
            <a:r>
              <a:rPr lang="en-US" sz="1900" b="1" dirty="0">
                <a:solidFill>
                  <a:srgbClr val="FFFF00"/>
                </a:solidFill>
                <a:latin typeface="Arial" panose="020B0604020202020204" pitchFamily="34" charset="0"/>
                <a:cs typeface="Arial" panose="020B0604020202020204" pitchFamily="34" charset="0"/>
              </a:rPr>
              <a:t>Steve Fiebing, Deputy Public Affairs Officer, </a:t>
            </a:r>
          </a:p>
          <a:p>
            <a:pPr algn="ctr">
              <a:buNone/>
            </a:pPr>
            <a:r>
              <a:rPr lang="en-US" sz="1900" b="1" dirty="0">
                <a:solidFill>
                  <a:srgbClr val="FFFF00"/>
                </a:solidFill>
                <a:latin typeface="Arial" panose="020B0604020202020204" pitchFamily="34" charset="0"/>
                <a:cs typeface="Arial" panose="020B0604020202020204" pitchFamily="34" charset="0"/>
              </a:rPr>
              <a:t>Commander Naval Air Forces U.S. Pacific Fleet</a:t>
            </a:r>
          </a:p>
          <a:p>
            <a:pPr algn="ctr">
              <a:buNone/>
            </a:pPr>
            <a:endParaRPr lang="en-US" sz="1900"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769938"/>
            <a:ext cx="9144000" cy="769441"/>
          </a:xfrm>
          <a:prstGeom prst="rect">
            <a:avLst/>
          </a:prstGeom>
          <a:noFill/>
          <a:ln w="9525">
            <a:noFill/>
            <a:miter lim="800000"/>
            <a:headEnd/>
            <a:tailEnd/>
          </a:ln>
        </p:spPr>
        <p:txBody>
          <a:bodyPr wrap="square">
            <a:spAutoFit/>
          </a:bodyPr>
          <a:lstStyle/>
          <a:p>
            <a:pPr algn="ctr">
              <a:spcBef>
                <a:spcPct val="50000"/>
              </a:spcBef>
              <a:buClrTx/>
              <a:buFontTx/>
              <a:buNone/>
            </a:pPr>
            <a:r>
              <a:rPr lang="en-US" sz="4400" dirty="0">
                <a:solidFill>
                  <a:srgbClr val="003399"/>
                </a:solidFill>
                <a:latin typeface="Impact" pitchFamily="34" charset="0"/>
              </a:rPr>
              <a:t>Training Sailors</a:t>
            </a:r>
          </a:p>
        </p:txBody>
      </p:sp>
      <p:sp>
        <p:nvSpPr>
          <p:cNvPr id="14" name="TextBox 13"/>
          <p:cNvSpPr txBox="1"/>
          <p:nvPr/>
        </p:nvSpPr>
        <p:spPr>
          <a:xfrm>
            <a:off x="185058" y="1700893"/>
            <a:ext cx="4834617" cy="2339102"/>
          </a:xfrm>
          <a:prstGeom prst="rect">
            <a:avLst/>
          </a:prstGeom>
          <a:noFill/>
          <a:ln w="28575">
            <a:noFill/>
          </a:ln>
        </p:spPr>
        <p:txBody>
          <a:bodyPr wrap="square" rtlCol="0">
            <a:spAutoFit/>
          </a:bodyPr>
          <a:lstStyle/>
          <a:p>
            <a:pPr>
              <a:buNone/>
              <a:tabLst>
                <a:tab pos="228600" algn="l"/>
              </a:tabLst>
            </a:pPr>
            <a:r>
              <a:rPr lang="en-US" sz="2400" b="1" u="sng" dirty="0">
                <a:latin typeface="Arial" pitchFamily="34" charset="0"/>
                <a:cs typeface="Arial" pitchFamily="34" charset="0"/>
              </a:rPr>
              <a:t>Training</a:t>
            </a:r>
            <a:r>
              <a:rPr lang="en-US" sz="2400" b="1" dirty="0">
                <a:latin typeface="Arial" pitchFamily="34" charset="0"/>
                <a:cs typeface="Arial" pitchFamily="34" charset="0"/>
              </a:rPr>
              <a:t>: </a:t>
            </a:r>
            <a:r>
              <a:rPr lang="en-US" sz="2400" dirty="0">
                <a:latin typeface="Arial" pitchFamily="34" charset="0"/>
                <a:cs typeface="Arial" pitchFamily="34" charset="0"/>
              </a:rPr>
              <a:t>All hands, all the time </a:t>
            </a:r>
          </a:p>
          <a:p>
            <a:pPr>
              <a:buNone/>
              <a:tabLst>
                <a:tab pos="228600" algn="l"/>
              </a:tabLst>
            </a:pPr>
            <a:endParaRPr lang="en-US" sz="2000" dirty="0">
              <a:latin typeface="Arial" pitchFamily="34" charset="0"/>
              <a:cs typeface="Arial" pitchFamily="34" charset="0"/>
            </a:endParaRPr>
          </a:p>
          <a:p>
            <a:pPr>
              <a:buNone/>
              <a:tabLst>
                <a:tab pos="228600" algn="l"/>
              </a:tabLst>
            </a:pPr>
            <a:r>
              <a:rPr lang="en-US" sz="2000" b="1" dirty="0">
                <a:latin typeface="Arial" pitchFamily="34" charset="0"/>
                <a:cs typeface="Arial" pitchFamily="34" charset="0"/>
              </a:rPr>
              <a:t>-- Todays Navy is a “technical force”</a:t>
            </a:r>
          </a:p>
          <a:p>
            <a:pPr>
              <a:buNone/>
              <a:tabLst>
                <a:tab pos="228600" algn="l"/>
              </a:tabLst>
            </a:pPr>
            <a:r>
              <a:rPr lang="en-US" sz="1800" dirty="0">
                <a:latin typeface="Arial" pitchFamily="34" charset="0"/>
                <a:cs typeface="Arial" pitchFamily="34" charset="0"/>
              </a:rPr>
              <a:t>	--- Operating and maintaining equipment and aircraft requires advanced skills</a:t>
            </a:r>
          </a:p>
          <a:p>
            <a:pPr>
              <a:buNone/>
              <a:tabLst>
                <a:tab pos="228600" algn="l"/>
              </a:tabLst>
            </a:pPr>
            <a:endParaRPr lang="en-US" sz="1000" dirty="0">
              <a:latin typeface="Arial" pitchFamily="34" charset="0"/>
              <a:cs typeface="Arial" pitchFamily="34" charset="0"/>
            </a:endParaRPr>
          </a:p>
          <a:p>
            <a:pPr>
              <a:buNone/>
              <a:tabLst>
                <a:tab pos="228600" algn="l"/>
              </a:tabLst>
            </a:pPr>
            <a:r>
              <a:rPr lang="en-US" sz="1800" dirty="0">
                <a:latin typeface="Arial" pitchFamily="34" charset="0"/>
                <a:cs typeface="Arial" pitchFamily="34" charset="0"/>
              </a:rPr>
              <a:t>	--- Training includes formal classroom (Class A- and C-Schools) and on-the-job</a:t>
            </a:r>
          </a:p>
        </p:txBody>
      </p:sp>
      <p:sp>
        <p:nvSpPr>
          <p:cNvPr id="3" name="TextBox 2"/>
          <p:cNvSpPr txBox="1"/>
          <p:nvPr/>
        </p:nvSpPr>
        <p:spPr>
          <a:xfrm>
            <a:off x="185058" y="4266129"/>
            <a:ext cx="9054192" cy="2523768"/>
          </a:xfrm>
          <a:prstGeom prst="rect">
            <a:avLst/>
          </a:prstGeom>
          <a:noFill/>
        </p:spPr>
        <p:txBody>
          <a:bodyPr wrap="square" rtlCol="0">
            <a:spAutoFit/>
          </a:bodyPr>
          <a:lstStyle/>
          <a:p>
            <a:pPr>
              <a:buNone/>
              <a:tabLst>
                <a:tab pos="228600" algn="l"/>
              </a:tabLst>
            </a:pPr>
            <a:r>
              <a:rPr lang="en-US" sz="2000" b="1" dirty="0">
                <a:latin typeface="Arial" pitchFamily="34" charset="0"/>
                <a:cs typeface="Arial" pitchFamily="34" charset="0"/>
              </a:rPr>
              <a:t>-- +35% annual crew turnover</a:t>
            </a:r>
            <a:r>
              <a:rPr lang="en-US" sz="2000" dirty="0">
                <a:latin typeface="Arial" pitchFamily="34" charset="0"/>
                <a:cs typeface="Arial" pitchFamily="34" charset="0"/>
              </a:rPr>
              <a:t>, every command, every year. </a:t>
            </a:r>
          </a:p>
          <a:p>
            <a:pPr>
              <a:buNone/>
              <a:tabLst>
                <a:tab pos="228600" algn="l"/>
              </a:tabLst>
            </a:pPr>
            <a:r>
              <a:rPr lang="en-US" sz="2000" dirty="0">
                <a:latin typeface="Arial" pitchFamily="34" charset="0"/>
                <a:cs typeface="Arial" pitchFamily="34" charset="0"/>
              </a:rPr>
              <a:t>	--- Perpetual cycle of job rotations with increasing roles and responsibilities</a:t>
            </a:r>
          </a:p>
          <a:p>
            <a:pPr>
              <a:buNone/>
              <a:tabLst>
                <a:tab pos="228600" algn="l"/>
              </a:tabLst>
            </a:pPr>
            <a:r>
              <a:rPr lang="en-US" sz="2000" dirty="0">
                <a:latin typeface="Arial" pitchFamily="34" charset="0"/>
                <a:cs typeface="Arial" pitchFamily="34" charset="0"/>
              </a:rPr>
              <a:t> </a:t>
            </a:r>
          </a:p>
          <a:p>
            <a:pPr>
              <a:buNone/>
              <a:tabLst>
                <a:tab pos="228600" algn="l"/>
              </a:tabLst>
            </a:pPr>
            <a:r>
              <a:rPr lang="en-US" sz="2000" b="1" dirty="0">
                <a:latin typeface="Arial" pitchFamily="34" charset="0"/>
                <a:cs typeface="Arial" pitchFamily="34" charset="0"/>
              </a:rPr>
              <a:t>-- Skill proficiency:  </a:t>
            </a:r>
          </a:p>
          <a:p>
            <a:pPr>
              <a:buNone/>
              <a:tabLst>
                <a:tab pos="228600" algn="l"/>
              </a:tabLst>
            </a:pPr>
            <a:r>
              <a:rPr lang="en-US" sz="2000" b="1" dirty="0">
                <a:latin typeface="Arial" pitchFamily="34" charset="0"/>
                <a:cs typeface="Arial" pitchFamily="34" charset="0"/>
              </a:rPr>
              <a:t>	</a:t>
            </a:r>
            <a:r>
              <a:rPr lang="en-US" sz="2000" dirty="0">
                <a:latin typeface="Arial" pitchFamily="34" charset="0"/>
                <a:cs typeface="Arial" pitchFamily="34" charset="0"/>
              </a:rPr>
              <a:t>---</a:t>
            </a:r>
            <a:r>
              <a:rPr lang="en-US" sz="2000" b="1" dirty="0">
                <a:latin typeface="Arial" pitchFamily="34" charset="0"/>
                <a:cs typeface="Arial" pitchFamily="34" charset="0"/>
              </a:rPr>
              <a:t> </a:t>
            </a:r>
            <a:r>
              <a:rPr lang="en-US" sz="2000" dirty="0">
                <a:latin typeface="Arial" pitchFamily="34" charset="0"/>
                <a:cs typeface="Arial" pitchFamily="34" charset="0"/>
              </a:rPr>
              <a:t>Persistent training and drilling of the crew ensures combat readiness</a:t>
            </a:r>
          </a:p>
          <a:p>
            <a:pPr>
              <a:buNone/>
              <a:tabLst>
                <a:tab pos="228600" algn="l"/>
              </a:tabLst>
            </a:pPr>
            <a:endParaRPr lang="en-US" sz="2000" b="1" dirty="0">
              <a:latin typeface="Arial" pitchFamily="34" charset="0"/>
              <a:cs typeface="Arial" pitchFamily="34" charset="0"/>
            </a:endParaRPr>
          </a:p>
          <a:p>
            <a:pPr>
              <a:buNone/>
              <a:tabLst>
                <a:tab pos="228600" algn="l"/>
              </a:tabLst>
            </a:pPr>
            <a:r>
              <a:rPr lang="en-US" sz="2000" b="1" dirty="0">
                <a:latin typeface="Arial" pitchFamily="34" charset="0"/>
                <a:cs typeface="Arial" pitchFamily="34" charset="0"/>
              </a:rPr>
              <a:t>-- Sailors in today’s Navy are best-educated and trained EVER!</a:t>
            </a:r>
          </a:p>
          <a:p>
            <a:pPr>
              <a:buNone/>
            </a:pPr>
            <a:endParaRPr lang="en-US" sz="1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4357"/>
          <a:stretch/>
        </p:blipFill>
        <p:spPr>
          <a:xfrm>
            <a:off x="4829175" y="1700893"/>
            <a:ext cx="4210049" cy="2403722"/>
          </a:xfrm>
          <a:prstGeom prst="rect">
            <a:avLst/>
          </a:prstGeom>
          <a:ln w="12700">
            <a:solidFill>
              <a:schemeClr val="tx1"/>
            </a:solidFill>
          </a:ln>
        </p:spPr>
      </p:pic>
    </p:spTree>
    <p:extLst>
      <p:ext uri="{BB962C8B-B14F-4D97-AF65-F5344CB8AC3E}">
        <p14:creationId xmlns:p14="http://schemas.microsoft.com/office/powerpoint/2010/main" val="41944101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346515" y="1689100"/>
            <a:ext cx="5797485" cy="4216539"/>
          </a:xfrm>
          <a:prstGeom prst="rect">
            <a:avLst/>
          </a:prstGeom>
          <a:noFill/>
          <a:ln w="9525">
            <a:noFill/>
            <a:miter lim="800000"/>
            <a:headEnd/>
            <a:tailEnd/>
          </a:ln>
        </p:spPr>
        <p:txBody>
          <a:bodyPr wrap="square">
            <a:spAutoFit/>
          </a:bodyPr>
          <a:lstStyle/>
          <a:p>
            <a:pPr marL="274320" indent="-274320">
              <a:lnSpc>
                <a:spcPct val="150000"/>
              </a:lnSpc>
              <a:spcBef>
                <a:spcPts val="0"/>
              </a:spcBef>
            </a:pPr>
            <a:r>
              <a:rPr lang="en-US" sz="3200" dirty="0">
                <a:latin typeface="Arial" pitchFamily="34" charset="0"/>
              </a:rPr>
              <a:t>Why do we need a Navy?</a:t>
            </a:r>
          </a:p>
          <a:p>
            <a:pPr marL="274320" indent="-274320">
              <a:lnSpc>
                <a:spcPct val="150000"/>
              </a:lnSpc>
              <a:spcBef>
                <a:spcPts val="0"/>
              </a:spcBef>
            </a:pPr>
            <a:r>
              <a:rPr lang="en-US" sz="3200" dirty="0">
                <a:latin typeface="Arial" pitchFamily="34" charset="0"/>
              </a:rPr>
              <a:t>Naval Air Forces Mission</a:t>
            </a:r>
          </a:p>
          <a:p>
            <a:pPr marL="274320" indent="-274320">
              <a:spcBef>
                <a:spcPct val="50000"/>
              </a:spcBef>
            </a:pPr>
            <a:r>
              <a:rPr lang="en-US" sz="3200" b="1" dirty="0">
                <a:solidFill>
                  <a:srgbClr val="FF0000"/>
                </a:solidFill>
                <a:latin typeface="Arial" pitchFamily="34" charset="0"/>
              </a:rPr>
              <a:t>Navy’s Aviation Assets</a:t>
            </a:r>
          </a:p>
          <a:p>
            <a:pPr>
              <a:spcBef>
                <a:spcPts val="0"/>
              </a:spcBef>
              <a:buNone/>
            </a:pPr>
            <a:r>
              <a:rPr lang="en-US" sz="2400" dirty="0">
                <a:latin typeface="Arial" pitchFamily="34" charset="0"/>
              </a:rPr>
              <a:t>    </a:t>
            </a:r>
            <a:r>
              <a:rPr lang="en-US" sz="2800" b="1" dirty="0">
                <a:solidFill>
                  <a:srgbClr val="FF0000"/>
                </a:solidFill>
                <a:latin typeface="Arial" pitchFamily="34" charset="0"/>
              </a:rPr>
              <a:t>-- Aircraft</a:t>
            </a:r>
          </a:p>
          <a:p>
            <a:pPr marL="274320" indent="-274320">
              <a:lnSpc>
                <a:spcPct val="150000"/>
              </a:lnSpc>
              <a:spcBef>
                <a:spcPts val="0"/>
              </a:spcBef>
            </a:pPr>
            <a:r>
              <a:rPr lang="en-US" sz="3200" dirty="0">
                <a:latin typeface="Arial" pitchFamily="34" charset="0"/>
              </a:rPr>
              <a:t>Employing Naval Aviation</a:t>
            </a:r>
          </a:p>
          <a:p>
            <a:pPr marL="274320" indent="-274320">
              <a:lnSpc>
                <a:spcPct val="150000"/>
              </a:lnSpc>
              <a:spcBef>
                <a:spcPts val="0"/>
              </a:spcBef>
            </a:pPr>
            <a:r>
              <a:rPr lang="en-US" sz="3200" dirty="0">
                <a:latin typeface="Arial" pitchFamily="34" charset="0"/>
              </a:rPr>
              <a:t>Underway Embarks</a:t>
            </a: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332374831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328738" y="487363"/>
            <a:ext cx="9144001" cy="0"/>
          </a:xfrm>
          <a:prstGeom prst="rect">
            <a:avLst/>
          </a:prstGeom>
          <a:noFill/>
          <a:ln w="9525">
            <a:noFill/>
            <a:miter lim="800000"/>
            <a:headEnd/>
            <a:tailEnd/>
          </a:ln>
        </p:spPr>
        <p:txBody>
          <a:bodyPr>
            <a:spAutoFit/>
          </a:bodyPr>
          <a:lstStyle/>
          <a:p>
            <a:endParaRPr lang="en-US" dirty="0"/>
          </a:p>
        </p:txBody>
      </p:sp>
      <p:sp>
        <p:nvSpPr>
          <p:cNvPr id="3" name="TextBox 2"/>
          <p:cNvSpPr txBox="1"/>
          <p:nvPr/>
        </p:nvSpPr>
        <p:spPr>
          <a:xfrm>
            <a:off x="0" y="5325704"/>
            <a:ext cx="4256690" cy="1231106"/>
          </a:xfrm>
          <a:prstGeom prst="rect">
            <a:avLst/>
          </a:prstGeom>
          <a:noFill/>
        </p:spPr>
        <p:txBody>
          <a:bodyPr wrap="square" rtlCol="0">
            <a:spAutoFit/>
          </a:bodyPr>
          <a:lstStyle/>
          <a:p>
            <a:pPr>
              <a:buNone/>
            </a:pPr>
            <a:r>
              <a:rPr lang="en-US" sz="2000" b="1" dirty="0">
                <a:latin typeface="Arial "/>
              </a:rPr>
              <a:t>Future Milestones for F-35C:</a:t>
            </a:r>
          </a:p>
          <a:p>
            <a:pPr marL="285750" indent="-285750">
              <a:buFont typeface="Arial" panose="020B0604020202020204" pitchFamily="34" charset="0"/>
              <a:buChar char="•"/>
            </a:pPr>
            <a:r>
              <a:rPr lang="en-US" sz="1800" dirty="0">
                <a:latin typeface="Arial "/>
              </a:rPr>
              <a:t>CVN operational integration 2020</a:t>
            </a:r>
          </a:p>
          <a:p>
            <a:pPr marL="285750" indent="-285750">
              <a:buFont typeface="Arial" panose="020B0604020202020204" pitchFamily="34" charset="0"/>
              <a:buChar char="•"/>
            </a:pPr>
            <a:r>
              <a:rPr lang="en-US" sz="1800" dirty="0">
                <a:latin typeface="Arial "/>
              </a:rPr>
              <a:t>Deploying on USS Carl Vinson</a:t>
            </a:r>
            <a:r>
              <a:rPr lang="en-US" sz="1800" dirty="0"/>
              <a:t>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1</a:t>
            </a:r>
            <a:r>
              <a:rPr lang="en-US" sz="1800" baseline="30000" dirty="0">
                <a:latin typeface="Arial" panose="020B0604020202020204" pitchFamily="34" charset="0"/>
                <a:cs typeface="Arial" panose="020B0604020202020204" pitchFamily="34" charset="0"/>
              </a:rPr>
              <a:t>st</a:t>
            </a:r>
            <a:r>
              <a:rPr lang="en-US" sz="1800" dirty="0">
                <a:latin typeface="Arial" panose="020B0604020202020204" pitchFamily="34" charset="0"/>
                <a:cs typeface="Arial" panose="020B0604020202020204" pitchFamily="34" charset="0"/>
              </a:rPr>
              <a:t> CVN deployment in 2021</a:t>
            </a:r>
          </a:p>
        </p:txBody>
      </p:sp>
      <p:sp>
        <p:nvSpPr>
          <p:cNvPr id="4" name="TextBox 3"/>
          <p:cNvSpPr txBox="1"/>
          <p:nvPr/>
        </p:nvSpPr>
        <p:spPr>
          <a:xfrm>
            <a:off x="109538" y="1580943"/>
            <a:ext cx="8924924" cy="2123658"/>
          </a:xfrm>
          <a:prstGeom prst="rect">
            <a:avLst/>
          </a:prstGeom>
          <a:noFill/>
        </p:spPr>
        <p:txBody>
          <a:bodyPr wrap="square" rtlCol="0">
            <a:spAutoFit/>
          </a:bodyPr>
          <a:lstStyle/>
          <a:p>
            <a:pPr>
              <a:buNone/>
            </a:pPr>
            <a:r>
              <a:rPr lang="en-US" sz="2900" b="1" dirty="0">
                <a:latin typeface="Arial "/>
              </a:rPr>
              <a:t>4 things that make Carrier-Based Aircraft Unique:</a:t>
            </a:r>
          </a:p>
          <a:p>
            <a:pPr marL="342900" indent="-342900">
              <a:spcAft>
                <a:spcPts val="600"/>
              </a:spcAft>
              <a:buAutoNum type="arabicParenR"/>
            </a:pPr>
            <a:r>
              <a:rPr lang="en-US" sz="2200" dirty="0">
                <a:latin typeface="Arial "/>
              </a:rPr>
              <a:t>Tailhook</a:t>
            </a:r>
          </a:p>
          <a:p>
            <a:pPr marL="342900" indent="-342900">
              <a:spcAft>
                <a:spcPts val="600"/>
              </a:spcAft>
              <a:buAutoNum type="arabicParenR"/>
            </a:pPr>
            <a:r>
              <a:rPr lang="en-US" sz="2200" dirty="0">
                <a:latin typeface="Arial "/>
              </a:rPr>
              <a:t>Structural Strength</a:t>
            </a:r>
          </a:p>
          <a:p>
            <a:pPr marL="342900" indent="-342900">
              <a:spcAft>
                <a:spcPts val="600"/>
              </a:spcAft>
              <a:buAutoNum type="arabicParenR"/>
            </a:pPr>
            <a:r>
              <a:rPr lang="en-US" sz="2200" dirty="0">
                <a:latin typeface="Arial "/>
              </a:rPr>
              <a:t>Landing Gear</a:t>
            </a:r>
          </a:p>
          <a:p>
            <a:pPr marL="342900" indent="-342900">
              <a:spcAft>
                <a:spcPts val="600"/>
              </a:spcAft>
              <a:buAutoNum type="arabicParenR"/>
            </a:pPr>
            <a:r>
              <a:rPr lang="en-US" sz="2200" dirty="0">
                <a:latin typeface="Arial "/>
              </a:rPr>
              <a:t>Folding Wings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208" t="15012" r="48646" b="15492"/>
          <a:stretch/>
        </p:blipFill>
        <p:spPr>
          <a:xfrm>
            <a:off x="0" y="3770026"/>
            <a:ext cx="3762375" cy="2762250"/>
          </a:xfrm>
          <a:prstGeom prst="rect">
            <a:avLst/>
          </a:prstGeom>
          <a:ln w="6350">
            <a:solidFill>
              <a:schemeClr val="tx1"/>
            </a:solidFill>
          </a:ln>
        </p:spPr>
      </p:pic>
      <p:sp>
        <p:nvSpPr>
          <p:cNvPr id="8" name="TextBox 7"/>
          <p:cNvSpPr txBox="1"/>
          <p:nvPr/>
        </p:nvSpPr>
        <p:spPr>
          <a:xfrm>
            <a:off x="3762375" y="2032495"/>
            <a:ext cx="5381625" cy="4555093"/>
          </a:xfrm>
          <a:prstGeom prst="rect">
            <a:avLst/>
          </a:prstGeom>
          <a:noFill/>
        </p:spPr>
        <p:txBody>
          <a:bodyPr wrap="square" rtlCol="0">
            <a:spAutoFit/>
          </a:bodyPr>
          <a:lstStyle/>
          <a:p>
            <a:pPr>
              <a:buNone/>
            </a:pPr>
            <a:r>
              <a:rPr lang="en-US" sz="1800" dirty="0">
                <a:latin typeface="Arial "/>
              </a:rPr>
              <a:t>1) </a:t>
            </a:r>
            <a:r>
              <a:rPr lang="en-US" sz="1800" b="1" dirty="0">
                <a:latin typeface="Arial "/>
              </a:rPr>
              <a:t>Tailhook</a:t>
            </a:r>
            <a:r>
              <a:rPr lang="en-US" sz="1800" dirty="0">
                <a:latin typeface="Arial "/>
              </a:rPr>
              <a:t> withstands force of engines at full power while the cable stops the aircraft on the flight deck.</a:t>
            </a:r>
          </a:p>
          <a:p>
            <a:pPr>
              <a:buNone/>
            </a:pPr>
            <a:endParaRPr lang="en-US" sz="1000" dirty="0">
              <a:latin typeface="Arial "/>
            </a:endParaRPr>
          </a:p>
          <a:p>
            <a:pPr>
              <a:buNone/>
            </a:pPr>
            <a:r>
              <a:rPr lang="en-US" sz="1800" dirty="0">
                <a:latin typeface="Arial "/>
              </a:rPr>
              <a:t>2) </a:t>
            </a:r>
            <a:r>
              <a:rPr lang="en-US" sz="1800" b="1" dirty="0">
                <a:latin typeface="Arial "/>
              </a:rPr>
              <a:t>Structurally</a:t>
            </a:r>
            <a:r>
              <a:rPr lang="en-US" sz="1800" dirty="0">
                <a:latin typeface="Arial "/>
              </a:rPr>
              <a:t> </a:t>
            </a:r>
            <a:r>
              <a:rPr lang="en-US" sz="1800" b="1" dirty="0">
                <a:latin typeface="Arial "/>
              </a:rPr>
              <a:t>framed/reinforced </a:t>
            </a:r>
            <a:r>
              <a:rPr lang="en-US" sz="1800" dirty="0">
                <a:latin typeface="Arial "/>
              </a:rPr>
              <a:t>to withstand the arresting and launching forces.</a:t>
            </a:r>
          </a:p>
          <a:p>
            <a:pPr>
              <a:buNone/>
            </a:pPr>
            <a:endParaRPr lang="en-US" sz="1000" dirty="0">
              <a:latin typeface="Arial "/>
            </a:endParaRPr>
          </a:p>
          <a:p>
            <a:pPr>
              <a:buNone/>
            </a:pPr>
            <a:r>
              <a:rPr lang="en-US" sz="1800" dirty="0">
                <a:latin typeface="Arial "/>
              </a:rPr>
              <a:t>3) </a:t>
            </a:r>
            <a:r>
              <a:rPr lang="en-US" sz="1800" b="1" dirty="0">
                <a:latin typeface="Arial "/>
              </a:rPr>
              <a:t>Landing gear </a:t>
            </a:r>
            <a:r>
              <a:rPr lang="en-US" sz="1800" dirty="0">
                <a:latin typeface="Arial "/>
              </a:rPr>
              <a:t>with oversized wheels to absorb impact of landing on CVN flight deck.</a:t>
            </a:r>
          </a:p>
          <a:p>
            <a:pPr>
              <a:buNone/>
            </a:pPr>
            <a:endParaRPr lang="en-US" sz="1000" dirty="0">
              <a:latin typeface="Arial "/>
            </a:endParaRPr>
          </a:p>
          <a:p>
            <a:pPr>
              <a:buNone/>
            </a:pPr>
            <a:r>
              <a:rPr lang="en-US" sz="1800" dirty="0">
                <a:latin typeface="Arial "/>
              </a:rPr>
              <a:t>4) </a:t>
            </a:r>
            <a:r>
              <a:rPr lang="en-US" sz="1800" b="1" dirty="0">
                <a:latin typeface="Arial "/>
              </a:rPr>
              <a:t>Wings fold </a:t>
            </a:r>
            <a:r>
              <a:rPr lang="en-US" sz="1800" dirty="0">
                <a:latin typeface="Arial "/>
              </a:rPr>
              <a:t>to conserve space when moving on flight deck and while stored.</a:t>
            </a:r>
          </a:p>
          <a:p>
            <a:pPr>
              <a:buNone/>
            </a:pPr>
            <a:endParaRPr lang="en-US" sz="1800" dirty="0">
              <a:latin typeface="Arial "/>
            </a:endParaRPr>
          </a:p>
          <a:p>
            <a:pPr>
              <a:buNone/>
            </a:pPr>
            <a:r>
              <a:rPr lang="en-US" sz="1800" b="1" dirty="0">
                <a:latin typeface="Arial "/>
              </a:rPr>
              <a:t>These items add weight. </a:t>
            </a:r>
            <a:r>
              <a:rPr lang="en-US" sz="1800" dirty="0">
                <a:latin typeface="Arial "/>
              </a:rPr>
              <a:t>CVN aircraft may not fly as fast Air Force aircraft; but with a CVNs ability to move around the world, they don’t have to fly great distances to engage an enemy.</a:t>
            </a:r>
          </a:p>
        </p:txBody>
      </p:sp>
      <p:sp>
        <p:nvSpPr>
          <p:cNvPr id="9"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extLst>
      <p:ext uri="{BB962C8B-B14F-4D97-AF65-F5344CB8AC3E}">
        <p14:creationId xmlns:p14="http://schemas.microsoft.com/office/powerpoint/2010/main" val="16129622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467" r="4773" b="15169"/>
          <a:stretch/>
        </p:blipFill>
        <p:spPr>
          <a:xfrm>
            <a:off x="3669922" y="2404793"/>
            <a:ext cx="5212822" cy="2672861"/>
          </a:xfrm>
          <a:prstGeom prst="rect">
            <a:avLst/>
          </a:prstGeom>
        </p:spPr>
      </p:pic>
      <p:sp>
        <p:nvSpPr>
          <p:cNvPr id="3" name="Rectangle 2"/>
          <p:cNvSpPr txBox="1">
            <a:spLocks noChangeArrowheads="1"/>
          </p:cNvSpPr>
          <p:nvPr/>
        </p:nvSpPr>
        <p:spPr>
          <a:xfrm>
            <a:off x="0" y="907849"/>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buClrTx/>
              <a:buNone/>
            </a:pPr>
            <a:r>
              <a:rPr lang="en-US" kern="0" dirty="0">
                <a:solidFill>
                  <a:srgbClr val="003399"/>
                </a:solidFill>
                <a:latin typeface="Impact" pitchFamily="34" charset="0"/>
              </a:rPr>
              <a:t>     Navy Aircraft: Carrier-Based </a:t>
            </a:r>
            <a:endParaRPr lang="en-US" kern="0" dirty="0">
              <a:solidFill>
                <a:schemeClr val="tx1"/>
              </a:solidFill>
              <a:latin typeface="Arial" pitchFamily="34" charset="0"/>
            </a:endParaRPr>
          </a:p>
        </p:txBody>
      </p:sp>
      <p:sp>
        <p:nvSpPr>
          <p:cNvPr id="4" name="TextBox 3"/>
          <p:cNvSpPr txBox="1"/>
          <p:nvPr/>
        </p:nvSpPr>
        <p:spPr>
          <a:xfrm>
            <a:off x="0" y="1758462"/>
            <a:ext cx="9144000" cy="584775"/>
          </a:xfrm>
          <a:prstGeom prst="rect">
            <a:avLst/>
          </a:prstGeom>
          <a:noFill/>
        </p:spPr>
        <p:txBody>
          <a:bodyPr wrap="square" rtlCol="0">
            <a:spAutoFit/>
          </a:bodyPr>
          <a:lstStyle/>
          <a:p>
            <a:pPr algn="ctr">
              <a:buNone/>
            </a:pPr>
            <a:r>
              <a:rPr lang="en-US" sz="3200" b="1" dirty="0">
                <a:latin typeface="Arial" panose="020B0604020202020204" pitchFamily="34" charset="0"/>
                <a:cs typeface="Arial" panose="020B0604020202020204" pitchFamily="34" charset="0"/>
              </a:rPr>
              <a:t>Catapult Launch:  How it works</a:t>
            </a:r>
          </a:p>
        </p:txBody>
      </p:sp>
      <p:sp>
        <p:nvSpPr>
          <p:cNvPr id="5" name="TextBox 4"/>
          <p:cNvSpPr txBox="1"/>
          <p:nvPr/>
        </p:nvSpPr>
        <p:spPr>
          <a:xfrm>
            <a:off x="100484" y="2515325"/>
            <a:ext cx="8619213" cy="3847207"/>
          </a:xfrm>
          <a:prstGeom prst="rect">
            <a:avLst/>
          </a:prstGeom>
          <a:noFill/>
        </p:spPr>
        <p:txBody>
          <a:bodyPr wrap="square" rtlCol="0">
            <a:spAutoFit/>
          </a:bodyPr>
          <a:lstStyle/>
          <a:p>
            <a:pPr>
              <a:buNone/>
            </a:pPr>
            <a:r>
              <a:rPr lang="en-US" sz="1700" dirty="0">
                <a:latin typeface="Arial "/>
              </a:rPr>
              <a:t>Front landing gear has 2 wheels</a:t>
            </a:r>
          </a:p>
          <a:p>
            <a:pPr>
              <a:buNone/>
            </a:pPr>
            <a:r>
              <a:rPr lang="en-US" sz="1700" dirty="0">
                <a:latin typeface="Arial "/>
              </a:rPr>
              <a:t>with a launch arm on front</a:t>
            </a:r>
          </a:p>
          <a:p>
            <a:pPr>
              <a:buNone/>
            </a:pPr>
            <a:endParaRPr lang="en-US" sz="800" dirty="0">
              <a:latin typeface="Arial "/>
            </a:endParaRPr>
          </a:p>
          <a:p>
            <a:pPr>
              <a:buNone/>
            </a:pPr>
            <a:r>
              <a:rPr lang="en-US" sz="1700" dirty="0">
                <a:latin typeface="Arial "/>
              </a:rPr>
              <a:t>Precise roll-up to catapult w/launch </a:t>
            </a:r>
          </a:p>
          <a:p>
            <a:pPr>
              <a:buNone/>
            </a:pPr>
            <a:r>
              <a:rPr lang="en-US" sz="1700" dirty="0">
                <a:latin typeface="Arial "/>
              </a:rPr>
              <a:t>arm in up position</a:t>
            </a:r>
          </a:p>
          <a:p>
            <a:pPr>
              <a:buNone/>
            </a:pPr>
            <a:endParaRPr lang="en-US" sz="800" dirty="0">
              <a:latin typeface="Arial "/>
            </a:endParaRPr>
          </a:p>
          <a:p>
            <a:pPr>
              <a:buNone/>
            </a:pPr>
            <a:r>
              <a:rPr lang="en-US" sz="1700" dirty="0">
                <a:latin typeface="Arial "/>
              </a:rPr>
              <a:t>Pilot lowers launch arm to connect</a:t>
            </a:r>
          </a:p>
          <a:p>
            <a:pPr>
              <a:buNone/>
            </a:pPr>
            <a:r>
              <a:rPr lang="en-US" sz="1700" dirty="0">
                <a:latin typeface="Arial "/>
              </a:rPr>
              <a:t>to catapult</a:t>
            </a:r>
          </a:p>
          <a:p>
            <a:pPr>
              <a:buNone/>
            </a:pPr>
            <a:endParaRPr lang="en-US" sz="800" dirty="0">
              <a:latin typeface="Arial "/>
            </a:endParaRPr>
          </a:p>
          <a:p>
            <a:pPr>
              <a:buNone/>
            </a:pPr>
            <a:r>
              <a:rPr lang="en-US" sz="1700" dirty="0">
                <a:latin typeface="Arial "/>
              </a:rPr>
              <a:t>Catapult grabs launch arm: 2 hooks</a:t>
            </a:r>
          </a:p>
          <a:p>
            <a:pPr>
              <a:buNone/>
            </a:pPr>
            <a:endParaRPr lang="en-US" sz="800" dirty="0">
              <a:latin typeface="Arial "/>
            </a:endParaRPr>
          </a:p>
          <a:p>
            <a:pPr>
              <a:buNone/>
            </a:pPr>
            <a:r>
              <a:rPr lang="en-US" sz="1700" dirty="0">
                <a:latin typeface="Arial "/>
              </a:rPr>
              <a:t>Holdback bar attached (red bar)</a:t>
            </a:r>
          </a:p>
          <a:p>
            <a:pPr>
              <a:buNone/>
            </a:pPr>
            <a:endParaRPr lang="en-US" sz="800" dirty="0">
              <a:latin typeface="Arial "/>
            </a:endParaRPr>
          </a:p>
          <a:p>
            <a:pPr>
              <a:buNone/>
            </a:pPr>
            <a:r>
              <a:rPr lang="en-US" sz="1700" dirty="0">
                <a:latin typeface="Arial "/>
              </a:rPr>
              <a:t>Pilot conducts control checks, runs up engines, and salutes catapult officer</a:t>
            </a:r>
          </a:p>
          <a:p>
            <a:pPr>
              <a:buNone/>
            </a:pPr>
            <a:endParaRPr lang="en-US" sz="800" dirty="0">
              <a:latin typeface="Arial "/>
            </a:endParaRPr>
          </a:p>
          <a:p>
            <a:pPr>
              <a:buNone/>
            </a:pPr>
            <a:r>
              <a:rPr lang="en-US" sz="1700" dirty="0">
                <a:latin typeface="Arial "/>
              </a:rPr>
              <a:t>Catapult officer salutes, checks with crew, then touches deck.</a:t>
            </a:r>
          </a:p>
          <a:p>
            <a:pPr>
              <a:buNone/>
            </a:pPr>
            <a:endParaRPr lang="en-US" sz="800" dirty="0">
              <a:latin typeface="Arial "/>
            </a:endParaRPr>
          </a:p>
          <a:p>
            <a:pPr>
              <a:buNone/>
            </a:pPr>
            <a:r>
              <a:rPr lang="en-US" sz="1700" dirty="0">
                <a:latin typeface="Arial "/>
              </a:rPr>
              <a:t>Catapult engaged. Holdback bar separates. Aircraft is pushed down runway</a:t>
            </a:r>
            <a:r>
              <a:rPr lang="en-US" sz="1800" dirty="0">
                <a:latin typeface="Arial "/>
              </a:rPr>
              <a:t>.</a:t>
            </a:r>
          </a:p>
        </p:txBody>
      </p:sp>
    </p:spTree>
    <p:extLst>
      <p:ext uri="{BB962C8B-B14F-4D97-AF65-F5344CB8AC3E}">
        <p14:creationId xmlns:p14="http://schemas.microsoft.com/office/powerpoint/2010/main" val="33440770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Carrier-Based Aircraft</a:t>
            </a:r>
            <a:endParaRPr lang="en-US" sz="3200" dirty="0">
              <a:solidFill>
                <a:schemeClr val="tx1"/>
              </a:solidFill>
              <a:latin typeface="Arial" pitchFamily="34" charset="0"/>
            </a:endParaRPr>
          </a:p>
        </p:txBody>
      </p:sp>
      <p:sp>
        <p:nvSpPr>
          <p:cNvPr id="8195" name="Rectangle 9"/>
          <p:cNvSpPr>
            <a:spLocks noGrp="1" noChangeArrowheads="1"/>
          </p:cNvSpPr>
          <p:nvPr>
            <p:ph type="body" idx="1"/>
          </p:nvPr>
        </p:nvSpPr>
        <p:spPr>
          <a:xfrm>
            <a:off x="0" y="4536831"/>
            <a:ext cx="4378569" cy="1653518"/>
          </a:xfrm>
          <a:noFill/>
        </p:spPr>
        <p:txBody>
          <a:bodyPr/>
          <a:lstStyle/>
          <a:p>
            <a:pPr marL="1143000" indent="-1143000" algn="ctr" eaLnBrk="1" hangingPunct="1">
              <a:lnSpc>
                <a:spcPct val="90000"/>
              </a:lnSpc>
              <a:buNone/>
            </a:pPr>
            <a:r>
              <a:rPr lang="en-US" sz="2400" b="1" dirty="0">
                <a:latin typeface="Arial" pitchFamily="34" charset="0"/>
                <a:cs typeface="Arial" pitchFamily="34" charset="0"/>
              </a:rPr>
              <a:t>F/A-18 E-F ‘Super Hornet’</a:t>
            </a:r>
          </a:p>
          <a:p>
            <a:pPr marL="1143000" indent="-1143000" algn="ctr" eaLnBrk="1" hangingPunct="1">
              <a:lnSpc>
                <a:spcPct val="90000"/>
              </a:lnSpc>
              <a:buNone/>
            </a:pPr>
            <a:r>
              <a:rPr lang="en-US" sz="2200" dirty="0">
                <a:latin typeface="Arial" pitchFamily="34" charset="0"/>
                <a:cs typeface="Arial" pitchFamily="34" charset="0"/>
              </a:rPr>
              <a:t>(Advanced Strike-Fighter)</a:t>
            </a:r>
          </a:p>
          <a:p>
            <a:pPr marL="0" indent="0" algn="ctr" eaLnBrk="1" hangingPunct="1">
              <a:spcBef>
                <a:spcPts val="0"/>
              </a:spcBef>
              <a:buFontTx/>
              <a:buNone/>
            </a:pPr>
            <a:r>
              <a:rPr lang="en-US" sz="1800" dirty="0">
                <a:latin typeface="Arial" pitchFamily="34" charset="0"/>
                <a:cs typeface="Arial" pitchFamily="34" charset="0"/>
              </a:rPr>
              <a:t>Highly capable across the full mission spectrum, longer range, and aerial refueling capability.</a:t>
            </a:r>
          </a:p>
          <a:p>
            <a:pPr marL="0" indent="0" algn="ctr" eaLnBrk="1" hangingPunct="1">
              <a:spcBef>
                <a:spcPts val="0"/>
              </a:spcBef>
              <a:buFontTx/>
              <a:buNone/>
            </a:pPr>
            <a:r>
              <a:rPr lang="en-US" sz="1800" dirty="0">
                <a:latin typeface="Arial "/>
              </a:rPr>
              <a:t>IOC: Sept 2001</a:t>
            </a:r>
          </a:p>
          <a:p>
            <a:pPr marL="0" indent="0" algn="ctr" eaLnBrk="1" hangingPunct="1">
              <a:spcBef>
                <a:spcPts val="0"/>
              </a:spcBef>
              <a:buFontTx/>
              <a:buNone/>
            </a:pPr>
            <a:endParaRPr lang="en-US" sz="2000" dirty="0">
              <a:latin typeface="Arial" pitchFamily="34" charset="0"/>
              <a:cs typeface="Arial" pitchFamily="34" charset="0"/>
            </a:endParaRPr>
          </a:p>
        </p:txBody>
      </p:sp>
      <p:pic>
        <p:nvPicPr>
          <p:cNvPr id="10" name="Picture 9" descr="FA-18E-5.jpg"/>
          <p:cNvPicPr>
            <a:picLocks noChangeAspect="1"/>
          </p:cNvPicPr>
          <p:nvPr/>
        </p:nvPicPr>
        <p:blipFill rotWithShape="1">
          <a:blip r:embed="rId3" cstate="screen"/>
          <a:srcRect r="14088" b="13376"/>
          <a:stretch/>
        </p:blipFill>
        <p:spPr>
          <a:xfrm>
            <a:off x="211615" y="1801715"/>
            <a:ext cx="4032966" cy="2735116"/>
          </a:xfrm>
          <a:prstGeom prst="rect">
            <a:avLst/>
          </a:prstGeom>
          <a:ln w="12700">
            <a:solidFill>
              <a:schemeClr val="tx1"/>
            </a:solidFill>
          </a:ln>
        </p:spPr>
      </p:pic>
      <p:sp>
        <p:nvSpPr>
          <p:cNvPr id="8" name="Rectangle 21"/>
          <p:cNvSpPr>
            <a:spLocks noChangeArrowheads="1"/>
          </p:cNvSpPr>
          <p:nvPr/>
        </p:nvSpPr>
        <p:spPr bwMode="auto">
          <a:xfrm>
            <a:off x="4409342" y="4555420"/>
            <a:ext cx="4580792" cy="2064252"/>
          </a:xfrm>
          <a:prstGeom prst="rect">
            <a:avLst/>
          </a:prstGeom>
          <a:noFill/>
          <a:ln w="9525">
            <a:noFill/>
            <a:miter lim="800000"/>
            <a:headEnd/>
            <a:tailEnd/>
          </a:ln>
        </p:spPr>
        <p:txBody>
          <a:bodyPr/>
          <a:lstStyle/>
          <a:p>
            <a:pPr marL="1143000" indent="-1143000" algn="ctr">
              <a:lnSpc>
                <a:spcPct val="90000"/>
              </a:lnSpc>
              <a:spcBef>
                <a:spcPct val="20000"/>
              </a:spcBef>
              <a:buClrTx/>
              <a:buNone/>
            </a:pPr>
            <a:r>
              <a:rPr lang="en-US" sz="2400" b="1" dirty="0">
                <a:latin typeface="Arial" pitchFamily="34" charset="0"/>
              </a:rPr>
              <a:t>EA-18G ‘Growler’</a:t>
            </a:r>
          </a:p>
          <a:p>
            <a:pPr marL="1143000" indent="-1143000" algn="ctr">
              <a:lnSpc>
                <a:spcPct val="90000"/>
              </a:lnSpc>
              <a:spcBef>
                <a:spcPct val="20000"/>
              </a:spcBef>
              <a:buClrTx/>
              <a:buNone/>
            </a:pPr>
            <a:r>
              <a:rPr lang="en-US" sz="2000" dirty="0">
                <a:latin typeface="Arial" pitchFamily="34" charset="0"/>
              </a:rPr>
              <a:t>(Electronic Warfare)</a:t>
            </a:r>
          </a:p>
          <a:p>
            <a:pPr algn="ctr">
              <a:spcBef>
                <a:spcPts val="0"/>
              </a:spcBef>
              <a:buClrTx/>
              <a:buNone/>
            </a:pPr>
            <a:r>
              <a:rPr lang="en-US" sz="1800" dirty="0">
                <a:latin typeface="Arial" pitchFamily="34" charset="0"/>
                <a:cs typeface="Arial" pitchFamily="34" charset="0"/>
              </a:rPr>
              <a:t>Integrates electronic warfare technology, communication countermeasures, satellite communications and offensive weapons.</a:t>
            </a:r>
          </a:p>
          <a:p>
            <a:pPr algn="ctr">
              <a:spcBef>
                <a:spcPts val="0"/>
              </a:spcBef>
              <a:buClrTx/>
              <a:buNone/>
            </a:pPr>
            <a:r>
              <a:rPr lang="en-US" sz="1800" dirty="0">
                <a:latin typeface="Arial "/>
              </a:rPr>
              <a:t>IOC: Sept 2009</a:t>
            </a:r>
          </a:p>
          <a:p>
            <a:pPr algn="ctr">
              <a:spcBef>
                <a:spcPts val="0"/>
              </a:spcBef>
              <a:buClrTx/>
              <a:buNone/>
            </a:pPr>
            <a:endParaRPr lang="en-US" sz="2000" dirty="0">
              <a:latin typeface="Arial" pitchFamily="34" charset="0"/>
              <a:cs typeface="Arial"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096" t="10333" r="8558" b="18977"/>
          <a:stretch/>
        </p:blipFill>
        <p:spPr>
          <a:xfrm>
            <a:off x="4484077" y="1801715"/>
            <a:ext cx="4431323" cy="2735116"/>
          </a:xfrm>
          <a:prstGeom prst="rect">
            <a:avLst/>
          </a:prstGeom>
          <a:ln>
            <a:solidFill>
              <a:schemeClr val="tx1"/>
            </a:solidFill>
          </a:ln>
        </p:spPr>
      </p:pic>
    </p:spTree>
    <p:extLst>
      <p:ext uri="{BB962C8B-B14F-4D97-AF65-F5344CB8AC3E}">
        <p14:creationId xmlns:p14="http://schemas.microsoft.com/office/powerpoint/2010/main" val="18018448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28600" y="1771888"/>
            <a:ext cx="4505324" cy="4957807"/>
          </a:xfrm>
          <a:noFill/>
        </p:spPr>
        <p:txBody>
          <a:bodyPr wrap="none"/>
          <a:lstStyle/>
          <a:p>
            <a:pPr eaLnBrk="1" hangingPunct="1">
              <a:spcBef>
                <a:spcPts val="0"/>
              </a:spcBef>
              <a:buFont typeface="Wingdings" pitchFamily="2" charset="2"/>
              <a:buNone/>
            </a:pPr>
            <a:r>
              <a:rPr lang="en-US" sz="2800" b="1" dirty="0">
                <a:latin typeface="Arial" pitchFamily="34" charset="0"/>
              </a:rPr>
              <a:t>F-35C ‘Lightning II” Joint Strike Fighter (JSF)</a:t>
            </a:r>
          </a:p>
          <a:p>
            <a:pPr eaLnBrk="1" hangingPunct="1">
              <a:spcBef>
                <a:spcPts val="0"/>
              </a:spcBef>
              <a:buFont typeface="Arial" charset="0"/>
              <a:buChar char="•"/>
            </a:pPr>
            <a:endParaRPr lang="en-US" sz="2000" b="1" dirty="0">
              <a:latin typeface="Arial" pitchFamily="34" charset="0"/>
            </a:endParaRPr>
          </a:p>
          <a:p>
            <a:pPr eaLnBrk="1" hangingPunct="1">
              <a:spcBef>
                <a:spcPts val="0"/>
              </a:spcBef>
              <a:buFont typeface="Arial" charset="0"/>
              <a:buChar char="•"/>
            </a:pPr>
            <a:r>
              <a:rPr lang="en-US" sz="2000" b="1" dirty="0">
                <a:latin typeface="Arial" pitchFamily="34" charset="0"/>
              </a:rPr>
              <a:t>F-35C - Navy (folding wings &amp; tailhook)</a:t>
            </a:r>
          </a:p>
          <a:p>
            <a:pPr marL="0" indent="0" eaLnBrk="1" hangingPunct="1">
              <a:spcBef>
                <a:spcPts val="0"/>
              </a:spcBef>
              <a:buNone/>
            </a:pPr>
            <a:endParaRPr lang="en-US" sz="900" dirty="0">
              <a:latin typeface="Arial" pitchFamily="34" charset="0"/>
            </a:endParaRPr>
          </a:p>
          <a:p>
            <a:pPr marL="0" indent="0" eaLnBrk="1" hangingPunct="1">
              <a:spcBef>
                <a:spcPts val="0"/>
              </a:spcBef>
              <a:spcAft>
                <a:spcPts val="200"/>
              </a:spcAft>
              <a:buNone/>
            </a:pPr>
            <a:r>
              <a:rPr lang="en-US" sz="2000" dirty="0">
                <a:latin typeface="Arial" pitchFamily="34" charset="0"/>
              </a:rPr>
              <a:t>- Navy’s 1st supersonic stealth aircraft</a:t>
            </a:r>
          </a:p>
          <a:p>
            <a:pPr eaLnBrk="1" hangingPunct="1">
              <a:spcBef>
                <a:spcPts val="0"/>
              </a:spcBef>
              <a:spcAft>
                <a:spcPts val="200"/>
              </a:spcAft>
              <a:buNone/>
            </a:pPr>
            <a:r>
              <a:rPr lang="en-US" sz="2000" dirty="0">
                <a:latin typeface="Arial" pitchFamily="34" charset="0"/>
              </a:rPr>
              <a:t>- 5</a:t>
            </a:r>
            <a:r>
              <a:rPr lang="en-US" sz="2000" baseline="30000" dirty="0">
                <a:latin typeface="Arial" pitchFamily="34" charset="0"/>
              </a:rPr>
              <a:t>th</a:t>
            </a:r>
            <a:r>
              <a:rPr lang="en-US" sz="2000" dirty="0">
                <a:latin typeface="Arial" pitchFamily="34" charset="0"/>
              </a:rPr>
              <a:t> Generation aircraft</a:t>
            </a:r>
          </a:p>
          <a:p>
            <a:pPr eaLnBrk="1" hangingPunct="1">
              <a:spcBef>
                <a:spcPts val="0"/>
              </a:spcBef>
              <a:spcAft>
                <a:spcPts val="200"/>
              </a:spcAft>
              <a:buFontTx/>
              <a:buChar char="-"/>
            </a:pPr>
            <a:r>
              <a:rPr lang="en-US" sz="2000" dirty="0">
                <a:latin typeface="Arial" pitchFamily="34" charset="0"/>
              </a:rPr>
              <a:t>Commonality of avionics and</a:t>
            </a:r>
          </a:p>
          <a:p>
            <a:pPr marL="0" indent="0" eaLnBrk="1" hangingPunct="1">
              <a:spcBef>
                <a:spcPts val="0"/>
              </a:spcBef>
              <a:spcAft>
                <a:spcPts val="200"/>
              </a:spcAft>
              <a:buNone/>
            </a:pPr>
            <a:r>
              <a:rPr lang="en-US" sz="2000" dirty="0">
                <a:latin typeface="Arial" pitchFamily="34" charset="0"/>
              </a:rPr>
              <a:t>parts reduces costs</a:t>
            </a:r>
          </a:p>
          <a:p>
            <a:pPr marL="0" indent="0" eaLnBrk="1" hangingPunct="1">
              <a:spcBef>
                <a:spcPts val="0"/>
              </a:spcBef>
              <a:spcAft>
                <a:spcPts val="200"/>
              </a:spcAft>
              <a:buNone/>
            </a:pPr>
            <a:r>
              <a:rPr lang="en-US" sz="2000" dirty="0">
                <a:latin typeface="Arial" pitchFamily="34" charset="0"/>
                <a:cs typeface="Arial" pitchFamily="34" charset="0"/>
              </a:rPr>
              <a:t>- Carries internal or external </a:t>
            </a:r>
          </a:p>
          <a:p>
            <a:pPr marL="0" indent="0" eaLnBrk="1" hangingPunct="1">
              <a:spcBef>
                <a:spcPts val="0"/>
              </a:spcBef>
              <a:spcAft>
                <a:spcPts val="200"/>
              </a:spcAft>
              <a:buNone/>
            </a:pPr>
            <a:r>
              <a:rPr lang="en-US" sz="2000" dirty="0">
                <a:latin typeface="Arial" pitchFamily="34" charset="0"/>
                <a:cs typeface="Arial" pitchFamily="34" charset="0"/>
              </a:rPr>
              <a:t>weapons</a:t>
            </a:r>
          </a:p>
          <a:p>
            <a:pPr marL="0" indent="0" eaLnBrk="1" hangingPunct="1">
              <a:spcBef>
                <a:spcPts val="0"/>
              </a:spcBef>
              <a:spcAft>
                <a:spcPts val="200"/>
              </a:spcAft>
              <a:buNone/>
            </a:pPr>
            <a:r>
              <a:rPr lang="en-US" sz="2000" dirty="0">
                <a:latin typeface="Arial" pitchFamily="34" charset="0"/>
                <a:cs typeface="Arial" pitchFamily="34" charset="0"/>
              </a:rPr>
              <a:t>- Robust communications suite</a:t>
            </a:r>
          </a:p>
          <a:p>
            <a:pPr marL="0" indent="0" eaLnBrk="1" hangingPunct="1">
              <a:spcBef>
                <a:spcPts val="0"/>
              </a:spcBef>
              <a:spcAft>
                <a:spcPts val="200"/>
              </a:spcAft>
              <a:buNone/>
            </a:pPr>
            <a:r>
              <a:rPr lang="en-US" sz="2000" dirty="0">
                <a:latin typeface="Arial" pitchFamily="34" charset="0"/>
                <a:cs typeface="Arial" pitchFamily="34" charset="0"/>
              </a:rPr>
              <a:t>- Increased lethality and </a:t>
            </a:r>
          </a:p>
          <a:p>
            <a:pPr marL="0" indent="0" eaLnBrk="1" hangingPunct="1">
              <a:spcBef>
                <a:spcPts val="0"/>
              </a:spcBef>
              <a:spcAft>
                <a:spcPts val="200"/>
              </a:spcAft>
              <a:buNone/>
            </a:pPr>
            <a:r>
              <a:rPr lang="en-US" sz="2000" dirty="0">
                <a:latin typeface="Arial" pitchFamily="34" charset="0"/>
                <a:cs typeface="Arial" pitchFamily="34" charset="0"/>
              </a:rPr>
              <a:t>survivability</a:t>
            </a:r>
          </a:p>
          <a:p>
            <a:pPr marL="0" indent="0" eaLnBrk="1" hangingPunct="1">
              <a:spcBef>
                <a:spcPts val="0"/>
              </a:spcBef>
              <a:spcAft>
                <a:spcPts val="200"/>
              </a:spcAft>
              <a:buNone/>
            </a:pPr>
            <a:endParaRPr lang="en-US" sz="1800" dirty="0">
              <a:latin typeface="Arial" pitchFamily="34" charset="0"/>
              <a:cs typeface="Arial" pitchFamily="34" charset="0"/>
            </a:endParaRPr>
          </a:p>
        </p:txBody>
      </p:sp>
      <p:sp>
        <p:nvSpPr>
          <p:cNvPr id="16388" name="Rectangle 4"/>
          <p:cNvSpPr>
            <a:spLocks noChangeArrowheads="1"/>
          </p:cNvSpPr>
          <p:nvPr/>
        </p:nvSpPr>
        <p:spPr bwMode="auto">
          <a:xfrm>
            <a:off x="-1328738" y="487363"/>
            <a:ext cx="9144001" cy="0"/>
          </a:xfrm>
          <a:prstGeom prst="rect">
            <a:avLst/>
          </a:prstGeom>
          <a:noFill/>
          <a:ln w="9525">
            <a:noFill/>
            <a:miter lim="800000"/>
            <a:headEnd/>
            <a:tailEnd/>
          </a:ln>
        </p:spPr>
        <p:txBody>
          <a:bodyPr>
            <a:spAutoFit/>
          </a:bodyPr>
          <a:lstStyle/>
          <a:p>
            <a:endParaRPr lang="en-US"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5117"/>
          <a:stretch/>
        </p:blipFill>
        <p:spPr>
          <a:xfrm>
            <a:off x="3857625" y="4250792"/>
            <a:ext cx="5286375" cy="2306019"/>
          </a:xfrm>
          <a:prstGeom prst="rect">
            <a:avLst/>
          </a:prstGeom>
          <a:ln>
            <a:solidFill>
              <a:schemeClr val="tx1"/>
            </a:solidFill>
          </a:ln>
        </p:spPr>
      </p:pic>
      <p:sp>
        <p:nvSpPr>
          <p:cNvPr id="3" name="TextBox 2"/>
          <p:cNvSpPr txBox="1"/>
          <p:nvPr/>
        </p:nvSpPr>
        <p:spPr>
          <a:xfrm>
            <a:off x="5436870" y="2415915"/>
            <a:ext cx="3810000" cy="1661993"/>
          </a:xfrm>
          <a:prstGeom prst="rect">
            <a:avLst/>
          </a:prstGeom>
          <a:noFill/>
        </p:spPr>
        <p:txBody>
          <a:bodyPr wrap="square" rtlCol="0">
            <a:spAutoFit/>
          </a:bodyPr>
          <a:lstStyle/>
          <a:p>
            <a:pPr>
              <a:buNone/>
            </a:pPr>
            <a:r>
              <a:rPr lang="en-US" sz="2000" b="1" dirty="0">
                <a:latin typeface="Arial "/>
              </a:rPr>
              <a:t>CVNs Operating with F-35C:</a:t>
            </a:r>
          </a:p>
          <a:p>
            <a:pPr marL="285750" indent="-285750">
              <a:spcAft>
                <a:spcPts val="600"/>
              </a:spcAft>
              <a:buFont typeface="Arial" panose="020B0604020202020204" pitchFamily="34" charset="0"/>
              <a:buChar char="•"/>
            </a:pPr>
            <a:r>
              <a:rPr lang="en-US" sz="1800" dirty="0">
                <a:latin typeface="Arial "/>
              </a:rPr>
              <a:t>USS Carl Vinson (CVN 70)</a:t>
            </a:r>
          </a:p>
          <a:p>
            <a:pPr marL="285750" indent="-285750">
              <a:spcAft>
                <a:spcPts val="600"/>
              </a:spcAft>
              <a:buFont typeface="Arial" panose="020B0604020202020204" pitchFamily="34" charset="0"/>
              <a:buChar char="•"/>
            </a:pPr>
            <a:r>
              <a:rPr lang="en-US" sz="1800" dirty="0">
                <a:latin typeface="Arial "/>
              </a:rPr>
              <a:t>USS Abraham Lincoln (CVN 72)</a:t>
            </a:r>
            <a:endParaRPr lang="en-US" sz="1800" dirty="0"/>
          </a:p>
          <a:p>
            <a:pPr marL="285750" indent="-285750">
              <a:spcAft>
                <a:spcPts val="600"/>
              </a:spcAft>
              <a:buFont typeface="Arial" panose="020B0604020202020204" pitchFamily="34" charset="0"/>
              <a:buChar char="•"/>
            </a:pPr>
            <a:r>
              <a:rPr lang="en-US" sz="1800" u="sng" dirty="0">
                <a:latin typeface="Arial" panose="020B0604020202020204" pitchFamily="34" charset="0"/>
                <a:cs typeface="Arial" panose="020B0604020202020204" pitchFamily="34" charset="0"/>
              </a:rPr>
              <a:t>This year</a:t>
            </a:r>
            <a:r>
              <a:rPr lang="en-US" sz="1800" dirty="0">
                <a:latin typeface="Arial" panose="020B0604020202020204" pitchFamily="34" charset="0"/>
                <a:cs typeface="Arial" panose="020B0604020202020204" pitchFamily="34" charset="0"/>
              </a:rPr>
              <a:t>: USS George Washington (CVN 73)</a:t>
            </a:r>
          </a:p>
        </p:txBody>
      </p:sp>
      <p:sp>
        <p:nvSpPr>
          <p:cNvPr id="9"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extLst>
      <p:ext uri="{BB962C8B-B14F-4D97-AF65-F5344CB8AC3E}">
        <p14:creationId xmlns:p14="http://schemas.microsoft.com/office/powerpoint/2010/main" val="12043508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Carrier-Based Aircraft</a:t>
            </a:r>
            <a:endParaRPr lang="en-US" sz="3200" dirty="0">
              <a:solidFill>
                <a:schemeClr val="tx1"/>
              </a:solidFill>
              <a:latin typeface="Arial" pitchFamily="34" charset="0"/>
            </a:endParaRPr>
          </a:p>
        </p:txBody>
      </p:sp>
      <p:pic>
        <p:nvPicPr>
          <p:cNvPr id="13" name="Picture 2" descr="An E-2C Hawkeye flies past USS Carl Vinson (CVN 70) during an air power demonstration."/>
          <p:cNvPicPr>
            <a:picLocks noChangeAspect="1" noChangeArrowheads="1"/>
          </p:cNvPicPr>
          <p:nvPr/>
        </p:nvPicPr>
        <p:blipFill rotWithShape="1">
          <a:blip r:embed="rId3" cstate="screen"/>
          <a:srcRect l="6123" r="3725" b="7188"/>
          <a:stretch/>
        </p:blipFill>
        <p:spPr bwMode="auto">
          <a:xfrm>
            <a:off x="69341" y="1720184"/>
            <a:ext cx="3991869" cy="2590332"/>
          </a:xfrm>
          <a:prstGeom prst="rect">
            <a:avLst/>
          </a:prstGeom>
          <a:noFill/>
          <a:ln w="12700">
            <a:solidFill>
              <a:schemeClr val="tx1"/>
            </a:solidFill>
          </a:ln>
        </p:spPr>
      </p:pic>
      <p:sp>
        <p:nvSpPr>
          <p:cNvPr id="14" name="Rectangle 11"/>
          <p:cNvSpPr>
            <a:spLocks noChangeArrowheads="1"/>
          </p:cNvSpPr>
          <p:nvPr/>
        </p:nvSpPr>
        <p:spPr bwMode="auto">
          <a:xfrm>
            <a:off x="0" y="4428607"/>
            <a:ext cx="4061209" cy="2072417"/>
          </a:xfrm>
          <a:prstGeom prst="rect">
            <a:avLst/>
          </a:prstGeom>
          <a:noFill/>
          <a:ln w="9525">
            <a:noFill/>
            <a:miter lim="800000"/>
            <a:headEnd/>
            <a:tailEnd/>
          </a:ln>
        </p:spPr>
        <p:txBody>
          <a:bodyPr/>
          <a:lstStyle/>
          <a:p>
            <a:pPr marL="342900" indent="-342900" algn="ctr">
              <a:spcBef>
                <a:spcPct val="20000"/>
              </a:spcBef>
              <a:buClrTx/>
              <a:buNone/>
            </a:pPr>
            <a:r>
              <a:rPr lang="en-US" sz="2400" b="1" dirty="0">
                <a:latin typeface="Arial" pitchFamily="34" charset="0"/>
              </a:rPr>
              <a:t>E-2D ‘Hawkeye’</a:t>
            </a:r>
          </a:p>
          <a:p>
            <a:pPr marL="342900" indent="-342900" algn="ctr">
              <a:spcBef>
                <a:spcPct val="20000"/>
              </a:spcBef>
              <a:buClrTx/>
              <a:buNone/>
            </a:pPr>
            <a:r>
              <a:rPr lang="en-US" sz="2200" dirty="0">
                <a:latin typeface="Arial" pitchFamily="34" charset="0"/>
              </a:rPr>
              <a:t>(Airborne Early Warning)</a:t>
            </a:r>
          </a:p>
          <a:p>
            <a:pPr algn="ctr">
              <a:spcBef>
                <a:spcPts val="0"/>
              </a:spcBef>
              <a:buClrTx/>
              <a:buFontTx/>
              <a:buNone/>
            </a:pPr>
            <a:r>
              <a:rPr lang="en-US" sz="1800" dirty="0">
                <a:latin typeface="Arial" pitchFamily="34" charset="0"/>
                <a:cs typeface="Arial" pitchFamily="34" charset="0"/>
              </a:rPr>
              <a:t>Tactical battle management, airborne early warning, command and control aircraft. IOC: Jan 1964 (E-2A).</a:t>
            </a:r>
          </a:p>
          <a:p>
            <a:pPr algn="ctr">
              <a:spcBef>
                <a:spcPts val="0"/>
              </a:spcBef>
              <a:buClrTx/>
              <a:buFontTx/>
              <a:buNone/>
            </a:pPr>
            <a:endParaRPr lang="en-US" sz="2000" dirty="0">
              <a:latin typeface="Arial" pitchFamily="34" charset="0"/>
              <a:cs typeface="Arial"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144" t="7376" r="6229" b="16805"/>
          <a:stretch/>
        </p:blipFill>
        <p:spPr>
          <a:xfrm>
            <a:off x="4540672" y="1720184"/>
            <a:ext cx="4517128" cy="2629159"/>
          </a:xfrm>
          <a:prstGeom prst="rect">
            <a:avLst/>
          </a:prstGeom>
          <a:ln>
            <a:solidFill>
              <a:schemeClr val="tx1"/>
            </a:solidFill>
          </a:ln>
        </p:spPr>
      </p:pic>
      <p:sp>
        <p:nvSpPr>
          <p:cNvPr id="8" name="Rectangle 13"/>
          <p:cNvSpPr>
            <a:spLocks noChangeArrowheads="1"/>
          </p:cNvSpPr>
          <p:nvPr/>
        </p:nvSpPr>
        <p:spPr bwMode="auto">
          <a:xfrm>
            <a:off x="4540672" y="4469675"/>
            <a:ext cx="4385331" cy="1990279"/>
          </a:xfrm>
          <a:prstGeom prst="rect">
            <a:avLst/>
          </a:prstGeom>
          <a:noFill/>
          <a:ln w="9525">
            <a:noFill/>
            <a:miter lim="800000"/>
            <a:headEnd/>
            <a:tailEnd/>
          </a:ln>
        </p:spPr>
        <p:txBody>
          <a:bodyPr/>
          <a:lstStyle/>
          <a:p>
            <a:pPr marL="342900" indent="-342900" algn="ctr">
              <a:spcBef>
                <a:spcPct val="20000"/>
              </a:spcBef>
              <a:buClrTx/>
              <a:buFontTx/>
              <a:buNone/>
            </a:pPr>
            <a:r>
              <a:rPr lang="en-US" sz="2400" b="1" dirty="0">
                <a:latin typeface="Arial "/>
                <a:ea typeface="Arial "/>
                <a:cs typeface="Arial "/>
              </a:rPr>
              <a:t>CMV-22 ‘</a:t>
            </a:r>
            <a:r>
              <a:rPr lang="en-US" sz="2400" b="1" dirty="0">
                <a:latin typeface="Arial" pitchFamily="34" charset="0"/>
              </a:rPr>
              <a:t>Osprey’ </a:t>
            </a:r>
          </a:p>
          <a:p>
            <a:pPr marL="342900" indent="-342900" algn="ctr">
              <a:spcBef>
                <a:spcPct val="20000"/>
              </a:spcBef>
              <a:buClrTx/>
              <a:buFontTx/>
              <a:buNone/>
            </a:pPr>
            <a:r>
              <a:rPr lang="en-US" sz="2200" dirty="0">
                <a:latin typeface="Arial" pitchFamily="34" charset="0"/>
              </a:rPr>
              <a:t>(Logistics / Personnel)</a:t>
            </a:r>
          </a:p>
          <a:p>
            <a:pPr algn="ctr">
              <a:spcBef>
                <a:spcPts val="0"/>
              </a:spcBef>
              <a:buClrTx/>
              <a:buNone/>
            </a:pPr>
            <a:r>
              <a:rPr lang="en-US" sz="1800" dirty="0">
                <a:latin typeface="Arial" pitchFamily="34" charset="0"/>
                <a:cs typeface="Arial" pitchFamily="34" charset="0"/>
              </a:rPr>
              <a:t>Tilt-rotor aircraft that will replace the C-2A Greyhound by mid-2020s. Transport of high-priority cargo, mail and passengers. </a:t>
            </a:r>
            <a:endParaRPr lang="en-US" sz="1800" dirty="0">
              <a:latin typeface="Arial" pitchFamily="34" charset="0"/>
            </a:endParaRPr>
          </a:p>
        </p:txBody>
      </p:sp>
    </p:spTree>
    <p:extLst>
      <p:ext uri="{BB962C8B-B14F-4D97-AF65-F5344CB8AC3E}">
        <p14:creationId xmlns:p14="http://schemas.microsoft.com/office/powerpoint/2010/main" val="110636650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0" y="1828800"/>
            <a:ext cx="2941783" cy="512191"/>
          </a:xfrm>
          <a:prstGeom prst="rect">
            <a:avLst/>
          </a:prstGeom>
          <a:noFill/>
          <a:ln w="9525">
            <a:noFill/>
            <a:miter lim="800000"/>
            <a:headEnd/>
            <a:tailEnd/>
          </a:ln>
        </p:spPr>
        <p:txBody>
          <a:bodyPr/>
          <a:lstStyle/>
          <a:p>
            <a:pPr indent="-342900" algn="ctr">
              <a:spcBef>
                <a:spcPts val="0"/>
              </a:spcBef>
              <a:buClrTx/>
              <a:buFontTx/>
              <a:buNone/>
            </a:pPr>
            <a:r>
              <a:rPr lang="en-US" sz="2400" b="1" dirty="0">
                <a:latin typeface="Arial "/>
                <a:ea typeface="Arial "/>
                <a:cs typeface="Arial "/>
              </a:rPr>
              <a:t>MH-60R Seahawk</a:t>
            </a:r>
          </a:p>
        </p:txBody>
      </p:sp>
      <p:sp>
        <p:nvSpPr>
          <p:cNvPr id="10" name="Rectangle 13"/>
          <p:cNvSpPr>
            <a:spLocks noChangeArrowheads="1"/>
          </p:cNvSpPr>
          <p:nvPr/>
        </p:nvSpPr>
        <p:spPr bwMode="auto">
          <a:xfrm>
            <a:off x="5259786" y="1828800"/>
            <a:ext cx="3644276" cy="452883"/>
          </a:xfrm>
          <a:prstGeom prst="rect">
            <a:avLst/>
          </a:prstGeom>
          <a:noFill/>
          <a:ln w="9525">
            <a:noFill/>
            <a:miter lim="800000"/>
            <a:headEnd/>
            <a:tailEnd/>
          </a:ln>
        </p:spPr>
        <p:txBody>
          <a:bodyPr/>
          <a:lstStyle/>
          <a:p>
            <a:pPr indent="-342900" algn="ctr">
              <a:spcBef>
                <a:spcPts val="0"/>
              </a:spcBef>
              <a:buClrTx/>
              <a:buFontTx/>
              <a:buNone/>
            </a:pPr>
            <a:r>
              <a:rPr lang="en-US" sz="2400" b="1" dirty="0">
                <a:latin typeface="Arial "/>
                <a:ea typeface="Arial "/>
                <a:cs typeface="Arial "/>
              </a:rPr>
              <a:t>MH-60S </a:t>
            </a:r>
            <a:r>
              <a:rPr lang="en-US" sz="2400" b="1" dirty="0" err="1">
                <a:latin typeface="Arial" pitchFamily="34" charset="0"/>
              </a:rPr>
              <a:t>Knighthawk</a:t>
            </a:r>
            <a:endParaRPr lang="en-US" sz="2400" b="1" dirty="0">
              <a:latin typeface="Arial" pitchFamily="34" charset="0"/>
            </a:endParaRPr>
          </a:p>
        </p:txBody>
      </p:sp>
      <p:sp>
        <p:nvSpPr>
          <p:cNvPr id="11" name="Rectangle 13"/>
          <p:cNvSpPr>
            <a:spLocks noChangeArrowheads="1"/>
          </p:cNvSpPr>
          <p:nvPr/>
        </p:nvSpPr>
        <p:spPr bwMode="auto">
          <a:xfrm>
            <a:off x="2995505" y="1828800"/>
            <a:ext cx="2616056" cy="4708981"/>
          </a:xfrm>
          <a:prstGeom prst="rect">
            <a:avLst/>
          </a:prstGeom>
          <a:noFill/>
          <a:ln w="9525">
            <a:noFill/>
            <a:miter lim="800000"/>
            <a:headEnd/>
            <a:tailEnd/>
          </a:ln>
        </p:spPr>
        <p:txBody>
          <a:bodyPr wrap="square">
            <a:spAutoFit/>
          </a:bodyPr>
          <a:lstStyle/>
          <a:p>
            <a:pPr>
              <a:spcBef>
                <a:spcPts val="0"/>
              </a:spcBef>
              <a:buClrTx/>
              <a:buFontTx/>
              <a:buNone/>
            </a:pPr>
            <a:r>
              <a:rPr lang="en-US" sz="2200" dirty="0">
                <a:latin typeface="Arial" pitchFamily="34" charset="0"/>
              </a:rPr>
              <a:t>Multi-Mission helicopters c</a:t>
            </a:r>
            <a:r>
              <a:rPr lang="en-US" sz="2000" dirty="0">
                <a:latin typeface="Arial" pitchFamily="34" charset="0"/>
              </a:rPr>
              <a:t>apable of a full range of mission tasks including:</a:t>
            </a:r>
          </a:p>
          <a:p>
            <a:pPr>
              <a:spcBef>
                <a:spcPts val="0"/>
              </a:spcBef>
              <a:buClrTx/>
              <a:buFontTx/>
              <a:buNone/>
            </a:pPr>
            <a:r>
              <a:rPr lang="en-US" sz="2000" dirty="0">
                <a:latin typeface="Arial" pitchFamily="34" charset="0"/>
              </a:rPr>
              <a:t>Anti-Submarine and Anti-Surface Warfare, Search and Rescue, Combat Search and Rescue, and Logistics.</a:t>
            </a:r>
          </a:p>
          <a:p>
            <a:pPr>
              <a:spcBef>
                <a:spcPts val="0"/>
              </a:spcBef>
              <a:buClrTx/>
              <a:buFontTx/>
              <a:buNone/>
            </a:pPr>
            <a:r>
              <a:rPr lang="en-US" sz="2000" dirty="0">
                <a:latin typeface="Arial" pitchFamily="34" charset="0"/>
              </a:rPr>
              <a:t>Operating from all surface combat ships</a:t>
            </a:r>
          </a:p>
          <a:p>
            <a:pPr>
              <a:spcBef>
                <a:spcPts val="0"/>
              </a:spcBef>
              <a:buClrTx/>
              <a:buFontTx/>
              <a:buNone/>
            </a:pPr>
            <a:r>
              <a:rPr lang="en-US" sz="1800" i="1" dirty="0">
                <a:latin typeface="Arial" pitchFamily="34" charset="0"/>
              </a:rPr>
              <a:t>(Blackhawk helicopter in Army and Air Force)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3468"/>
          <a:stretch/>
        </p:blipFill>
        <p:spPr>
          <a:xfrm>
            <a:off x="186110" y="3590925"/>
            <a:ext cx="2617559" cy="2863686"/>
          </a:xfrm>
          <a:prstGeom prst="rect">
            <a:avLst/>
          </a:prstGeom>
          <a:ln>
            <a:solidFill>
              <a:schemeClr val="tx1"/>
            </a:solidFill>
          </a:ln>
        </p:spPr>
      </p:pic>
      <p:pic>
        <p:nvPicPr>
          <p:cNvPr id="12" name="Picture 2" descr="C:\Users\michael.s.ruth\AppData\Local\Microsoft\Windows\Temporary Internet Files\Content.Outlook\XBHXZMFB\HSC-8 JAN09 1 cropp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99" r="5810" b="8199"/>
          <a:stretch/>
        </p:blipFill>
        <p:spPr bwMode="auto">
          <a:xfrm>
            <a:off x="5743576" y="3518872"/>
            <a:ext cx="2676696" cy="29357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5"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
        <p:nvSpPr>
          <p:cNvPr id="3" name="Rectangle 2"/>
          <p:cNvSpPr/>
          <p:nvPr/>
        </p:nvSpPr>
        <p:spPr>
          <a:xfrm>
            <a:off x="126804" y="2239854"/>
            <a:ext cx="3314700" cy="1138773"/>
          </a:xfrm>
          <a:prstGeom prst="rect">
            <a:avLst/>
          </a:prstGeom>
        </p:spPr>
        <p:txBody>
          <a:bodyPr wrap="square">
            <a:spAutoFit/>
          </a:bodyPr>
          <a:lstStyle/>
          <a:p>
            <a:r>
              <a:rPr lang="en-US" sz="1800" b="1" dirty="0">
                <a:latin typeface="Arial "/>
              </a:rPr>
              <a:t> </a:t>
            </a:r>
            <a:r>
              <a:rPr lang="en-US" sz="1600" b="1" dirty="0">
                <a:latin typeface="Arial "/>
              </a:rPr>
              <a:t>Primary Function: </a:t>
            </a:r>
            <a:r>
              <a:rPr lang="en-US" sz="1600" dirty="0">
                <a:latin typeface="Arial "/>
              </a:rPr>
              <a:t>Anti-Submarine &amp; Surface Warfare </a:t>
            </a:r>
          </a:p>
          <a:p>
            <a:r>
              <a:rPr lang="en-US" sz="1600" b="1" dirty="0">
                <a:latin typeface="Arial "/>
              </a:rPr>
              <a:t> Date Deployed: </a:t>
            </a:r>
            <a:r>
              <a:rPr lang="en-US" sz="1600" dirty="0">
                <a:latin typeface="Arial "/>
              </a:rPr>
              <a:t>2006  </a:t>
            </a:r>
          </a:p>
          <a:p>
            <a:r>
              <a:rPr lang="en-US" sz="1600" b="1" dirty="0">
                <a:latin typeface="Arial "/>
              </a:rPr>
              <a:t> Crew: </a:t>
            </a:r>
            <a:r>
              <a:rPr lang="en-US" sz="1600" dirty="0">
                <a:latin typeface="Arial "/>
              </a:rPr>
              <a:t>Three </a:t>
            </a:r>
            <a:r>
              <a:rPr lang="en-US" sz="1800" dirty="0">
                <a:latin typeface="Arial "/>
              </a:rPr>
              <a:t> </a:t>
            </a:r>
          </a:p>
        </p:txBody>
      </p:sp>
      <p:sp>
        <p:nvSpPr>
          <p:cNvPr id="4" name="Rectangle 3"/>
          <p:cNvSpPr/>
          <p:nvPr/>
        </p:nvSpPr>
        <p:spPr>
          <a:xfrm>
            <a:off x="5581650" y="2216955"/>
            <a:ext cx="3454427" cy="1323439"/>
          </a:xfrm>
          <a:prstGeom prst="rect">
            <a:avLst/>
          </a:prstGeom>
        </p:spPr>
        <p:txBody>
          <a:bodyPr wrap="square">
            <a:spAutoFit/>
          </a:bodyPr>
          <a:lstStyle/>
          <a:p>
            <a:r>
              <a:rPr lang="en-US" sz="1600" b="1" dirty="0">
                <a:latin typeface="Arial "/>
              </a:rPr>
              <a:t>H-60S Primary Function: </a:t>
            </a:r>
            <a:r>
              <a:rPr lang="en-US" sz="1600" dirty="0">
                <a:latin typeface="Arial "/>
              </a:rPr>
              <a:t>Anti-Surface, Combat Support, Logistics, Search and Rescue  </a:t>
            </a:r>
          </a:p>
          <a:p>
            <a:r>
              <a:rPr lang="en-US" sz="1600" b="1" dirty="0">
                <a:latin typeface="Arial "/>
              </a:rPr>
              <a:t> Date Deployed: </a:t>
            </a:r>
            <a:r>
              <a:rPr lang="en-US" sz="1600" dirty="0">
                <a:latin typeface="Arial "/>
              </a:rPr>
              <a:t>2002</a:t>
            </a:r>
          </a:p>
          <a:p>
            <a:r>
              <a:rPr lang="en-US" sz="1600" b="1" dirty="0">
                <a:latin typeface="Arial "/>
              </a:rPr>
              <a:t> Crew: </a:t>
            </a:r>
            <a:r>
              <a:rPr lang="en-US" sz="1600" dirty="0">
                <a:latin typeface="Arial "/>
              </a:rPr>
              <a:t>Four </a:t>
            </a:r>
          </a:p>
        </p:txBody>
      </p:sp>
    </p:spTree>
    <p:extLst>
      <p:ext uri="{BB962C8B-B14F-4D97-AF65-F5344CB8AC3E}">
        <p14:creationId xmlns:p14="http://schemas.microsoft.com/office/powerpoint/2010/main" val="271172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Ship / Shore-Based Aircraft</a:t>
            </a:r>
            <a:endParaRPr lang="en-US" sz="3200" dirty="0">
              <a:solidFill>
                <a:schemeClr val="tx1"/>
              </a:solidFill>
              <a:latin typeface="Arial" pitchFamily="34" charset="0"/>
            </a:endParaRPr>
          </a:p>
        </p:txBody>
      </p:sp>
      <p:sp>
        <p:nvSpPr>
          <p:cNvPr id="14" name="Rectangle 11"/>
          <p:cNvSpPr>
            <a:spLocks noChangeArrowheads="1"/>
          </p:cNvSpPr>
          <p:nvPr/>
        </p:nvSpPr>
        <p:spPr bwMode="auto">
          <a:xfrm>
            <a:off x="4650369" y="4569577"/>
            <a:ext cx="4438650" cy="2072417"/>
          </a:xfrm>
          <a:prstGeom prst="rect">
            <a:avLst/>
          </a:prstGeom>
          <a:noFill/>
          <a:ln w="9525">
            <a:noFill/>
            <a:miter lim="800000"/>
            <a:headEnd/>
            <a:tailEnd/>
          </a:ln>
        </p:spPr>
        <p:txBody>
          <a:bodyPr/>
          <a:lstStyle/>
          <a:p>
            <a:pPr marL="342900" indent="-342900" algn="ctr">
              <a:spcBef>
                <a:spcPct val="20000"/>
              </a:spcBef>
              <a:buClrTx/>
              <a:buNone/>
            </a:pPr>
            <a:r>
              <a:rPr lang="en-US" sz="2400" b="1" dirty="0">
                <a:latin typeface="Arial" pitchFamily="34" charset="0"/>
              </a:rPr>
              <a:t>MH-53E ‘Sea Dragon’</a:t>
            </a:r>
          </a:p>
          <a:p>
            <a:pPr marL="342900" indent="-342900" algn="ctr">
              <a:spcBef>
                <a:spcPct val="20000"/>
              </a:spcBef>
              <a:buClrTx/>
              <a:buNone/>
            </a:pPr>
            <a:r>
              <a:rPr lang="en-US" sz="2200" dirty="0">
                <a:latin typeface="Arial" pitchFamily="34" charset="0"/>
              </a:rPr>
              <a:t>(Anti-Mine Helicopter)</a:t>
            </a:r>
          </a:p>
          <a:p>
            <a:pPr algn="ctr">
              <a:spcBef>
                <a:spcPts val="0"/>
              </a:spcBef>
              <a:buClrTx/>
              <a:buFontTx/>
              <a:buNone/>
            </a:pPr>
            <a:r>
              <a:rPr lang="en-US" sz="1800" dirty="0">
                <a:latin typeface="Arial "/>
              </a:rPr>
              <a:t>Airborne Mine Countermeasures aircraft. Vertical shipboard logistics and assault support capable.</a:t>
            </a:r>
            <a:endParaRPr lang="en-US" sz="2000" dirty="0">
              <a:latin typeface="Arial" pitchFamily="34" charset="0"/>
              <a:cs typeface="Arial"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872" t="11100" b="9650"/>
          <a:stretch/>
        </p:blipFill>
        <p:spPr>
          <a:xfrm>
            <a:off x="4650369" y="1734432"/>
            <a:ext cx="4335252" cy="2628830"/>
          </a:xfrm>
          <a:prstGeom prst="rect">
            <a:avLst/>
          </a:prstGeom>
          <a:ln w="12700">
            <a:solidFill>
              <a:schemeClr val="tx1"/>
            </a:solidFill>
          </a:ln>
        </p:spPr>
      </p:pic>
      <p:pic>
        <p:nvPicPr>
          <p:cNvPr id="7" name="Picture 4" descr="A C-2A Greyhound assigned to Fleet Logistics Support Squadron (VRC) 40 makes an arrested landing aboard the Nimitz-class aircraft carrier USS Carl Vinson (CVN 70)."/>
          <p:cNvPicPr>
            <a:picLocks noChangeAspect="1" noChangeArrowheads="1"/>
          </p:cNvPicPr>
          <p:nvPr/>
        </p:nvPicPr>
        <p:blipFill rotWithShape="1">
          <a:blip r:embed="rId4" cstate="screen"/>
          <a:srcRect t="11724"/>
          <a:stretch/>
        </p:blipFill>
        <p:spPr bwMode="auto">
          <a:xfrm>
            <a:off x="183974" y="1724543"/>
            <a:ext cx="4308016" cy="2437932"/>
          </a:xfrm>
          <a:prstGeom prst="rect">
            <a:avLst/>
          </a:prstGeom>
          <a:noFill/>
          <a:ln w="12700">
            <a:solidFill>
              <a:schemeClr val="tx1"/>
            </a:solidFill>
          </a:ln>
        </p:spPr>
      </p:pic>
      <p:sp>
        <p:nvSpPr>
          <p:cNvPr id="10" name="Rectangle 13"/>
          <p:cNvSpPr>
            <a:spLocks noChangeArrowheads="1"/>
          </p:cNvSpPr>
          <p:nvPr/>
        </p:nvSpPr>
        <p:spPr bwMode="auto">
          <a:xfrm>
            <a:off x="183974" y="4363262"/>
            <a:ext cx="4308016" cy="1990279"/>
          </a:xfrm>
          <a:prstGeom prst="rect">
            <a:avLst/>
          </a:prstGeom>
          <a:noFill/>
          <a:ln w="9525">
            <a:noFill/>
            <a:miter lim="800000"/>
            <a:headEnd/>
            <a:tailEnd/>
          </a:ln>
        </p:spPr>
        <p:txBody>
          <a:bodyPr/>
          <a:lstStyle/>
          <a:p>
            <a:pPr marL="342900" indent="-342900" algn="ctr">
              <a:spcBef>
                <a:spcPct val="20000"/>
              </a:spcBef>
              <a:buClrTx/>
              <a:buFontTx/>
              <a:buNone/>
            </a:pPr>
            <a:r>
              <a:rPr lang="en-US" sz="2400" b="1" dirty="0">
                <a:latin typeface="Arial "/>
                <a:ea typeface="Arial "/>
                <a:cs typeface="Arial "/>
              </a:rPr>
              <a:t>C-2A ‘</a:t>
            </a:r>
            <a:r>
              <a:rPr lang="en-US" sz="2400" b="1" dirty="0">
                <a:latin typeface="Arial" pitchFamily="34" charset="0"/>
              </a:rPr>
              <a:t>Greyhound’ </a:t>
            </a:r>
          </a:p>
          <a:p>
            <a:pPr marL="342900" indent="-342900" algn="ctr">
              <a:spcBef>
                <a:spcPct val="20000"/>
              </a:spcBef>
              <a:buClrTx/>
              <a:buFontTx/>
              <a:buNone/>
            </a:pPr>
            <a:r>
              <a:rPr lang="en-US" sz="2200" dirty="0">
                <a:latin typeface="Arial" pitchFamily="34" charset="0"/>
              </a:rPr>
              <a:t>(Logistics / Personnel)</a:t>
            </a:r>
          </a:p>
          <a:p>
            <a:pPr algn="ctr">
              <a:spcBef>
                <a:spcPts val="0"/>
              </a:spcBef>
              <a:buClrTx/>
              <a:buNone/>
            </a:pPr>
            <a:r>
              <a:rPr lang="en-US" sz="1800" dirty="0">
                <a:latin typeface="Arial" pitchFamily="34" charset="0"/>
                <a:cs typeface="Arial" pitchFamily="34" charset="0"/>
              </a:rPr>
              <a:t>Transport of high-priority cargo, mail and passengers. </a:t>
            </a:r>
            <a:r>
              <a:rPr lang="en-US" sz="1800" dirty="0">
                <a:latin typeface="Arial" pitchFamily="34" charset="0"/>
              </a:rPr>
              <a:t>Referred to as the ‘COD’  (Carrier On board Delivery). IOC 1964;   current aircraft purchased in the 1980s. </a:t>
            </a:r>
          </a:p>
        </p:txBody>
      </p:sp>
    </p:spTree>
    <p:extLst>
      <p:ext uri="{BB962C8B-B14F-4D97-AF65-F5344CB8AC3E}">
        <p14:creationId xmlns:p14="http://schemas.microsoft.com/office/powerpoint/2010/main" val="18869314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Shore-Based Aircraft</a:t>
            </a:r>
            <a:endParaRPr lang="en-US" dirty="0">
              <a:solidFill>
                <a:schemeClr val="tx1"/>
              </a:solidFill>
              <a:latin typeface="Arial" pitchFamily="34" charset="0"/>
            </a:endParaRPr>
          </a:p>
        </p:txBody>
      </p:sp>
      <p:pic>
        <p:nvPicPr>
          <p:cNvPr id="11269" name="Picture 14" descr="image of EP-3E "/>
          <p:cNvPicPr>
            <a:picLocks noChangeAspect="1" noChangeArrowheads="1"/>
          </p:cNvPicPr>
          <p:nvPr/>
        </p:nvPicPr>
        <p:blipFill>
          <a:blip r:embed="rId3" cstate="screen"/>
          <a:srcRect/>
          <a:stretch>
            <a:fillRect/>
          </a:stretch>
        </p:blipFill>
        <p:spPr bwMode="auto">
          <a:xfrm>
            <a:off x="93065" y="1711508"/>
            <a:ext cx="4169761" cy="2365192"/>
          </a:xfrm>
          <a:prstGeom prst="rect">
            <a:avLst/>
          </a:prstGeom>
          <a:noFill/>
          <a:ln w="12700">
            <a:solidFill>
              <a:srgbClr val="000000"/>
            </a:solidFill>
            <a:miter lim="800000"/>
            <a:headEnd/>
            <a:tailEnd/>
          </a:ln>
        </p:spPr>
      </p:pic>
      <p:sp>
        <p:nvSpPr>
          <p:cNvPr id="11271" name="Rectangle 22"/>
          <p:cNvSpPr>
            <a:spLocks noChangeArrowheads="1"/>
          </p:cNvSpPr>
          <p:nvPr/>
        </p:nvSpPr>
        <p:spPr bwMode="auto">
          <a:xfrm>
            <a:off x="93065" y="4163689"/>
            <a:ext cx="4169762" cy="1877437"/>
          </a:xfrm>
          <a:prstGeom prst="rect">
            <a:avLst/>
          </a:prstGeom>
          <a:noFill/>
          <a:ln w="9525">
            <a:noFill/>
            <a:miter lim="800000"/>
            <a:headEnd/>
            <a:tailEnd/>
          </a:ln>
        </p:spPr>
        <p:txBody>
          <a:bodyPr wrap="square">
            <a:spAutoFit/>
          </a:bodyPr>
          <a:lstStyle/>
          <a:p>
            <a:pPr>
              <a:buFontTx/>
              <a:buNone/>
            </a:pPr>
            <a:r>
              <a:rPr lang="en-US" sz="2400" b="1" dirty="0">
                <a:latin typeface="Arial" pitchFamily="34" charset="0"/>
                <a:cs typeface="Arial" pitchFamily="34" charset="0"/>
              </a:rPr>
              <a:t>EP-3E ‘Aries II’</a:t>
            </a:r>
          </a:p>
          <a:p>
            <a:pPr>
              <a:buFontTx/>
              <a:buNone/>
            </a:pPr>
            <a:r>
              <a:rPr lang="en-US" sz="2000" dirty="0">
                <a:latin typeface="Arial" pitchFamily="34" charset="0"/>
                <a:cs typeface="Arial" pitchFamily="34" charset="0"/>
              </a:rPr>
              <a:t>Intelligence &amp; Reconnaissance</a:t>
            </a:r>
          </a:p>
          <a:p>
            <a:pPr>
              <a:buFontTx/>
              <a:buNone/>
            </a:pPr>
            <a:endParaRPr lang="en-US" sz="1800" dirty="0">
              <a:latin typeface="Arial "/>
              <a:cs typeface="Arial" pitchFamily="34" charset="0"/>
            </a:endParaRPr>
          </a:p>
          <a:p>
            <a:pPr>
              <a:buFontTx/>
              <a:buNone/>
            </a:pPr>
            <a:r>
              <a:rPr lang="en-US" sz="1800" dirty="0">
                <a:latin typeface="Arial "/>
                <a:cs typeface="Arial" pitchFamily="34" charset="0"/>
              </a:rPr>
              <a:t>Navy’</a:t>
            </a:r>
            <a:r>
              <a:rPr lang="en-US" sz="1800" dirty="0">
                <a:latin typeface="Arial "/>
              </a:rPr>
              <a:t> Navy's only land-based signals intelligence (SIGINT) reconnaissance aircraft. Built on P-3 Orion airframe.</a:t>
            </a:r>
            <a:endParaRPr lang="en-US" sz="1800" dirty="0">
              <a:latin typeface="Arial "/>
              <a:cs typeface="Arial" pitchFamily="34" charset="0"/>
            </a:endParaRPr>
          </a:p>
        </p:txBody>
      </p:sp>
      <p:sp>
        <p:nvSpPr>
          <p:cNvPr id="11272" name="Rectangle 23"/>
          <p:cNvSpPr>
            <a:spLocks noChangeArrowheads="1"/>
          </p:cNvSpPr>
          <p:nvPr/>
        </p:nvSpPr>
        <p:spPr bwMode="auto">
          <a:xfrm>
            <a:off x="4595409" y="4076700"/>
            <a:ext cx="4481900" cy="461665"/>
          </a:xfrm>
          <a:prstGeom prst="rect">
            <a:avLst/>
          </a:prstGeom>
          <a:noFill/>
          <a:ln w="9525">
            <a:noFill/>
            <a:miter lim="800000"/>
            <a:headEnd/>
            <a:tailEnd/>
          </a:ln>
        </p:spPr>
        <p:txBody>
          <a:bodyPr wrap="square">
            <a:spAutoFit/>
          </a:bodyPr>
          <a:lstStyle/>
          <a:p>
            <a:pPr marL="342900" indent="-342900" algn="ctr">
              <a:spcBef>
                <a:spcPct val="50000"/>
              </a:spcBef>
              <a:buClrTx/>
              <a:buFont typeface="Wingdings" pitchFamily="2" charset="2"/>
              <a:buNone/>
              <a:defRPr/>
            </a:pPr>
            <a:r>
              <a:rPr lang="en-US" sz="2400" b="1" kern="0" dirty="0">
                <a:latin typeface="Arial" pitchFamily="34" charset="0"/>
              </a:rPr>
              <a:t>P-8 ‘Poseidon’</a:t>
            </a:r>
          </a:p>
        </p:txBody>
      </p:sp>
      <p:pic>
        <p:nvPicPr>
          <p:cNvPr id="9" name="Picture 8" descr="120203-N-NL401-123.jpg"/>
          <p:cNvPicPr>
            <a:picLocks noChangeAspect="1"/>
          </p:cNvPicPr>
          <p:nvPr/>
        </p:nvPicPr>
        <p:blipFill>
          <a:blip r:embed="rId4" cstate="screen"/>
          <a:srcRect/>
          <a:stretch>
            <a:fillRect/>
          </a:stretch>
        </p:blipFill>
        <p:spPr>
          <a:xfrm>
            <a:off x="4595409" y="1711508"/>
            <a:ext cx="4481900" cy="2365192"/>
          </a:xfrm>
          <a:prstGeom prst="rect">
            <a:avLst/>
          </a:prstGeom>
          <a:ln w="12700">
            <a:solidFill>
              <a:schemeClr val="tx1"/>
            </a:solidFill>
          </a:ln>
        </p:spPr>
      </p:pic>
      <p:sp>
        <p:nvSpPr>
          <p:cNvPr id="3" name="TextBox 2"/>
          <p:cNvSpPr txBox="1"/>
          <p:nvPr/>
        </p:nvSpPr>
        <p:spPr>
          <a:xfrm>
            <a:off x="4595409" y="4538365"/>
            <a:ext cx="4481900" cy="2062103"/>
          </a:xfrm>
          <a:prstGeom prst="rect">
            <a:avLst/>
          </a:prstGeom>
          <a:noFill/>
        </p:spPr>
        <p:txBody>
          <a:bodyPr wrap="square" rtlCol="0">
            <a:spAutoFit/>
          </a:bodyPr>
          <a:lstStyle/>
          <a:p>
            <a:pPr>
              <a:buNone/>
            </a:pPr>
            <a:r>
              <a:rPr lang="en-US" sz="2000" dirty="0">
                <a:latin typeface="Arial" pitchFamily="34" charset="0"/>
              </a:rPr>
              <a:t>Multi-Mission Maritime Surveillance</a:t>
            </a:r>
          </a:p>
          <a:p>
            <a:pPr>
              <a:buNone/>
            </a:pPr>
            <a:endParaRPr lang="en-US" sz="1800" dirty="0">
              <a:latin typeface="Arial" panose="020B0604020202020204" pitchFamily="34" charset="0"/>
              <a:cs typeface="Arial" panose="020B0604020202020204" pitchFamily="34" charset="0"/>
            </a:endParaRPr>
          </a:p>
          <a:p>
            <a:pPr>
              <a:buNone/>
            </a:pPr>
            <a:r>
              <a:rPr lang="en-US" sz="1800" dirty="0">
                <a:latin typeface="Arial" panose="020B0604020202020204" pitchFamily="34" charset="0"/>
                <a:cs typeface="Arial" panose="020B0604020202020204" pitchFamily="34" charset="0"/>
              </a:rPr>
              <a:t>Patrol and reconnaissance aircraft capable of conducting a variety of combat warfare missions. These capabilities are enhanced through secure, interoperable, net-ready systems.</a:t>
            </a:r>
          </a:p>
        </p:txBody>
      </p:sp>
    </p:spTree>
    <p:extLst>
      <p:ext uri="{BB962C8B-B14F-4D97-AF65-F5344CB8AC3E}">
        <p14:creationId xmlns:p14="http://schemas.microsoft.com/office/powerpoint/2010/main" val="27558969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346515" y="1689100"/>
            <a:ext cx="5797485" cy="4770537"/>
          </a:xfrm>
          <a:prstGeom prst="rect">
            <a:avLst/>
          </a:prstGeom>
          <a:noFill/>
          <a:ln w="9525">
            <a:noFill/>
            <a:miter lim="800000"/>
            <a:headEnd/>
            <a:tailEnd/>
          </a:ln>
        </p:spPr>
        <p:txBody>
          <a:bodyPr wrap="square">
            <a:spAutoFit/>
          </a:bodyPr>
          <a:lstStyle/>
          <a:p>
            <a:pPr marL="274320" indent="-274320">
              <a:lnSpc>
                <a:spcPct val="150000"/>
              </a:lnSpc>
              <a:spcBef>
                <a:spcPct val="50000"/>
              </a:spcBef>
            </a:pPr>
            <a:r>
              <a:rPr lang="en-US" sz="3200" b="1" dirty="0">
                <a:solidFill>
                  <a:srgbClr val="FF0000"/>
                </a:solidFill>
                <a:latin typeface="Arial" pitchFamily="34" charset="0"/>
              </a:rPr>
              <a:t>Why do we need a Navy?</a:t>
            </a:r>
          </a:p>
          <a:p>
            <a:pPr marL="274320" indent="-274320">
              <a:lnSpc>
                <a:spcPct val="150000"/>
              </a:lnSpc>
              <a:spcBef>
                <a:spcPct val="50000"/>
              </a:spcBef>
            </a:pPr>
            <a:r>
              <a:rPr lang="en-US" sz="3200" dirty="0">
                <a:latin typeface="Arial" pitchFamily="34" charset="0"/>
              </a:rPr>
              <a:t>Naval Air Forces Mission</a:t>
            </a:r>
          </a:p>
          <a:p>
            <a:pPr marL="274320" indent="-274320">
              <a:lnSpc>
                <a:spcPct val="150000"/>
              </a:lnSpc>
              <a:spcBef>
                <a:spcPct val="50000"/>
              </a:spcBef>
            </a:pPr>
            <a:r>
              <a:rPr lang="en-US" sz="3200" dirty="0">
                <a:latin typeface="Arial" pitchFamily="34" charset="0"/>
              </a:rPr>
              <a:t>Navy’s Aviation Assets</a:t>
            </a:r>
          </a:p>
          <a:p>
            <a:pPr marL="274320" indent="-274320">
              <a:lnSpc>
                <a:spcPct val="150000"/>
              </a:lnSpc>
              <a:spcBef>
                <a:spcPct val="50000"/>
              </a:spcBef>
            </a:pPr>
            <a:r>
              <a:rPr lang="en-US" sz="3200" dirty="0">
                <a:latin typeface="Arial" pitchFamily="34" charset="0"/>
              </a:rPr>
              <a:t>Employing Naval Aviation</a:t>
            </a:r>
          </a:p>
          <a:p>
            <a:pPr marL="274320" indent="-274320">
              <a:lnSpc>
                <a:spcPct val="150000"/>
              </a:lnSpc>
              <a:spcBef>
                <a:spcPct val="50000"/>
              </a:spcBef>
            </a:pPr>
            <a:r>
              <a:rPr lang="en-US" sz="3200" dirty="0">
                <a:latin typeface="Arial" pitchFamily="34" charset="0"/>
              </a:rPr>
              <a:t>Underway Embarks</a:t>
            </a: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Shore-Based Aircraft</a:t>
            </a:r>
            <a:endParaRPr lang="en-US" dirty="0">
              <a:solidFill>
                <a:schemeClr val="tx1"/>
              </a:solidFill>
              <a:latin typeface="Arial" pitchFamily="34" charset="0"/>
            </a:endParaRPr>
          </a:p>
        </p:txBody>
      </p:sp>
      <p:pic>
        <p:nvPicPr>
          <p:cNvPr id="11270" name="Picture 15" descr="E-6B in flight"/>
          <p:cNvPicPr>
            <a:picLocks noChangeAspect="1" noChangeArrowheads="1"/>
          </p:cNvPicPr>
          <p:nvPr/>
        </p:nvPicPr>
        <p:blipFill>
          <a:blip r:embed="rId3" cstate="screen">
            <a:extLst>
              <a:ext uri="{28A0092B-C50C-407E-A947-70E740481C1C}">
                <a14:useLocalDpi xmlns:a14="http://schemas.microsoft.com/office/drawing/2010/main"/>
              </a:ext>
            </a:extLst>
          </a:blip>
          <a:srcRect b="8941"/>
          <a:stretch>
            <a:fillRect/>
          </a:stretch>
        </p:blipFill>
        <p:spPr bwMode="auto">
          <a:xfrm>
            <a:off x="177560" y="1811098"/>
            <a:ext cx="4312957" cy="2543619"/>
          </a:xfrm>
          <a:prstGeom prst="rect">
            <a:avLst/>
          </a:prstGeom>
          <a:noFill/>
          <a:ln w="12700">
            <a:solidFill>
              <a:srgbClr val="000000"/>
            </a:solidFill>
            <a:miter lim="800000"/>
            <a:headEnd/>
            <a:tailEnd/>
          </a:ln>
        </p:spPr>
      </p:pic>
      <p:sp>
        <p:nvSpPr>
          <p:cNvPr id="11272" name="Rectangle 23"/>
          <p:cNvSpPr>
            <a:spLocks noChangeArrowheads="1"/>
          </p:cNvSpPr>
          <p:nvPr/>
        </p:nvSpPr>
        <p:spPr bwMode="auto">
          <a:xfrm>
            <a:off x="0" y="4347094"/>
            <a:ext cx="4524865" cy="2154436"/>
          </a:xfrm>
          <a:prstGeom prst="rect">
            <a:avLst/>
          </a:prstGeom>
          <a:noFill/>
          <a:ln w="9525">
            <a:noFill/>
            <a:miter lim="800000"/>
            <a:headEnd/>
            <a:tailEnd/>
          </a:ln>
        </p:spPr>
        <p:txBody>
          <a:bodyPr wrap="square">
            <a:spAutoFit/>
          </a:bodyPr>
          <a:lstStyle/>
          <a:p>
            <a:pPr algn="ctr">
              <a:buFontTx/>
              <a:buNone/>
            </a:pPr>
            <a:r>
              <a:rPr lang="en-US" sz="2400" b="1" dirty="0">
                <a:latin typeface="Arial" pitchFamily="34" charset="0"/>
                <a:cs typeface="Arial" pitchFamily="34" charset="0"/>
              </a:rPr>
              <a:t>E-6A/B ‘Mercury’</a:t>
            </a:r>
          </a:p>
          <a:p>
            <a:pPr algn="ctr">
              <a:buFontTx/>
              <a:buNone/>
            </a:pPr>
            <a:r>
              <a:rPr lang="en-US" sz="2000" dirty="0">
                <a:latin typeface="Arial" pitchFamily="34" charset="0"/>
                <a:cs typeface="Arial" pitchFamily="34" charset="0"/>
              </a:rPr>
              <a:t>Airborne Command Post</a:t>
            </a:r>
          </a:p>
          <a:p>
            <a:pPr algn="ctr">
              <a:buFontTx/>
              <a:buNone/>
            </a:pPr>
            <a:r>
              <a:rPr lang="en-US" sz="1800" dirty="0">
                <a:latin typeface="Arial" pitchFamily="34" charset="0"/>
                <a:cs typeface="Arial" pitchFamily="34" charset="0"/>
              </a:rPr>
              <a:t>Communications and Strategic Airborne Command Post. Survivable, reliable, and endurable; provides comms between the National Command Authority (NCA) and U.S. strategic </a:t>
            </a:r>
            <a:r>
              <a:rPr lang="en-US" sz="1800" dirty="0">
                <a:latin typeface="Arial "/>
              </a:rPr>
              <a:t>forces </a:t>
            </a:r>
            <a:r>
              <a:rPr lang="en-US" sz="1800" dirty="0">
                <a:latin typeface="Arial" pitchFamily="34" charset="0"/>
                <a:cs typeface="Arial" pitchFamily="34" charset="0"/>
              </a:rPr>
              <a:t>(Boeing 707)</a:t>
            </a:r>
            <a:endParaRPr lang="en-US" sz="2000" dirty="0">
              <a:latin typeface="Arial" pitchFamily="34" charset="0"/>
              <a:cs typeface="Arial" pitchFamily="34" charset="0"/>
            </a:endParaRPr>
          </a:p>
        </p:txBody>
      </p:sp>
      <p:sp>
        <p:nvSpPr>
          <p:cNvPr id="6" name="Rectangle 23"/>
          <p:cNvSpPr>
            <a:spLocks noChangeArrowheads="1"/>
          </p:cNvSpPr>
          <p:nvPr/>
        </p:nvSpPr>
        <p:spPr bwMode="auto">
          <a:xfrm>
            <a:off x="4662535" y="4354639"/>
            <a:ext cx="4327556" cy="2185214"/>
          </a:xfrm>
          <a:prstGeom prst="rect">
            <a:avLst/>
          </a:prstGeom>
          <a:noFill/>
          <a:ln w="9525">
            <a:noFill/>
            <a:miter lim="800000"/>
            <a:headEnd/>
            <a:tailEnd/>
          </a:ln>
        </p:spPr>
        <p:txBody>
          <a:bodyPr wrap="square">
            <a:spAutoFit/>
          </a:bodyPr>
          <a:lstStyle/>
          <a:p>
            <a:pPr algn="ctr">
              <a:buFontTx/>
              <a:buNone/>
            </a:pPr>
            <a:r>
              <a:rPr lang="en-US" sz="2400" b="1" dirty="0">
                <a:latin typeface="Arial" pitchFamily="34" charset="0"/>
                <a:cs typeface="Arial" pitchFamily="34" charset="0"/>
              </a:rPr>
              <a:t>C-40 ‘Clipper’</a:t>
            </a:r>
          </a:p>
          <a:p>
            <a:pPr algn="ctr">
              <a:buFontTx/>
              <a:buNone/>
            </a:pPr>
            <a:r>
              <a:rPr lang="en-US" sz="2000" dirty="0">
                <a:latin typeface="Arial" pitchFamily="34" charset="0"/>
                <a:cs typeface="Arial" pitchFamily="34" charset="0"/>
              </a:rPr>
              <a:t>Personnel / cargo transport </a:t>
            </a:r>
          </a:p>
          <a:p>
            <a:pPr algn="ctr">
              <a:buNone/>
            </a:pPr>
            <a:r>
              <a:rPr lang="en-US" sz="1800" dirty="0">
                <a:latin typeface="Arial" panose="020B0604020202020204" pitchFamily="34" charset="0"/>
                <a:cs typeface="Arial" panose="020B0604020202020204" pitchFamily="34" charset="0"/>
              </a:rPr>
              <a:t>Cost effective, proven and reliable airframe, with low maintenance costs due to the prevalence of aircraft around the world.</a:t>
            </a:r>
          </a:p>
          <a:p>
            <a:pPr algn="ctr">
              <a:buFontTx/>
              <a:buNone/>
            </a:pPr>
            <a:r>
              <a:rPr lang="en-US" sz="1800" dirty="0">
                <a:latin typeface="Arial" pitchFamily="34" charset="0"/>
                <a:cs typeface="Arial" pitchFamily="34" charset="0"/>
              </a:rPr>
              <a:t>(Boeing 737)</a:t>
            </a:r>
          </a:p>
        </p:txBody>
      </p:sp>
      <p:pic>
        <p:nvPicPr>
          <p:cNvPr id="7" name="Picture 6" descr="C-40-1.jpg"/>
          <p:cNvPicPr>
            <a:picLocks noChangeAspect="1"/>
          </p:cNvPicPr>
          <p:nvPr/>
        </p:nvPicPr>
        <p:blipFill>
          <a:blip r:embed="rId4" cstate="screen">
            <a:extLst>
              <a:ext uri="{28A0092B-C50C-407E-A947-70E740481C1C}">
                <a14:useLocalDpi xmlns:a14="http://schemas.microsoft.com/office/drawing/2010/main"/>
              </a:ext>
            </a:extLst>
          </a:blip>
          <a:srcRect b="-129"/>
          <a:stretch>
            <a:fillRect/>
          </a:stretch>
        </p:blipFill>
        <p:spPr>
          <a:xfrm>
            <a:off x="4719145" y="1818290"/>
            <a:ext cx="4219904" cy="2543223"/>
          </a:xfrm>
          <a:prstGeom prst="rect">
            <a:avLst/>
          </a:prstGeom>
          <a:ln w="12700">
            <a:solidFill>
              <a:schemeClr val="tx1"/>
            </a:solidFill>
          </a:ln>
        </p:spPr>
      </p:pic>
    </p:spTree>
    <p:extLst>
      <p:ext uri="{BB962C8B-B14F-4D97-AF65-F5344CB8AC3E}">
        <p14:creationId xmlns:p14="http://schemas.microsoft.com/office/powerpoint/2010/main" val="24989580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Unmanned Aircraft</a:t>
            </a:r>
            <a:endParaRPr lang="en-US" dirty="0">
              <a:solidFill>
                <a:schemeClr val="tx1"/>
              </a:solidFill>
              <a:latin typeface="Arial" pitchFamily="34" charset="0"/>
            </a:endParaRPr>
          </a:p>
        </p:txBody>
      </p:sp>
      <p:sp>
        <p:nvSpPr>
          <p:cNvPr id="7" name="Rectangle 23"/>
          <p:cNvSpPr>
            <a:spLocks noChangeArrowheads="1"/>
          </p:cNvSpPr>
          <p:nvPr/>
        </p:nvSpPr>
        <p:spPr bwMode="auto">
          <a:xfrm>
            <a:off x="313785" y="4512839"/>
            <a:ext cx="3812446" cy="1569660"/>
          </a:xfrm>
          <a:prstGeom prst="rect">
            <a:avLst/>
          </a:prstGeom>
          <a:noFill/>
          <a:ln w="9525">
            <a:noFill/>
            <a:miter lim="800000"/>
            <a:headEnd/>
            <a:tailEnd/>
          </a:ln>
        </p:spPr>
        <p:txBody>
          <a:bodyPr wrap="square">
            <a:spAutoFit/>
          </a:bodyPr>
          <a:lstStyle/>
          <a:p>
            <a:pPr>
              <a:buFontTx/>
              <a:buNone/>
            </a:pPr>
            <a:r>
              <a:rPr lang="en-US" sz="2400" b="1" dirty="0">
                <a:latin typeface="Arial" pitchFamily="34" charset="0"/>
                <a:cs typeface="Arial" pitchFamily="34" charset="0"/>
              </a:rPr>
              <a:t>MQ-8C ‘Fire Scout’</a:t>
            </a:r>
          </a:p>
          <a:p>
            <a:pPr>
              <a:buFontTx/>
              <a:buNone/>
            </a:pPr>
            <a:r>
              <a:rPr lang="en-US" sz="1800" b="1" i="1" dirty="0">
                <a:latin typeface="Arial" pitchFamily="34" charset="0"/>
                <a:cs typeface="Arial" pitchFamily="34" charset="0"/>
              </a:rPr>
              <a:t>Fire Scout </a:t>
            </a:r>
            <a:r>
              <a:rPr lang="en-US" sz="1800" dirty="0">
                <a:latin typeface="Arial" pitchFamily="34" charset="0"/>
                <a:cs typeface="Arial" pitchFamily="34" charset="0"/>
              </a:rPr>
              <a:t>operates from air-capable surface ships and significantly improves over-the-horizon surveillance capability</a:t>
            </a:r>
          </a:p>
        </p:txBody>
      </p:sp>
      <p:sp>
        <p:nvSpPr>
          <p:cNvPr id="9" name="Rectangle 23"/>
          <p:cNvSpPr>
            <a:spLocks noChangeArrowheads="1"/>
          </p:cNvSpPr>
          <p:nvPr/>
        </p:nvSpPr>
        <p:spPr bwMode="auto">
          <a:xfrm>
            <a:off x="4225827" y="4510828"/>
            <a:ext cx="4690491" cy="1569660"/>
          </a:xfrm>
          <a:prstGeom prst="rect">
            <a:avLst/>
          </a:prstGeom>
          <a:noFill/>
          <a:ln w="9525">
            <a:noFill/>
            <a:miter lim="800000"/>
            <a:headEnd/>
            <a:tailEnd/>
          </a:ln>
        </p:spPr>
        <p:txBody>
          <a:bodyPr wrap="square">
            <a:spAutoFit/>
          </a:bodyPr>
          <a:lstStyle/>
          <a:p>
            <a:pPr>
              <a:buFontTx/>
              <a:buNone/>
            </a:pPr>
            <a:r>
              <a:rPr lang="en-US" sz="2400" b="1" dirty="0">
                <a:latin typeface="Arial" pitchFamily="34" charset="0"/>
                <a:cs typeface="Arial" pitchFamily="34" charset="0"/>
              </a:rPr>
              <a:t>MQ-4C ‘Triton’ </a:t>
            </a:r>
          </a:p>
          <a:p>
            <a:pPr>
              <a:buNone/>
            </a:pPr>
            <a:r>
              <a:rPr lang="en-US" sz="1800" b="1" i="1" dirty="0">
                <a:latin typeface="Arial" pitchFamily="34" charset="0"/>
                <a:cs typeface="Arial" pitchFamily="34" charset="0"/>
              </a:rPr>
              <a:t>Triton</a:t>
            </a:r>
            <a:r>
              <a:rPr lang="en-US" sz="1800" dirty="0">
                <a:latin typeface="Arial" pitchFamily="34" charset="0"/>
                <a:cs typeface="Arial" pitchFamily="34" charset="0"/>
              </a:rPr>
              <a:t> provides operational and tactical users a continuous source of information to maintain a tactical overview of the maritime battle space.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834" t="18463" r="18542" b="33427"/>
          <a:stretch/>
        </p:blipFill>
        <p:spPr>
          <a:xfrm>
            <a:off x="4225827" y="1828800"/>
            <a:ext cx="4690491" cy="2409719"/>
          </a:xfrm>
          <a:prstGeom prst="rect">
            <a:avLst/>
          </a:prstGeom>
          <a:ln>
            <a:solidFill>
              <a:schemeClr val="tx1"/>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046" b="3086"/>
          <a:stretch/>
        </p:blipFill>
        <p:spPr>
          <a:xfrm>
            <a:off x="313784" y="1807370"/>
            <a:ext cx="3687634" cy="2408434"/>
          </a:xfrm>
          <a:prstGeom prst="rect">
            <a:avLst/>
          </a:prstGeom>
          <a:ln>
            <a:solidFill>
              <a:schemeClr val="tx1"/>
            </a:solidFill>
          </a:ln>
        </p:spPr>
      </p:pic>
    </p:spTree>
    <p:extLst>
      <p:ext uri="{BB962C8B-B14F-4D97-AF65-F5344CB8AC3E}">
        <p14:creationId xmlns:p14="http://schemas.microsoft.com/office/powerpoint/2010/main" val="4616633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Future Aircraft</a:t>
            </a:r>
            <a:endParaRPr lang="en-US" dirty="0">
              <a:solidFill>
                <a:schemeClr val="tx1"/>
              </a:solidFill>
              <a:latin typeface="Arial" pitchFamily="34" charset="0"/>
            </a:endParaRPr>
          </a:p>
        </p:txBody>
      </p:sp>
      <p:sp>
        <p:nvSpPr>
          <p:cNvPr id="11272" name="Rectangle 23"/>
          <p:cNvSpPr>
            <a:spLocks noChangeArrowheads="1"/>
          </p:cNvSpPr>
          <p:nvPr/>
        </p:nvSpPr>
        <p:spPr bwMode="auto">
          <a:xfrm>
            <a:off x="228600" y="3681488"/>
            <a:ext cx="4034647" cy="1846659"/>
          </a:xfrm>
          <a:prstGeom prst="rect">
            <a:avLst/>
          </a:prstGeom>
          <a:noFill/>
          <a:ln w="9525">
            <a:noFill/>
            <a:miter lim="800000"/>
            <a:headEnd/>
            <a:tailEnd/>
          </a:ln>
        </p:spPr>
        <p:txBody>
          <a:bodyPr wrap="square">
            <a:spAutoFit/>
          </a:bodyPr>
          <a:lstStyle/>
          <a:p>
            <a:pPr>
              <a:buFontTx/>
              <a:buNone/>
            </a:pPr>
            <a:r>
              <a:rPr lang="en-US" sz="2400" b="1" dirty="0">
                <a:latin typeface="Arial" pitchFamily="34" charset="0"/>
                <a:cs typeface="Arial" pitchFamily="34" charset="0"/>
              </a:rPr>
              <a:t>MQ-25 ‘Stingray’</a:t>
            </a:r>
          </a:p>
          <a:p>
            <a:pPr>
              <a:buFontTx/>
              <a:buNone/>
            </a:pPr>
            <a:r>
              <a:rPr lang="en-US" sz="1800" dirty="0">
                <a:latin typeface="Arial" pitchFamily="34" charset="0"/>
                <a:cs typeface="Arial" pitchFamily="34" charset="0"/>
              </a:rPr>
              <a:t>Navy’s first unmanned carrier-based aircraft, which will provided airborne tanking capability with airborne surveillance and reconnaissance capability.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346"/>
          <a:stretch/>
        </p:blipFill>
        <p:spPr>
          <a:xfrm>
            <a:off x="282010" y="1719227"/>
            <a:ext cx="3981237" cy="1778354"/>
          </a:xfrm>
          <a:prstGeom prst="rect">
            <a:avLst/>
          </a:prstGeom>
          <a:ln>
            <a:solidFill>
              <a:schemeClr val="tx1"/>
            </a:solidFill>
          </a:ln>
        </p:spPr>
      </p:pic>
    </p:spTree>
    <p:extLst>
      <p:ext uri="{BB962C8B-B14F-4D97-AF65-F5344CB8AC3E}">
        <p14:creationId xmlns:p14="http://schemas.microsoft.com/office/powerpoint/2010/main" val="13240409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Training Aircraft</a:t>
            </a:r>
            <a:endParaRPr lang="en-US" dirty="0">
              <a:solidFill>
                <a:schemeClr val="tx1"/>
              </a:solidFill>
              <a:latin typeface="Arial" pitchFamily="34" charset="0"/>
            </a:endParaRPr>
          </a:p>
        </p:txBody>
      </p:sp>
      <p:sp>
        <p:nvSpPr>
          <p:cNvPr id="25" name="Rectangle 23"/>
          <p:cNvSpPr>
            <a:spLocks noChangeArrowheads="1"/>
          </p:cNvSpPr>
          <p:nvPr/>
        </p:nvSpPr>
        <p:spPr bwMode="auto">
          <a:xfrm>
            <a:off x="193965" y="3383943"/>
            <a:ext cx="4101809" cy="400110"/>
          </a:xfrm>
          <a:prstGeom prst="rect">
            <a:avLst/>
          </a:prstGeom>
          <a:noFill/>
          <a:ln w="9525">
            <a:noFill/>
            <a:miter lim="800000"/>
            <a:headEnd/>
            <a:tailEnd/>
          </a:ln>
        </p:spPr>
        <p:txBody>
          <a:bodyPr wrap="square">
            <a:spAutoFit/>
          </a:bodyPr>
          <a:lstStyle/>
          <a:p>
            <a:pPr>
              <a:buFontTx/>
              <a:buNone/>
            </a:pPr>
            <a:r>
              <a:rPr lang="en-US" sz="2000" b="1" dirty="0">
                <a:latin typeface="Arial" pitchFamily="34" charset="0"/>
                <a:cs typeface="Arial" pitchFamily="34" charset="0"/>
              </a:rPr>
              <a:t>T-6B II Texan </a:t>
            </a:r>
            <a:r>
              <a:rPr lang="en-US" sz="1600" dirty="0">
                <a:latin typeface="Arial" pitchFamily="34" charset="0"/>
                <a:cs typeface="Arial" pitchFamily="34" charset="0"/>
              </a:rPr>
              <a:t>Basic Flight Trainer</a:t>
            </a:r>
          </a:p>
        </p:txBody>
      </p:sp>
      <p:pic>
        <p:nvPicPr>
          <p:cNvPr id="27" name="Picture 2" descr="C:\Users\philip.decker1\Desktop\T-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6405" y="1753207"/>
            <a:ext cx="4188897" cy="16307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5" descr="C:\Users\philip.decker1\Desktop\T-4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14900" y="3930231"/>
            <a:ext cx="4017292" cy="2017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8" descr="C:\Users\philip.decker1\Desktop\T-45 carrie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6405" y="3930232"/>
            <a:ext cx="4258139" cy="20174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Rectangle 23"/>
          <p:cNvSpPr>
            <a:spLocks noChangeArrowheads="1"/>
          </p:cNvSpPr>
          <p:nvPr/>
        </p:nvSpPr>
        <p:spPr bwMode="auto">
          <a:xfrm>
            <a:off x="4810125" y="3421702"/>
            <a:ext cx="4333873" cy="400110"/>
          </a:xfrm>
          <a:prstGeom prst="rect">
            <a:avLst/>
          </a:prstGeom>
          <a:noFill/>
          <a:ln w="9525">
            <a:noFill/>
            <a:miter lim="800000"/>
            <a:headEnd/>
            <a:tailEnd/>
          </a:ln>
        </p:spPr>
        <p:txBody>
          <a:bodyPr wrap="square">
            <a:spAutoFit/>
          </a:bodyPr>
          <a:lstStyle/>
          <a:p>
            <a:pPr>
              <a:buFontTx/>
              <a:buNone/>
            </a:pPr>
            <a:r>
              <a:rPr lang="en-US" sz="2000" b="1" dirty="0">
                <a:latin typeface="Arial" pitchFamily="34" charset="0"/>
                <a:cs typeface="Arial" pitchFamily="34" charset="0"/>
              </a:rPr>
              <a:t>TH-73 Thrasher </a:t>
            </a:r>
            <a:r>
              <a:rPr lang="en-US" sz="1600" dirty="0">
                <a:latin typeface="Arial" pitchFamily="34" charset="0"/>
                <a:cs typeface="Arial" pitchFamily="34" charset="0"/>
              </a:rPr>
              <a:t>Helicopter Trainer</a:t>
            </a:r>
          </a:p>
        </p:txBody>
      </p:sp>
      <p:sp>
        <p:nvSpPr>
          <p:cNvPr id="31" name="Rectangle 23"/>
          <p:cNvSpPr>
            <a:spLocks noChangeArrowheads="1"/>
          </p:cNvSpPr>
          <p:nvPr/>
        </p:nvSpPr>
        <p:spPr bwMode="auto">
          <a:xfrm>
            <a:off x="193965" y="5902598"/>
            <a:ext cx="4498108" cy="646331"/>
          </a:xfrm>
          <a:prstGeom prst="rect">
            <a:avLst/>
          </a:prstGeom>
          <a:noFill/>
          <a:ln w="9525">
            <a:noFill/>
            <a:miter lim="800000"/>
            <a:headEnd/>
            <a:tailEnd/>
          </a:ln>
        </p:spPr>
        <p:txBody>
          <a:bodyPr wrap="square">
            <a:spAutoFit/>
          </a:bodyPr>
          <a:lstStyle/>
          <a:p>
            <a:pPr>
              <a:buFontTx/>
              <a:buNone/>
            </a:pPr>
            <a:r>
              <a:rPr lang="en-US" sz="2000" b="1" dirty="0">
                <a:latin typeface="Arial" pitchFamily="34" charset="0"/>
                <a:cs typeface="Arial" pitchFamily="34" charset="0"/>
              </a:rPr>
              <a:t>T-45 Goshawk </a:t>
            </a:r>
            <a:r>
              <a:rPr lang="en-US" sz="1600" dirty="0">
                <a:latin typeface="Arial" pitchFamily="34" charset="0"/>
                <a:cs typeface="Arial" pitchFamily="34" charset="0"/>
              </a:rPr>
              <a:t>Basic Jet Trainer – first 10 aircraft carrier landings before F/A-18 flights</a:t>
            </a:r>
          </a:p>
        </p:txBody>
      </p:sp>
      <p:sp>
        <p:nvSpPr>
          <p:cNvPr id="32" name="Rectangle 23"/>
          <p:cNvSpPr>
            <a:spLocks noChangeArrowheads="1"/>
          </p:cNvSpPr>
          <p:nvPr/>
        </p:nvSpPr>
        <p:spPr bwMode="auto">
          <a:xfrm>
            <a:off x="4810125" y="5893511"/>
            <a:ext cx="4122067" cy="646331"/>
          </a:xfrm>
          <a:prstGeom prst="rect">
            <a:avLst/>
          </a:prstGeom>
          <a:noFill/>
          <a:ln w="9525">
            <a:noFill/>
            <a:miter lim="800000"/>
            <a:headEnd/>
            <a:tailEnd/>
          </a:ln>
        </p:spPr>
        <p:txBody>
          <a:bodyPr wrap="square">
            <a:spAutoFit/>
          </a:bodyPr>
          <a:lstStyle/>
          <a:p>
            <a:pPr>
              <a:buFontTx/>
              <a:buNone/>
            </a:pPr>
            <a:r>
              <a:rPr lang="en-US" sz="2000" b="1" dirty="0">
                <a:latin typeface="Arial" pitchFamily="34" charset="0"/>
                <a:cs typeface="Arial" pitchFamily="34" charset="0"/>
              </a:rPr>
              <a:t>T-44 Pegasus </a:t>
            </a:r>
            <a:r>
              <a:rPr lang="en-US" sz="1600" dirty="0">
                <a:latin typeface="Arial" pitchFamily="34" charset="0"/>
                <a:cs typeface="Arial" pitchFamily="34" charset="0"/>
              </a:rPr>
              <a:t>Multi-engine Trainer for future E-2C, C-2, and multi-engine pilots</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4836" r="2928" b="14754"/>
          <a:stretch/>
        </p:blipFill>
        <p:spPr>
          <a:xfrm>
            <a:off x="4914900" y="1776816"/>
            <a:ext cx="4001367" cy="1607127"/>
          </a:xfrm>
          <a:prstGeom prst="rect">
            <a:avLst/>
          </a:prstGeom>
          <a:ln>
            <a:solidFill>
              <a:schemeClr val="tx1"/>
            </a:solidFill>
          </a:ln>
        </p:spPr>
      </p:pic>
    </p:spTree>
    <p:extLst>
      <p:ext uri="{BB962C8B-B14F-4D97-AF65-F5344CB8AC3E}">
        <p14:creationId xmlns:p14="http://schemas.microsoft.com/office/powerpoint/2010/main" val="11827850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346515" y="1689100"/>
            <a:ext cx="5797485" cy="5324535"/>
          </a:xfrm>
          <a:prstGeom prst="rect">
            <a:avLst/>
          </a:prstGeom>
          <a:noFill/>
          <a:ln w="9525">
            <a:noFill/>
            <a:miter lim="800000"/>
            <a:headEnd/>
            <a:tailEnd/>
          </a:ln>
        </p:spPr>
        <p:txBody>
          <a:bodyPr wrap="square">
            <a:spAutoFit/>
          </a:bodyPr>
          <a:lstStyle/>
          <a:p>
            <a:pPr marL="274320" indent="-274320">
              <a:lnSpc>
                <a:spcPct val="150000"/>
              </a:lnSpc>
              <a:spcBef>
                <a:spcPts val="0"/>
              </a:spcBef>
            </a:pPr>
            <a:r>
              <a:rPr lang="en-US" sz="3200" dirty="0">
                <a:latin typeface="Arial" pitchFamily="34" charset="0"/>
              </a:rPr>
              <a:t>Why do we need a Navy?</a:t>
            </a:r>
          </a:p>
          <a:p>
            <a:pPr marL="274320" indent="-274320">
              <a:lnSpc>
                <a:spcPct val="150000"/>
              </a:lnSpc>
              <a:spcBef>
                <a:spcPts val="0"/>
              </a:spcBef>
            </a:pPr>
            <a:r>
              <a:rPr lang="en-US" sz="3200" dirty="0">
                <a:latin typeface="Arial" pitchFamily="34" charset="0"/>
              </a:rPr>
              <a:t>Naval Air Forces Mission</a:t>
            </a:r>
          </a:p>
          <a:p>
            <a:pPr marL="274320" indent="-274320">
              <a:spcBef>
                <a:spcPct val="50000"/>
              </a:spcBef>
            </a:pPr>
            <a:r>
              <a:rPr lang="en-US" sz="3200" b="1" dirty="0">
                <a:solidFill>
                  <a:srgbClr val="FF0000"/>
                </a:solidFill>
                <a:latin typeface="Arial" pitchFamily="34" charset="0"/>
              </a:rPr>
              <a:t>Navy’s Aviation Assets</a:t>
            </a:r>
          </a:p>
          <a:p>
            <a:pPr>
              <a:spcBef>
                <a:spcPts val="0"/>
              </a:spcBef>
              <a:buNone/>
            </a:pPr>
            <a:r>
              <a:rPr lang="en-US" sz="2400" dirty="0">
                <a:latin typeface="Arial" pitchFamily="34" charset="0"/>
              </a:rPr>
              <a:t>    </a:t>
            </a:r>
            <a:r>
              <a:rPr lang="en-US" sz="2800" b="1" dirty="0">
                <a:solidFill>
                  <a:srgbClr val="FF0000"/>
                </a:solidFill>
                <a:latin typeface="Arial" pitchFamily="34" charset="0"/>
              </a:rPr>
              <a:t>-- Aircraft Carriers</a:t>
            </a:r>
          </a:p>
          <a:p>
            <a:pPr>
              <a:spcBef>
                <a:spcPts val="0"/>
              </a:spcBef>
              <a:buNone/>
            </a:pPr>
            <a:endParaRPr lang="en-US" sz="2400" dirty="0">
              <a:latin typeface="Arial" pitchFamily="34" charset="0"/>
            </a:endParaRPr>
          </a:p>
          <a:p>
            <a:pPr marL="274320" indent="-274320">
              <a:lnSpc>
                <a:spcPct val="150000"/>
              </a:lnSpc>
              <a:spcBef>
                <a:spcPts val="0"/>
              </a:spcBef>
            </a:pPr>
            <a:r>
              <a:rPr lang="en-US" sz="3200" dirty="0">
                <a:latin typeface="Arial" pitchFamily="34" charset="0"/>
              </a:rPr>
              <a:t>Employing Naval Aviation</a:t>
            </a:r>
          </a:p>
          <a:p>
            <a:pPr marL="274320" indent="-274320">
              <a:lnSpc>
                <a:spcPct val="150000"/>
              </a:lnSpc>
              <a:spcBef>
                <a:spcPts val="0"/>
              </a:spcBef>
            </a:pPr>
            <a:r>
              <a:rPr lang="en-US" sz="3200" dirty="0">
                <a:latin typeface="Arial" pitchFamily="34" charset="0"/>
              </a:rPr>
              <a:t>Underway Embarks</a:t>
            </a:r>
          </a:p>
          <a:p>
            <a:pPr marL="274320" indent="-274320">
              <a:lnSpc>
                <a:spcPct val="150000"/>
              </a:lnSpc>
              <a:spcBef>
                <a:spcPts val="0"/>
              </a:spcBef>
            </a:pPr>
            <a:endParaRPr lang="en-US" sz="3200" dirty="0">
              <a:latin typeface="Arial" pitchFamily="34" charset="0"/>
            </a:endParaRP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38679544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626038" y="828612"/>
            <a:ext cx="7517962" cy="762000"/>
          </a:xfrm>
          <a:prstGeom prst="rect">
            <a:avLst/>
          </a:prstGeom>
          <a:noFill/>
          <a:ln w="9525">
            <a:noFill/>
            <a:miter lim="800000"/>
            <a:headEnd/>
            <a:tailEnd/>
          </a:ln>
        </p:spPr>
        <p:txBody>
          <a:bodyPr wrap="square">
            <a:spAutoFit/>
          </a:bodyPr>
          <a:lstStyle/>
          <a:p>
            <a:pPr>
              <a:buClrTx/>
              <a:buFontTx/>
              <a:buNone/>
            </a:pPr>
            <a:r>
              <a:rPr lang="en-US" sz="4400" dirty="0">
                <a:solidFill>
                  <a:srgbClr val="003399"/>
                </a:solidFill>
                <a:latin typeface="Impact" pitchFamily="34" charset="0"/>
              </a:rPr>
              <a:t>U.S. Navy Aircraft Carriers</a:t>
            </a:r>
          </a:p>
        </p:txBody>
      </p:sp>
      <p:sp>
        <p:nvSpPr>
          <p:cNvPr id="30" name="Text Box 4"/>
          <p:cNvSpPr txBox="1">
            <a:spLocks noChangeArrowheads="1"/>
          </p:cNvSpPr>
          <p:nvPr/>
        </p:nvSpPr>
        <p:spPr bwMode="auto">
          <a:xfrm>
            <a:off x="70338" y="3406241"/>
            <a:ext cx="7499520" cy="3483005"/>
          </a:xfrm>
          <a:prstGeom prst="rect">
            <a:avLst/>
          </a:prstGeom>
          <a:noFill/>
          <a:ln w="9525">
            <a:noFill/>
            <a:miter lim="800000"/>
            <a:headEnd/>
            <a:tailEnd/>
          </a:ln>
        </p:spPr>
        <p:txBody>
          <a:bodyPr wrap="square">
            <a:spAutoFit/>
          </a:bodyPr>
          <a:lstStyle/>
          <a:p>
            <a:pPr>
              <a:spcAft>
                <a:spcPts val="400"/>
              </a:spcAft>
              <a:buFontTx/>
              <a:buNone/>
            </a:pPr>
            <a:r>
              <a:rPr lang="en-US" sz="1700" b="1" dirty="0">
                <a:latin typeface="Arial" pitchFamily="34" charset="0"/>
              </a:rPr>
              <a:t>USS Eisenhower (CVN 69), </a:t>
            </a:r>
            <a:r>
              <a:rPr lang="en-US" sz="1700" dirty="0">
                <a:latin typeface="Arial" pitchFamily="34" charset="0"/>
              </a:rPr>
              <a:t>Norfolk, VA</a:t>
            </a:r>
          </a:p>
          <a:p>
            <a:pPr>
              <a:spcAft>
                <a:spcPts val="400"/>
              </a:spcAft>
              <a:buFontTx/>
              <a:buNone/>
            </a:pPr>
            <a:r>
              <a:rPr lang="en-US" sz="1700" b="1" dirty="0">
                <a:latin typeface="Arial" pitchFamily="34" charset="0"/>
              </a:rPr>
              <a:t>USS Carl Vinson (CVN 70), </a:t>
            </a:r>
            <a:r>
              <a:rPr lang="en-US" sz="1700" dirty="0">
                <a:latin typeface="Arial" pitchFamily="34" charset="0"/>
              </a:rPr>
              <a:t>San Diego, CA</a:t>
            </a:r>
          </a:p>
          <a:p>
            <a:pPr>
              <a:spcAft>
                <a:spcPts val="400"/>
              </a:spcAft>
              <a:buFontTx/>
              <a:buNone/>
            </a:pPr>
            <a:r>
              <a:rPr lang="en-US" sz="1700" b="1" dirty="0">
                <a:latin typeface="Arial" pitchFamily="34" charset="0"/>
              </a:rPr>
              <a:t>USS Theodore Roosevelt (CVN 71), </a:t>
            </a:r>
            <a:r>
              <a:rPr lang="en-US" sz="1700" dirty="0">
                <a:latin typeface="Arial" pitchFamily="34" charset="0"/>
              </a:rPr>
              <a:t>Bremerton, WA</a:t>
            </a:r>
          </a:p>
          <a:p>
            <a:pPr>
              <a:spcAft>
                <a:spcPts val="400"/>
              </a:spcAft>
              <a:buFontTx/>
              <a:buNone/>
            </a:pPr>
            <a:r>
              <a:rPr lang="en-US" sz="1700" b="1" dirty="0">
                <a:latin typeface="Arial" pitchFamily="34" charset="0"/>
              </a:rPr>
              <a:t>USS Abraham Lincoln (CVN 72), </a:t>
            </a:r>
            <a:r>
              <a:rPr lang="en-US" sz="1700" dirty="0">
                <a:latin typeface="Arial" pitchFamily="34" charset="0"/>
              </a:rPr>
              <a:t>San Diego, CA</a:t>
            </a:r>
          </a:p>
          <a:p>
            <a:pPr>
              <a:spcAft>
                <a:spcPts val="400"/>
              </a:spcAft>
              <a:buNone/>
            </a:pPr>
            <a:r>
              <a:rPr lang="en-US" sz="1700" b="1" dirty="0">
                <a:latin typeface="Arial" pitchFamily="34" charset="0"/>
              </a:rPr>
              <a:t>USS George Washington (CVN 73), </a:t>
            </a:r>
            <a:r>
              <a:rPr lang="en-US" sz="1700" dirty="0">
                <a:latin typeface="Arial" pitchFamily="34" charset="0"/>
              </a:rPr>
              <a:t>Hampton, VA</a:t>
            </a:r>
            <a:endParaRPr lang="en-US" sz="1700" b="1" dirty="0">
              <a:latin typeface="Arial" pitchFamily="34" charset="0"/>
            </a:endParaRPr>
          </a:p>
          <a:p>
            <a:pPr>
              <a:spcAft>
                <a:spcPts val="400"/>
              </a:spcAft>
              <a:buNone/>
            </a:pPr>
            <a:r>
              <a:rPr lang="en-US" sz="1700" b="1" dirty="0">
                <a:latin typeface="Arial" pitchFamily="34" charset="0"/>
              </a:rPr>
              <a:t>USS John C. Stennis (CVN 74), </a:t>
            </a:r>
            <a:r>
              <a:rPr lang="en-US" sz="1700" dirty="0">
                <a:latin typeface="Arial" pitchFamily="34" charset="0"/>
              </a:rPr>
              <a:t>Hampton, VA (refuel)</a:t>
            </a:r>
            <a:endParaRPr lang="en-US" sz="1700" b="1" dirty="0">
              <a:latin typeface="Arial" pitchFamily="34" charset="0"/>
            </a:endParaRPr>
          </a:p>
          <a:p>
            <a:pPr>
              <a:spcAft>
                <a:spcPts val="400"/>
              </a:spcAft>
              <a:buFontTx/>
              <a:buNone/>
            </a:pPr>
            <a:r>
              <a:rPr lang="en-US" sz="1700" b="1" dirty="0">
                <a:latin typeface="Arial" pitchFamily="34" charset="0"/>
              </a:rPr>
              <a:t>USS Harry S. Truman (CVN 75), </a:t>
            </a:r>
            <a:r>
              <a:rPr lang="en-US" sz="1700" dirty="0">
                <a:latin typeface="Arial" pitchFamily="34" charset="0"/>
              </a:rPr>
              <a:t>Norfolk, VA</a:t>
            </a:r>
          </a:p>
          <a:p>
            <a:pPr>
              <a:spcAft>
                <a:spcPts val="400"/>
              </a:spcAft>
              <a:buNone/>
            </a:pPr>
            <a:r>
              <a:rPr lang="en-US" sz="1700" b="1" dirty="0">
                <a:latin typeface="Arial" pitchFamily="34" charset="0"/>
              </a:rPr>
              <a:t>USS Ronald Reagan (CVN 76), </a:t>
            </a:r>
            <a:r>
              <a:rPr lang="en-US" sz="1700" dirty="0">
                <a:latin typeface="Arial" pitchFamily="34" charset="0"/>
              </a:rPr>
              <a:t>Yokosuka, Japan</a:t>
            </a:r>
          </a:p>
          <a:p>
            <a:pPr>
              <a:spcAft>
                <a:spcPts val="400"/>
              </a:spcAft>
              <a:buFontTx/>
              <a:buNone/>
            </a:pPr>
            <a:r>
              <a:rPr lang="en-US" sz="1700" b="1" dirty="0">
                <a:latin typeface="Arial" pitchFamily="34" charset="0"/>
              </a:rPr>
              <a:t>USS George H.W. Bush (CVN 77), </a:t>
            </a:r>
            <a:r>
              <a:rPr lang="en-US" sz="1700" dirty="0">
                <a:latin typeface="Arial" pitchFamily="34" charset="0"/>
              </a:rPr>
              <a:t>Norfolk, VA</a:t>
            </a:r>
          </a:p>
          <a:p>
            <a:pPr>
              <a:spcAft>
                <a:spcPts val="400"/>
              </a:spcAft>
              <a:buFontTx/>
              <a:buNone/>
            </a:pPr>
            <a:r>
              <a:rPr lang="en-US" sz="1700" b="1" dirty="0">
                <a:latin typeface="Arial" pitchFamily="34" charset="0"/>
              </a:rPr>
              <a:t>USS Gerald R. Ford (CVN 78), </a:t>
            </a:r>
            <a:r>
              <a:rPr lang="en-US" sz="1700" dirty="0">
                <a:latin typeface="Arial" pitchFamily="34" charset="0"/>
              </a:rPr>
              <a:t>Norfolk, VA</a:t>
            </a:r>
          </a:p>
          <a:p>
            <a:pPr>
              <a:spcAft>
                <a:spcPts val="400"/>
              </a:spcAft>
              <a:buFontTx/>
              <a:buNone/>
            </a:pPr>
            <a:endParaRPr lang="en-US" sz="1700" b="1" dirty="0">
              <a:latin typeface="Arial" pitchFamily="34" charset="0"/>
            </a:endParaRPr>
          </a:p>
        </p:txBody>
      </p:sp>
      <p:cxnSp>
        <p:nvCxnSpPr>
          <p:cNvPr id="44" name="Straight Connector 43"/>
          <p:cNvCxnSpPr/>
          <p:nvPr/>
        </p:nvCxnSpPr>
        <p:spPr bwMode="auto">
          <a:xfrm>
            <a:off x="3869156" y="1626190"/>
            <a:ext cx="893379" cy="0"/>
          </a:xfrm>
          <a:prstGeom prst="line">
            <a:avLst/>
          </a:prstGeom>
          <a:noFill/>
          <a:ln w="9525" cap="flat" cmpd="sng" algn="ctr">
            <a:noFill/>
            <a:prstDash val="solid"/>
            <a:round/>
            <a:headEnd type="none" w="med" len="med"/>
            <a:tailEnd type="none" w="med" len="med"/>
          </a:ln>
          <a:effectLst/>
        </p:spPr>
      </p:cxnSp>
      <p:sp>
        <p:nvSpPr>
          <p:cNvPr id="14" name="TextBox 13"/>
          <p:cNvSpPr txBox="1"/>
          <p:nvPr/>
        </p:nvSpPr>
        <p:spPr>
          <a:xfrm>
            <a:off x="6355172" y="1627416"/>
            <a:ext cx="2917338" cy="2462213"/>
          </a:xfrm>
          <a:prstGeom prst="rect">
            <a:avLst/>
          </a:prstGeom>
          <a:noFill/>
        </p:spPr>
        <p:txBody>
          <a:bodyPr wrap="square" rtlCol="0">
            <a:spAutoFit/>
          </a:bodyPr>
          <a:lstStyle/>
          <a:p>
            <a:pPr>
              <a:spcAft>
                <a:spcPts val="500"/>
              </a:spcAft>
              <a:buFontTx/>
              <a:buNone/>
              <a:tabLst>
                <a:tab pos="1601788" algn="l"/>
              </a:tabLst>
            </a:pPr>
            <a:r>
              <a:rPr lang="en-US" sz="1800" b="1" u="sng" dirty="0">
                <a:latin typeface="Arial" pitchFamily="34" charset="0"/>
              </a:rPr>
              <a:t>Nimitz Class Statistics</a:t>
            </a:r>
          </a:p>
          <a:p>
            <a:pPr>
              <a:spcAft>
                <a:spcPts val="100"/>
              </a:spcAft>
              <a:buFontTx/>
              <a:buNone/>
              <a:tabLst>
                <a:tab pos="1601788" algn="l"/>
              </a:tabLst>
            </a:pPr>
            <a:r>
              <a:rPr lang="en-US" sz="1400" dirty="0">
                <a:latin typeface="Arial" pitchFamily="34" charset="0"/>
              </a:rPr>
              <a:t>Flight Deck Area:  4.5 acres</a:t>
            </a:r>
          </a:p>
          <a:p>
            <a:pPr>
              <a:spcAft>
                <a:spcPts val="100"/>
              </a:spcAft>
              <a:buFontTx/>
              <a:buNone/>
              <a:tabLst>
                <a:tab pos="1601788" algn="l"/>
              </a:tabLst>
            </a:pPr>
            <a:r>
              <a:rPr lang="en-US" sz="1400" dirty="0">
                <a:latin typeface="Arial" pitchFamily="34" charset="0"/>
              </a:rPr>
              <a:t>Displacement:   97,000 tons</a:t>
            </a:r>
          </a:p>
          <a:p>
            <a:pPr>
              <a:spcAft>
                <a:spcPts val="100"/>
              </a:spcAft>
              <a:buFontTx/>
              <a:buNone/>
              <a:tabLst>
                <a:tab pos="1601788" algn="l"/>
              </a:tabLst>
            </a:pPr>
            <a:r>
              <a:rPr lang="en-US" sz="1400" dirty="0">
                <a:latin typeface="Arial" pitchFamily="34" charset="0"/>
              </a:rPr>
              <a:t>Speed:   30+ knots</a:t>
            </a:r>
          </a:p>
          <a:p>
            <a:pPr>
              <a:spcAft>
                <a:spcPts val="100"/>
              </a:spcAft>
              <a:buFontTx/>
              <a:buNone/>
              <a:tabLst>
                <a:tab pos="1601788" algn="l"/>
              </a:tabLst>
            </a:pPr>
            <a:r>
              <a:rPr lang="en-US" sz="1400" dirty="0">
                <a:latin typeface="Arial" pitchFamily="34" charset="0"/>
              </a:rPr>
              <a:t>Aircraft:   65+</a:t>
            </a:r>
          </a:p>
          <a:p>
            <a:pPr>
              <a:spcAft>
                <a:spcPts val="100"/>
              </a:spcAft>
              <a:buFontTx/>
              <a:buNone/>
              <a:tabLst>
                <a:tab pos="1601788" algn="l"/>
              </a:tabLst>
            </a:pPr>
            <a:r>
              <a:rPr lang="en-US" sz="1400" dirty="0">
                <a:latin typeface="Arial" pitchFamily="34" charset="0"/>
              </a:rPr>
              <a:t>Personnel:   Ship 2,800</a:t>
            </a:r>
            <a:br>
              <a:rPr lang="en-US" sz="1400" dirty="0">
                <a:latin typeface="Arial" pitchFamily="34" charset="0"/>
              </a:rPr>
            </a:br>
            <a:r>
              <a:rPr lang="en-US" sz="1400" dirty="0">
                <a:latin typeface="Arial" pitchFamily="34" charset="0"/>
              </a:rPr>
              <a:t>                    Air Wing 2,000</a:t>
            </a:r>
          </a:p>
          <a:p>
            <a:pPr>
              <a:spcAft>
                <a:spcPts val="100"/>
              </a:spcAft>
              <a:buFontTx/>
              <a:buNone/>
              <a:tabLst>
                <a:tab pos="1601788" algn="l"/>
              </a:tabLst>
            </a:pPr>
            <a:r>
              <a:rPr lang="en-US" sz="1400" dirty="0">
                <a:latin typeface="Arial" pitchFamily="34" charset="0"/>
              </a:rPr>
              <a:t>                    Staff 200</a:t>
            </a:r>
          </a:p>
          <a:p>
            <a:pPr>
              <a:spcAft>
                <a:spcPts val="100"/>
              </a:spcAft>
              <a:buFontTx/>
              <a:buNone/>
              <a:tabLst>
                <a:tab pos="1601788" algn="l"/>
              </a:tabLst>
            </a:pPr>
            <a:r>
              <a:rPr lang="en-US" sz="1400" dirty="0">
                <a:latin typeface="Arial" pitchFamily="34" charset="0"/>
              </a:rPr>
              <a:t>Catapults: 4, steam powered</a:t>
            </a:r>
          </a:p>
          <a:p>
            <a:pPr>
              <a:spcAft>
                <a:spcPts val="100"/>
              </a:spcAft>
              <a:buFontTx/>
              <a:buNone/>
              <a:tabLst>
                <a:tab pos="1601788" algn="l"/>
              </a:tabLst>
            </a:pPr>
            <a:r>
              <a:rPr lang="en-US" sz="1400" dirty="0">
                <a:latin typeface="Arial "/>
              </a:rPr>
              <a:t>Cost: ~$8.5B FY12 (CVN77)</a:t>
            </a:r>
          </a:p>
        </p:txBody>
      </p:sp>
      <p:pic>
        <p:nvPicPr>
          <p:cNvPr id="15" name="Picture 14" descr="Nimitz stbd.jpg"/>
          <p:cNvPicPr>
            <a:picLocks noChangeAspect="1"/>
          </p:cNvPicPr>
          <p:nvPr/>
        </p:nvPicPr>
        <p:blipFill>
          <a:blip r:embed="rId3" cstate="screen"/>
          <a:srcRect/>
          <a:stretch>
            <a:fillRect/>
          </a:stretch>
        </p:blipFill>
        <p:spPr>
          <a:xfrm>
            <a:off x="209652" y="1734912"/>
            <a:ext cx="6065134" cy="1386979"/>
          </a:xfrm>
          <a:prstGeom prst="rect">
            <a:avLst/>
          </a:prstGeom>
          <a:ln w="19050">
            <a:solidFill>
              <a:schemeClr val="tx1"/>
            </a:solidFill>
          </a:ln>
        </p:spPr>
      </p:pic>
      <p:sp>
        <p:nvSpPr>
          <p:cNvPr id="16" name="Rectangle 16"/>
          <p:cNvSpPr>
            <a:spLocks noChangeArrowheads="1"/>
          </p:cNvSpPr>
          <p:nvPr/>
        </p:nvSpPr>
        <p:spPr bwMode="auto">
          <a:xfrm>
            <a:off x="70338" y="3121891"/>
            <a:ext cx="6204448" cy="353943"/>
          </a:xfrm>
          <a:prstGeom prst="rect">
            <a:avLst/>
          </a:prstGeom>
          <a:noFill/>
          <a:ln w="9525">
            <a:noFill/>
            <a:miter lim="800000"/>
            <a:headEnd/>
            <a:tailEnd/>
          </a:ln>
        </p:spPr>
        <p:txBody>
          <a:bodyPr wrap="square">
            <a:spAutoFit/>
          </a:bodyPr>
          <a:lstStyle/>
          <a:p>
            <a:pPr>
              <a:buFontTx/>
              <a:buNone/>
            </a:pPr>
            <a:r>
              <a:rPr lang="en-US" sz="1700" b="1" dirty="0">
                <a:latin typeface="Arial "/>
              </a:rPr>
              <a:t>USS Nimitz (CVN 68), </a:t>
            </a:r>
            <a:r>
              <a:rPr lang="en-US" sz="1700" dirty="0">
                <a:latin typeface="Arial" pitchFamily="34" charset="0"/>
              </a:rPr>
              <a:t>Bremerton, WA </a:t>
            </a:r>
            <a:r>
              <a:rPr lang="en-US" sz="1700" b="1" dirty="0">
                <a:latin typeface="Arial" pitchFamily="34" charset="0"/>
              </a:rPr>
              <a:t>(first in class)</a:t>
            </a:r>
          </a:p>
        </p:txBody>
      </p:sp>
      <p:sp>
        <p:nvSpPr>
          <p:cNvPr id="9" name="TextBox 8"/>
          <p:cNvSpPr txBox="1"/>
          <p:nvPr/>
        </p:nvSpPr>
        <p:spPr>
          <a:xfrm>
            <a:off x="6355172" y="4058851"/>
            <a:ext cx="3069441" cy="2462213"/>
          </a:xfrm>
          <a:prstGeom prst="rect">
            <a:avLst/>
          </a:prstGeom>
          <a:noFill/>
        </p:spPr>
        <p:txBody>
          <a:bodyPr wrap="square" rtlCol="0">
            <a:spAutoFit/>
          </a:bodyPr>
          <a:lstStyle/>
          <a:p>
            <a:pPr>
              <a:spcAft>
                <a:spcPts val="500"/>
              </a:spcAft>
              <a:buFontTx/>
              <a:buNone/>
              <a:tabLst>
                <a:tab pos="1601788" algn="l"/>
              </a:tabLst>
            </a:pPr>
            <a:r>
              <a:rPr lang="en-US" sz="1800" b="1" u="sng" dirty="0">
                <a:latin typeface="Arial" pitchFamily="34" charset="0"/>
              </a:rPr>
              <a:t>Ford Class Statistics</a:t>
            </a:r>
          </a:p>
          <a:p>
            <a:pPr>
              <a:spcAft>
                <a:spcPts val="100"/>
              </a:spcAft>
              <a:buFontTx/>
              <a:buNone/>
              <a:tabLst>
                <a:tab pos="1601788" algn="l"/>
              </a:tabLst>
            </a:pPr>
            <a:r>
              <a:rPr lang="en-US" sz="1400" dirty="0">
                <a:latin typeface="Arial" pitchFamily="34" charset="0"/>
              </a:rPr>
              <a:t>Flight Deck Area:  4.6 acres</a:t>
            </a:r>
          </a:p>
          <a:p>
            <a:pPr>
              <a:spcAft>
                <a:spcPts val="100"/>
              </a:spcAft>
              <a:buFontTx/>
              <a:buNone/>
              <a:tabLst>
                <a:tab pos="1601788" algn="l"/>
              </a:tabLst>
            </a:pPr>
            <a:r>
              <a:rPr lang="en-US" sz="1400" dirty="0">
                <a:latin typeface="Arial" pitchFamily="34" charset="0"/>
              </a:rPr>
              <a:t>Displacement:   100,000 tons</a:t>
            </a:r>
          </a:p>
          <a:p>
            <a:pPr>
              <a:spcAft>
                <a:spcPts val="100"/>
              </a:spcAft>
              <a:buFontTx/>
              <a:buNone/>
              <a:tabLst>
                <a:tab pos="1601788" algn="l"/>
              </a:tabLst>
            </a:pPr>
            <a:r>
              <a:rPr lang="en-US" sz="1400" dirty="0">
                <a:latin typeface="Arial" pitchFamily="34" charset="0"/>
              </a:rPr>
              <a:t>Speed:   30+ knots</a:t>
            </a:r>
          </a:p>
          <a:p>
            <a:pPr>
              <a:spcAft>
                <a:spcPts val="100"/>
              </a:spcAft>
              <a:buFontTx/>
              <a:buNone/>
              <a:tabLst>
                <a:tab pos="1601788" algn="l"/>
              </a:tabLst>
            </a:pPr>
            <a:r>
              <a:rPr lang="en-US" sz="1400" dirty="0">
                <a:latin typeface="Arial" pitchFamily="34" charset="0"/>
              </a:rPr>
              <a:t>Aircraft:   65+</a:t>
            </a:r>
          </a:p>
          <a:p>
            <a:pPr>
              <a:spcAft>
                <a:spcPts val="100"/>
              </a:spcAft>
              <a:buFontTx/>
              <a:buNone/>
              <a:tabLst>
                <a:tab pos="1601788" algn="l"/>
              </a:tabLst>
            </a:pPr>
            <a:r>
              <a:rPr lang="en-US" sz="1400" dirty="0">
                <a:latin typeface="Arial" pitchFamily="34" charset="0"/>
              </a:rPr>
              <a:t>Personnel:   Ship 2,440</a:t>
            </a:r>
            <a:br>
              <a:rPr lang="en-US" sz="1400" dirty="0">
                <a:latin typeface="Arial" pitchFamily="34" charset="0"/>
              </a:rPr>
            </a:br>
            <a:r>
              <a:rPr lang="en-US" sz="1400" dirty="0">
                <a:latin typeface="Arial" pitchFamily="34" charset="0"/>
              </a:rPr>
              <a:t>                    Air Wing 2,000</a:t>
            </a:r>
          </a:p>
          <a:p>
            <a:pPr>
              <a:spcAft>
                <a:spcPts val="100"/>
              </a:spcAft>
              <a:buFontTx/>
              <a:buNone/>
              <a:tabLst>
                <a:tab pos="1601788" algn="l"/>
              </a:tabLst>
            </a:pPr>
            <a:r>
              <a:rPr lang="en-US" sz="1400" dirty="0">
                <a:latin typeface="Arial" pitchFamily="34" charset="0"/>
              </a:rPr>
              <a:t>                    Staff 200</a:t>
            </a:r>
          </a:p>
          <a:p>
            <a:pPr>
              <a:spcAft>
                <a:spcPts val="100"/>
              </a:spcAft>
              <a:buFontTx/>
              <a:buNone/>
              <a:tabLst>
                <a:tab pos="1601788" algn="l"/>
              </a:tabLst>
            </a:pPr>
            <a:r>
              <a:rPr lang="en-US" sz="1400" dirty="0">
                <a:latin typeface="Arial" pitchFamily="34" charset="0"/>
              </a:rPr>
              <a:t>Catapults: 4, Electromagnetic</a:t>
            </a:r>
          </a:p>
          <a:p>
            <a:pPr>
              <a:spcAft>
                <a:spcPts val="100"/>
              </a:spcAft>
              <a:buFontTx/>
              <a:buNone/>
              <a:tabLst>
                <a:tab pos="1601788" algn="l"/>
              </a:tabLst>
            </a:pPr>
            <a:r>
              <a:rPr lang="en-US" sz="1400" dirty="0">
                <a:latin typeface="Arial "/>
              </a:rPr>
              <a:t>Cost: ~$12.6B FY15 (1</a:t>
            </a:r>
            <a:r>
              <a:rPr lang="en-US" sz="1400" baseline="30000" dirty="0">
                <a:latin typeface="Arial "/>
              </a:rPr>
              <a:t>st</a:t>
            </a:r>
            <a:r>
              <a:rPr lang="en-US" sz="1400" dirty="0">
                <a:latin typeface="Arial "/>
              </a:rPr>
              <a:t> 3 CVNs)</a:t>
            </a:r>
          </a:p>
        </p:txBody>
      </p:sp>
    </p:spTree>
    <p:extLst>
      <p:ext uri="{BB962C8B-B14F-4D97-AF65-F5344CB8AC3E}">
        <p14:creationId xmlns:p14="http://schemas.microsoft.com/office/powerpoint/2010/main" val="2755880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533400"/>
            <a:ext cx="9144000" cy="1219200"/>
          </a:xfrm>
        </p:spPr>
        <p:txBody>
          <a:bodyPr/>
          <a:lstStyle/>
          <a:p>
            <a:pPr eaLnBrk="1" hangingPunct="1"/>
            <a:r>
              <a:rPr lang="en-US" dirty="0">
                <a:solidFill>
                  <a:srgbClr val="003399"/>
                </a:solidFill>
                <a:latin typeface="Impact" pitchFamily="34" charset="0"/>
              </a:rPr>
              <a:t>   Gerald R. Ford Class CVN</a:t>
            </a:r>
          </a:p>
        </p:txBody>
      </p:sp>
      <p:grpSp>
        <p:nvGrpSpPr>
          <p:cNvPr id="69" name="Group 46"/>
          <p:cNvGrpSpPr>
            <a:grpSpLocks/>
          </p:cNvGrpSpPr>
          <p:nvPr/>
        </p:nvGrpSpPr>
        <p:grpSpPr bwMode="auto">
          <a:xfrm>
            <a:off x="136634" y="1646469"/>
            <a:ext cx="8765250" cy="4668773"/>
            <a:chOff x="-12700" y="1116797"/>
            <a:chExt cx="9046252" cy="5754786"/>
          </a:xfrm>
        </p:grpSpPr>
        <p:pic>
          <p:nvPicPr>
            <p:cNvPr id="70" name="Picture 2" descr="New CVN 21 with New Elevators out of water"/>
            <p:cNvPicPr>
              <a:picLocks noChangeAspect="1" noChangeArrowheads="1"/>
            </p:cNvPicPr>
            <p:nvPr/>
          </p:nvPicPr>
          <p:blipFill>
            <a:blip r:embed="rId3" cstate="screen">
              <a:lum contrast="20000"/>
              <a:extLst>
                <a:ext uri="{28A0092B-C50C-407E-A947-70E740481C1C}">
                  <a14:useLocalDpi xmlns:a14="http://schemas.microsoft.com/office/drawing/2010/main"/>
                </a:ext>
              </a:extLst>
            </a:blip>
            <a:srcRect/>
            <a:stretch>
              <a:fillRect/>
            </a:stretch>
          </p:blipFill>
          <p:spPr bwMode="auto">
            <a:xfrm>
              <a:off x="1339850" y="2289175"/>
              <a:ext cx="6630988" cy="3517900"/>
            </a:xfrm>
            <a:prstGeom prst="rect">
              <a:avLst/>
            </a:prstGeom>
            <a:noFill/>
            <a:ln w="9525">
              <a:noFill/>
              <a:miter lim="800000"/>
              <a:headEnd/>
              <a:tailEnd/>
            </a:ln>
          </p:spPr>
        </p:pic>
        <p:sp>
          <p:nvSpPr>
            <p:cNvPr id="71" name="Text Box 4"/>
            <p:cNvSpPr txBox="1">
              <a:spLocks noChangeArrowheads="1"/>
            </p:cNvSpPr>
            <p:nvPr/>
          </p:nvSpPr>
          <p:spPr bwMode="auto">
            <a:xfrm>
              <a:off x="3406775" y="1763713"/>
              <a:ext cx="1641475" cy="515937"/>
            </a:xfrm>
            <a:prstGeom prst="rect">
              <a:avLst/>
            </a:prstGeom>
            <a:noFill/>
            <a:ln w="9525">
              <a:noFill/>
              <a:miter lim="800000"/>
              <a:headEnd/>
              <a:tailEnd/>
            </a:ln>
          </p:spPr>
          <p:txBody>
            <a:bodyPr/>
            <a:lstStyle/>
            <a:p>
              <a:pPr algn="ctr" eaLnBrk="0" hangingPunct="0">
                <a:buNone/>
              </a:pPr>
              <a:r>
                <a:rPr lang="en-US" sz="1100" b="1" dirty="0">
                  <a:solidFill>
                    <a:srgbClr val="00279F"/>
                  </a:solidFill>
                </a:rPr>
                <a:t>Zonal Electrical Distribution System</a:t>
              </a:r>
              <a:endParaRPr lang="en-US" sz="3200" dirty="0">
                <a:solidFill>
                  <a:srgbClr val="00279F"/>
                </a:solidFill>
              </a:endParaRPr>
            </a:p>
          </p:txBody>
        </p:sp>
        <p:sp>
          <p:nvSpPr>
            <p:cNvPr id="72" name="Text Box 5"/>
            <p:cNvSpPr txBox="1">
              <a:spLocks noChangeArrowheads="1"/>
            </p:cNvSpPr>
            <p:nvPr/>
          </p:nvSpPr>
          <p:spPr bwMode="auto">
            <a:xfrm>
              <a:off x="5110163" y="1743075"/>
              <a:ext cx="1300162" cy="365125"/>
            </a:xfrm>
            <a:prstGeom prst="rect">
              <a:avLst/>
            </a:prstGeom>
            <a:solidFill>
              <a:srgbClr val="FFFFFF"/>
            </a:solidFill>
            <a:ln w="9525">
              <a:solidFill>
                <a:srgbClr val="FFFFFF"/>
              </a:solidFill>
              <a:miter lim="800000"/>
              <a:headEnd/>
              <a:tailEnd/>
            </a:ln>
          </p:spPr>
          <p:txBody>
            <a:bodyPr/>
            <a:lstStyle/>
            <a:p>
              <a:pPr algn="ctr" eaLnBrk="0" hangingPunct="0">
                <a:buNone/>
              </a:pPr>
              <a:r>
                <a:rPr lang="en-US" sz="1100" b="1" dirty="0">
                  <a:solidFill>
                    <a:srgbClr val="00279F"/>
                  </a:solidFill>
                </a:rPr>
                <a:t>New Propulsion Plants</a:t>
              </a:r>
              <a:endParaRPr lang="en-US" sz="1100" dirty="0">
                <a:solidFill>
                  <a:srgbClr val="00279F"/>
                </a:solidFill>
              </a:endParaRPr>
            </a:p>
          </p:txBody>
        </p:sp>
        <p:sp>
          <p:nvSpPr>
            <p:cNvPr id="73" name="Text Box 6"/>
            <p:cNvSpPr txBox="1">
              <a:spLocks noChangeArrowheads="1"/>
            </p:cNvSpPr>
            <p:nvPr/>
          </p:nvSpPr>
          <p:spPr bwMode="auto">
            <a:xfrm>
              <a:off x="3186906" y="1116797"/>
              <a:ext cx="3846514" cy="404028"/>
            </a:xfrm>
            <a:prstGeom prst="rect">
              <a:avLst/>
            </a:prstGeom>
            <a:noFill/>
            <a:ln w="9525">
              <a:noFill/>
              <a:miter lim="800000"/>
              <a:headEnd/>
              <a:tailEnd/>
            </a:ln>
          </p:spPr>
          <p:txBody>
            <a:bodyPr>
              <a:spAutoFit/>
            </a:bodyPr>
            <a:lstStyle/>
            <a:p>
              <a:pPr algn="ctr" eaLnBrk="0" hangingPunct="0">
                <a:lnSpc>
                  <a:spcPct val="85000"/>
                </a:lnSpc>
                <a:buNone/>
              </a:pPr>
              <a:r>
                <a:rPr lang="en-US" sz="1800" b="1" dirty="0">
                  <a:solidFill>
                    <a:srgbClr val="FF0000"/>
                  </a:solidFill>
                </a:rPr>
                <a:t>New Propulsion/Electric Plant</a:t>
              </a:r>
            </a:p>
          </p:txBody>
        </p:sp>
        <p:sp>
          <p:nvSpPr>
            <p:cNvPr id="74" name="Text Box 7"/>
            <p:cNvSpPr txBox="1">
              <a:spLocks noChangeArrowheads="1"/>
            </p:cNvSpPr>
            <p:nvPr/>
          </p:nvSpPr>
          <p:spPr bwMode="auto">
            <a:xfrm>
              <a:off x="3898900" y="1449388"/>
              <a:ext cx="2540000" cy="371475"/>
            </a:xfrm>
            <a:prstGeom prst="rect">
              <a:avLst/>
            </a:prstGeom>
            <a:noFill/>
            <a:ln w="9525">
              <a:noFill/>
              <a:miter lim="800000"/>
              <a:headEnd/>
              <a:tailEnd/>
            </a:ln>
          </p:spPr>
          <p:txBody>
            <a:bodyPr/>
            <a:lstStyle/>
            <a:p>
              <a:pPr algn="ctr" eaLnBrk="0" hangingPunct="0">
                <a:buNone/>
              </a:pPr>
              <a:r>
                <a:rPr lang="en-US" sz="1100" b="1" dirty="0">
                  <a:solidFill>
                    <a:srgbClr val="00279F"/>
                  </a:solidFill>
                </a:rPr>
                <a:t>All Electric Aux Services</a:t>
              </a:r>
              <a:endParaRPr lang="en-US" sz="3200" dirty="0">
                <a:solidFill>
                  <a:srgbClr val="00279F"/>
                </a:solidFill>
              </a:endParaRPr>
            </a:p>
          </p:txBody>
        </p:sp>
        <p:sp>
          <p:nvSpPr>
            <p:cNvPr id="75" name="Text Box 8"/>
            <p:cNvSpPr txBox="1">
              <a:spLocks noChangeArrowheads="1"/>
            </p:cNvSpPr>
            <p:nvPr/>
          </p:nvSpPr>
          <p:spPr bwMode="auto">
            <a:xfrm>
              <a:off x="1423988" y="6018214"/>
              <a:ext cx="1796256" cy="436562"/>
            </a:xfrm>
            <a:prstGeom prst="rect">
              <a:avLst/>
            </a:prstGeom>
            <a:solidFill>
              <a:srgbClr val="FFFFFF"/>
            </a:solidFill>
            <a:ln w="9525">
              <a:solidFill>
                <a:srgbClr val="FFFFFF"/>
              </a:solidFill>
              <a:miter lim="800000"/>
              <a:headEnd/>
              <a:tailEnd/>
            </a:ln>
          </p:spPr>
          <p:txBody>
            <a:bodyPr/>
            <a:lstStyle/>
            <a:p>
              <a:pPr algn="ctr" eaLnBrk="0" hangingPunct="0">
                <a:buNone/>
              </a:pPr>
              <a:r>
                <a:rPr lang="en-US" sz="1100" b="1" dirty="0">
                  <a:solidFill>
                    <a:srgbClr val="00279F"/>
                  </a:solidFill>
                </a:rPr>
                <a:t>#4 Catapult Unrestricted</a:t>
              </a:r>
              <a:endParaRPr lang="en-US" sz="1100" dirty="0">
                <a:solidFill>
                  <a:srgbClr val="00279F"/>
                </a:solidFill>
              </a:endParaRPr>
            </a:p>
          </p:txBody>
        </p:sp>
        <p:sp>
          <p:nvSpPr>
            <p:cNvPr id="76" name="Text Box 9"/>
            <p:cNvSpPr txBox="1">
              <a:spLocks noChangeArrowheads="1"/>
            </p:cNvSpPr>
            <p:nvPr/>
          </p:nvSpPr>
          <p:spPr bwMode="auto">
            <a:xfrm>
              <a:off x="614363" y="4737100"/>
              <a:ext cx="1758950" cy="365125"/>
            </a:xfrm>
            <a:prstGeom prst="rect">
              <a:avLst/>
            </a:prstGeom>
            <a:solidFill>
              <a:srgbClr val="FFFFFF"/>
            </a:solidFill>
            <a:ln w="9525">
              <a:solidFill>
                <a:srgbClr val="FFFFFF"/>
              </a:solidFill>
              <a:miter lim="800000"/>
              <a:headEnd/>
              <a:tailEnd/>
            </a:ln>
          </p:spPr>
          <p:txBody>
            <a:bodyPr/>
            <a:lstStyle/>
            <a:p>
              <a:pPr algn="ctr" eaLnBrk="0" hangingPunct="0">
                <a:buNone/>
              </a:pPr>
              <a:r>
                <a:rPr lang="en-US" sz="1100" b="1" dirty="0">
                  <a:solidFill>
                    <a:srgbClr val="00279F"/>
                  </a:solidFill>
                </a:rPr>
                <a:t>Aircraft Elevators (3)</a:t>
              </a:r>
            </a:p>
            <a:p>
              <a:pPr algn="ctr" eaLnBrk="0" hangingPunct="0">
                <a:buNone/>
              </a:pPr>
              <a:r>
                <a:rPr lang="en-US" sz="1100" b="1" dirty="0">
                  <a:solidFill>
                    <a:srgbClr val="00279F"/>
                  </a:solidFill>
                </a:rPr>
                <a:t>Stbd Sponson Redesign</a:t>
              </a:r>
              <a:endParaRPr lang="en-US" sz="1100" dirty="0">
                <a:solidFill>
                  <a:srgbClr val="00279F"/>
                </a:solidFill>
              </a:endParaRPr>
            </a:p>
          </p:txBody>
        </p:sp>
        <p:sp>
          <p:nvSpPr>
            <p:cNvPr id="77" name="Text Box 10"/>
            <p:cNvSpPr txBox="1">
              <a:spLocks noChangeArrowheads="1"/>
            </p:cNvSpPr>
            <p:nvPr/>
          </p:nvSpPr>
          <p:spPr bwMode="auto">
            <a:xfrm>
              <a:off x="1467144" y="5418156"/>
              <a:ext cx="1205475" cy="457200"/>
            </a:xfrm>
            <a:prstGeom prst="rect">
              <a:avLst/>
            </a:prstGeom>
            <a:noFill/>
            <a:ln w="9525">
              <a:noFill/>
              <a:miter lim="800000"/>
              <a:headEnd/>
              <a:tailEnd/>
            </a:ln>
          </p:spPr>
          <p:txBody>
            <a:bodyPr/>
            <a:lstStyle/>
            <a:p>
              <a:pPr algn="ctr" eaLnBrk="0" hangingPunct="0">
                <a:buNone/>
              </a:pPr>
              <a:r>
                <a:rPr lang="en-US" sz="1100" b="1" dirty="0">
                  <a:solidFill>
                    <a:srgbClr val="00279F"/>
                  </a:solidFill>
                </a:rPr>
                <a:t>2 Hangar Bays</a:t>
              </a:r>
              <a:endParaRPr lang="en-US" sz="1100" dirty="0">
                <a:solidFill>
                  <a:srgbClr val="00279F"/>
                </a:solidFill>
              </a:endParaRPr>
            </a:p>
          </p:txBody>
        </p:sp>
        <p:sp>
          <p:nvSpPr>
            <p:cNvPr id="78" name="Text Box 11"/>
            <p:cNvSpPr txBox="1">
              <a:spLocks noChangeArrowheads="1"/>
            </p:cNvSpPr>
            <p:nvPr/>
          </p:nvSpPr>
          <p:spPr bwMode="auto">
            <a:xfrm>
              <a:off x="73025" y="2807493"/>
              <a:ext cx="1250949" cy="639763"/>
            </a:xfrm>
            <a:prstGeom prst="rect">
              <a:avLst/>
            </a:prstGeom>
            <a:noFill/>
            <a:ln w="9525">
              <a:noFill/>
              <a:miter lim="800000"/>
              <a:headEnd/>
              <a:tailEnd/>
            </a:ln>
          </p:spPr>
          <p:txBody>
            <a:bodyPr/>
            <a:lstStyle/>
            <a:p>
              <a:pPr algn="ctr" eaLnBrk="0" hangingPunct="0">
                <a:buNone/>
              </a:pPr>
              <a:r>
                <a:rPr lang="en-US" sz="1100" b="1" dirty="0">
                  <a:solidFill>
                    <a:srgbClr val="00279F"/>
                  </a:solidFill>
                </a:rPr>
                <a:t>Enlarged Flight Deck Footprint</a:t>
              </a:r>
            </a:p>
            <a:p>
              <a:pPr algn="ctr" eaLnBrk="0" hangingPunct="0">
                <a:buNone/>
              </a:pPr>
              <a:endParaRPr lang="en-US" sz="1100" b="1" dirty="0">
                <a:solidFill>
                  <a:srgbClr val="00279F"/>
                </a:solidFill>
              </a:endParaRPr>
            </a:p>
            <a:p>
              <a:pPr algn="ctr" eaLnBrk="0" hangingPunct="0">
                <a:buNone/>
              </a:pPr>
              <a:r>
                <a:rPr lang="en-US" sz="1100" b="1" dirty="0">
                  <a:solidFill>
                    <a:srgbClr val="00279F"/>
                  </a:solidFill>
                </a:rPr>
                <a:t>“Pit Stop”</a:t>
              </a:r>
              <a:endParaRPr lang="en-US" sz="1100" dirty="0">
                <a:solidFill>
                  <a:srgbClr val="00279F"/>
                </a:solidFill>
              </a:endParaRPr>
            </a:p>
          </p:txBody>
        </p:sp>
        <p:sp>
          <p:nvSpPr>
            <p:cNvPr id="79" name="Text Box 12"/>
            <p:cNvSpPr txBox="1">
              <a:spLocks noChangeArrowheads="1"/>
            </p:cNvSpPr>
            <p:nvPr/>
          </p:nvSpPr>
          <p:spPr bwMode="auto">
            <a:xfrm>
              <a:off x="139700" y="4279900"/>
              <a:ext cx="1826021" cy="549275"/>
            </a:xfrm>
            <a:prstGeom prst="rect">
              <a:avLst/>
            </a:prstGeom>
            <a:noFill/>
            <a:ln w="9525">
              <a:solidFill>
                <a:srgbClr val="FFFFFF"/>
              </a:solidFill>
              <a:miter lim="800000"/>
              <a:headEnd/>
              <a:tailEnd/>
            </a:ln>
          </p:spPr>
          <p:txBody>
            <a:bodyPr/>
            <a:lstStyle/>
            <a:p>
              <a:pPr algn="ctr" eaLnBrk="0" hangingPunct="0">
                <a:buNone/>
              </a:pPr>
              <a:r>
                <a:rPr lang="en-US" sz="1100" b="1" dirty="0">
                  <a:solidFill>
                    <a:srgbClr val="00279F"/>
                  </a:solidFill>
                </a:rPr>
                <a:t>Advanced Arresting Gear</a:t>
              </a:r>
              <a:endParaRPr lang="en-US" sz="3200" dirty="0">
                <a:solidFill>
                  <a:srgbClr val="00279F"/>
                </a:solidFill>
              </a:endParaRPr>
            </a:p>
          </p:txBody>
        </p:sp>
        <p:sp>
          <p:nvSpPr>
            <p:cNvPr id="80" name="Text Box 13"/>
            <p:cNvSpPr txBox="1">
              <a:spLocks noChangeArrowheads="1"/>
            </p:cNvSpPr>
            <p:nvPr/>
          </p:nvSpPr>
          <p:spPr bwMode="auto">
            <a:xfrm>
              <a:off x="-12700" y="5473700"/>
              <a:ext cx="1771650" cy="694245"/>
            </a:xfrm>
            <a:prstGeom prst="rect">
              <a:avLst/>
            </a:prstGeom>
            <a:noFill/>
            <a:ln w="9525">
              <a:noFill/>
              <a:miter lim="800000"/>
              <a:headEnd/>
              <a:tailEnd/>
            </a:ln>
          </p:spPr>
          <p:txBody>
            <a:bodyPr>
              <a:spAutoFit/>
            </a:bodyPr>
            <a:lstStyle/>
            <a:p>
              <a:pPr algn="ctr" eaLnBrk="0" hangingPunct="0">
                <a:lnSpc>
                  <a:spcPct val="85000"/>
                </a:lnSpc>
                <a:buNone/>
              </a:pPr>
              <a:r>
                <a:rPr lang="en-US" sz="1800" b="1" dirty="0">
                  <a:solidFill>
                    <a:srgbClr val="FF0000"/>
                  </a:solidFill>
                </a:rPr>
                <a:t>Enhanced Flight Deck</a:t>
              </a:r>
            </a:p>
          </p:txBody>
        </p:sp>
        <p:sp>
          <p:nvSpPr>
            <p:cNvPr id="81" name="Text Box 14"/>
            <p:cNvSpPr txBox="1">
              <a:spLocks noChangeArrowheads="1"/>
            </p:cNvSpPr>
            <p:nvPr/>
          </p:nvSpPr>
          <p:spPr bwMode="auto">
            <a:xfrm>
              <a:off x="1144685" y="1520825"/>
              <a:ext cx="1146174" cy="444500"/>
            </a:xfrm>
            <a:prstGeom prst="rect">
              <a:avLst/>
            </a:prstGeom>
            <a:noFill/>
            <a:ln w="9525">
              <a:solidFill>
                <a:srgbClr val="FFFFFF"/>
              </a:solidFill>
              <a:miter lim="800000"/>
              <a:headEnd/>
              <a:tailEnd/>
            </a:ln>
          </p:spPr>
          <p:txBody>
            <a:bodyPr/>
            <a:lstStyle/>
            <a:p>
              <a:pPr algn="ctr" eaLnBrk="0" hangingPunct="0">
                <a:buNone/>
              </a:pPr>
              <a:r>
                <a:rPr lang="en-US" sz="1100" b="1" dirty="0">
                  <a:solidFill>
                    <a:srgbClr val="00279F"/>
                  </a:solidFill>
                </a:rPr>
                <a:t>Dual Band Radar</a:t>
              </a:r>
              <a:endParaRPr lang="en-US" sz="1100" dirty="0">
                <a:solidFill>
                  <a:srgbClr val="00279F"/>
                </a:solidFill>
              </a:endParaRPr>
            </a:p>
          </p:txBody>
        </p:sp>
        <p:sp>
          <p:nvSpPr>
            <p:cNvPr id="82" name="Text Box 15"/>
            <p:cNvSpPr txBox="1">
              <a:spLocks noChangeArrowheads="1"/>
            </p:cNvSpPr>
            <p:nvPr/>
          </p:nvSpPr>
          <p:spPr bwMode="auto">
            <a:xfrm>
              <a:off x="50800" y="1420813"/>
              <a:ext cx="1295400" cy="549275"/>
            </a:xfrm>
            <a:prstGeom prst="rect">
              <a:avLst/>
            </a:prstGeom>
            <a:noFill/>
            <a:ln w="9525">
              <a:noFill/>
              <a:miter lim="800000"/>
              <a:headEnd/>
              <a:tailEnd/>
            </a:ln>
          </p:spPr>
          <p:txBody>
            <a:bodyPr/>
            <a:lstStyle/>
            <a:p>
              <a:pPr algn="ctr" eaLnBrk="0" hangingPunct="0">
                <a:buNone/>
              </a:pPr>
              <a:r>
                <a:rPr lang="en-US" sz="1100" b="1" dirty="0">
                  <a:solidFill>
                    <a:srgbClr val="00279F"/>
                  </a:solidFill>
                </a:rPr>
                <a:t>Smaller Island Re-Positioned Aft &amp; Outboard</a:t>
              </a:r>
              <a:endParaRPr lang="en-US" sz="3200" dirty="0">
                <a:solidFill>
                  <a:srgbClr val="00279F"/>
                </a:solidFill>
              </a:endParaRPr>
            </a:p>
          </p:txBody>
        </p:sp>
        <p:sp>
          <p:nvSpPr>
            <p:cNvPr id="84" name="Text Box 17"/>
            <p:cNvSpPr txBox="1">
              <a:spLocks noChangeArrowheads="1"/>
            </p:cNvSpPr>
            <p:nvPr/>
          </p:nvSpPr>
          <p:spPr bwMode="auto">
            <a:xfrm>
              <a:off x="755604" y="1151223"/>
              <a:ext cx="1957478" cy="404028"/>
            </a:xfrm>
            <a:prstGeom prst="rect">
              <a:avLst/>
            </a:prstGeom>
            <a:noFill/>
            <a:ln w="9525">
              <a:noFill/>
              <a:miter lim="800000"/>
              <a:headEnd/>
              <a:tailEnd/>
            </a:ln>
          </p:spPr>
          <p:txBody>
            <a:bodyPr wrap="none">
              <a:spAutoFit/>
            </a:bodyPr>
            <a:lstStyle/>
            <a:p>
              <a:pPr algn="ctr" eaLnBrk="0" hangingPunct="0">
                <a:lnSpc>
                  <a:spcPct val="85000"/>
                </a:lnSpc>
                <a:buNone/>
              </a:pPr>
              <a:r>
                <a:rPr lang="en-US" sz="1800" b="1" dirty="0">
                  <a:solidFill>
                    <a:srgbClr val="FF0000"/>
                  </a:solidFill>
                </a:rPr>
                <a:t>Integrated Island</a:t>
              </a:r>
            </a:p>
          </p:txBody>
        </p:sp>
        <p:sp>
          <p:nvSpPr>
            <p:cNvPr id="85" name="Text Box 18"/>
            <p:cNvSpPr txBox="1">
              <a:spLocks noChangeArrowheads="1"/>
            </p:cNvSpPr>
            <p:nvPr/>
          </p:nvSpPr>
          <p:spPr bwMode="auto">
            <a:xfrm>
              <a:off x="4356100" y="5854700"/>
              <a:ext cx="2530475" cy="694245"/>
            </a:xfrm>
            <a:prstGeom prst="rect">
              <a:avLst/>
            </a:prstGeom>
            <a:noFill/>
            <a:ln w="9525">
              <a:noFill/>
              <a:miter lim="800000"/>
              <a:headEnd/>
              <a:tailEnd/>
            </a:ln>
          </p:spPr>
          <p:txBody>
            <a:bodyPr>
              <a:spAutoFit/>
            </a:bodyPr>
            <a:lstStyle/>
            <a:p>
              <a:pPr algn="ctr" eaLnBrk="0" hangingPunct="0">
                <a:lnSpc>
                  <a:spcPct val="85000"/>
                </a:lnSpc>
                <a:buNone/>
              </a:pPr>
              <a:r>
                <a:rPr lang="en-US" sz="1800" b="1" dirty="0">
                  <a:solidFill>
                    <a:srgbClr val="FF0000"/>
                  </a:solidFill>
                </a:rPr>
                <a:t>Improved Survivability</a:t>
              </a:r>
            </a:p>
          </p:txBody>
        </p:sp>
        <p:sp>
          <p:nvSpPr>
            <p:cNvPr id="86" name="Text Box 19"/>
            <p:cNvSpPr txBox="1">
              <a:spLocks noChangeArrowheads="1"/>
            </p:cNvSpPr>
            <p:nvPr/>
          </p:nvSpPr>
          <p:spPr bwMode="auto">
            <a:xfrm>
              <a:off x="4511675" y="5424488"/>
              <a:ext cx="1825625" cy="549275"/>
            </a:xfrm>
            <a:prstGeom prst="rect">
              <a:avLst/>
            </a:prstGeom>
            <a:noFill/>
            <a:ln w="9525">
              <a:noFill/>
              <a:miter lim="800000"/>
              <a:headEnd/>
              <a:tailEnd/>
            </a:ln>
          </p:spPr>
          <p:txBody>
            <a:bodyPr/>
            <a:lstStyle/>
            <a:p>
              <a:pPr algn="ctr" eaLnBrk="0" hangingPunct="0">
                <a:buNone/>
              </a:pPr>
              <a:r>
                <a:rPr lang="en-US" sz="1100" b="1" dirty="0">
                  <a:solidFill>
                    <a:srgbClr val="00279F"/>
                  </a:solidFill>
                </a:rPr>
                <a:t>Underwater Protection</a:t>
              </a:r>
              <a:endParaRPr lang="en-US" sz="3200" dirty="0">
                <a:solidFill>
                  <a:srgbClr val="00279F"/>
                </a:solidFill>
              </a:endParaRPr>
            </a:p>
          </p:txBody>
        </p:sp>
        <p:sp>
          <p:nvSpPr>
            <p:cNvPr id="87" name="Text Box 20"/>
            <p:cNvSpPr txBox="1">
              <a:spLocks noChangeArrowheads="1"/>
            </p:cNvSpPr>
            <p:nvPr/>
          </p:nvSpPr>
          <p:spPr bwMode="auto">
            <a:xfrm>
              <a:off x="6969126" y="5853653"/>
              <a:ext cx="2064426" cy="694245"/>
            </a:xfrm>
            <a:prstGeom prst="rect">
              <a:avLst/>
            </a:prstGeom>
            <a:noFill/>
            <a:ln w="9525">
              <a:noFill/>
              <a:miter lim="800000"/>
              <a:headEnd/>
              <a:tailEnd/>
            </a:ln>
          </p:spPr>
          <p:txBody>
            <a:bodyPr wrap="square">
              <a:spAutoFit/>
            </a:bodyPr>
            <a:lstStyle/>
            <a:p>
              <a:pPr algn="ctr" eaLnBrk="0" hangingPunct="0">
                <a:lnSpc>
                  <a:spcPct val="85000"/>
                </a:lnSpc>
                <a:buNone/>
              </a:pPr>
              <a:r>
                <a:rPr lang="en-US" sz="1800" b="1" dirty="0">
                  <a:solidFill>
                    <a:srgbClr val="FF0000"/>
                  </a:solidFill>
                </a:rPr>
                <a:t>Enhanced Ship Self Defense</a:t>
              </a:r>
            </a:p>
          </p:txBody>
        </p:sp>
        <p:sp>
          <p:nvSpPr>
            <p:cNvPr id="88" name="Text Box 21"/>
            <p:cNvSpPr txBox="1">
              <a:spLocks noChangeArrowheads="1"/>
            </p:cNvSpPr>
            <p:nvPr/>
          </p:nvSpPr>
          <p:spPr bwMode="auto">
            <a:xfrm>
              <a:off x="6372225" y="2944813"/>
              <a:ext cx="1555750" cy="365125"/>
            </a:xfrm>
            <a:prstGeom prst="rect">
              <a:avLst/>
            </a:prstGeom>
            <a:noFill/>
            <a:ln w="9525">
              <a:noFill/>
              <a:miter lim="800000"/>
              <a:headEnd/>
              <a:tailEnd/>
            </a:ln>
          </p:spPr>
          <p:txBody>
            <a:bodyPr/>
            <a:lstStyle/>
            <a:p>
              <a:pPr algn="ctr" eaLnBrk="0" hangingPunct="0">
                <a:buNone/>
              </a:pPr>
              <a:r>
                <a:rPr lang="en-US" sz="1100" b="1" dirty="0">
                  <a:solidFill>
                    <a:srgbClr val="00279F"/>
                  </a:solidFill>
                </a:rPr>
                <a:t>Advanced Weapons Elevators</a:t>
              </a:r>
              <a:endParaRPr lang="en-US" sz="1100" dirty="0">
                <a:solidFill>
                  <a:srgbClr val="00279F"/>
                </a:solidFill>
              </a:endParaRPr>
            </a:p>
          </p:txBody>
        </p:sp>
        <p:sp>
          <p:nvSpPr>
            <p:cNvPr id="89" name="Text Box 22"/>
            <p:cNvSpPr txBox="1">
              <a:spLocks noChangeArrowheads="1"/>
            </p:cNvSpPr>
            <p:nvPr/>
          </p:nvSpPr>
          <p:spPr bwMode="auto">
            <a:xfrm>
              <a:off x="6081713" y="2279650"/>
              <a:ext cx="2846387" cy="694245"/>
            </a:xfrm>
            <a:prstGeom prst="rect">
              <a:avLst/>
            </a:prstGeom>
            <a:noFill/>
            <a:ln w="9525">
              <a:noFill/>
              <a:miter lim="800000"/>
              <a:headEnd/>
              <a:tailEnd/>
            </a:ln>
          </p:spPr>
          <p:txBody>
            <a:bodyPr>
              <a:spAutoFit/>
            </a:bodyPr>
            <a:lstStyle/>
            <a:p>
              <a:pPr algn="ctr" eaLnBrk="0" hangingPunct="0">
                <a:lnSpc>
                  <a:spcPct val="85000"/>
                </a:lnSpc>
                <a:buNone/>
              </a:pPr>
              <a:r>
                <a:rPr lang="en-US" sz="1800" b="1" dirty="0">
                  <a:solidFill>
                    <a:srgbClr val="FF0000"/>
                  </a:solidFill>
                </a:rPr>
                <a:t>Improved Weapon &amp; Material Handling</a:t>
              </a:r>
            </a:p>
          </p:txBody>
        </p:sp>
        <p:sp>
          <p:nvSpPr>
            <p:cNvPr id="92" name="Line 25"/>
            <p:cNvSpPr>
              <a:spLocks noChangeShapeType="1"/>
            </p:cNvSpPr>
            <p:nvPr/>
          </p:nvSpPr>
          <p:spPr bwMode="auto">
            <a:xfrm>
              <a:off x="1241425" y="2093913"/>
              <a:ext cx="1019175" cy="909637"/>
            </a:xfrm>
            <a:prstGeom prst="line">
              <a:avLst/>
            </a:prstGeom>
            <a:noFill/>
            <a:ln w="9525">
              <a:solidFill>
                <a:srgbClr val="4590FF"/>
              </a:solidFill>
              <a:round/>
              <a:headEnd/>
              <a:tailEnd type="triangle" w="med" len="med"/>
            </a:ln>
          </p:spPr>
          <p:txBody>
            <a:bodyPr/>
            <a:lstStyle/>
            <a:p>
              <a:endParaRPr lang="en-US" dirty="0"/>
            </a:p>
          </p:txBody>
        </p:sp>
        <p:sp>
          <p:nvSpPr>
            <p:cNvPr id="93" name="Line 26"/>
            <p:cNvSpPr>
              <a:spLocks noChangeShapeType="1"/>
            </p:cNvSpPr>
            <p:nvPr/>
          </p:nvSpPr>
          <p:spPr bwMode="auto">
            <a:xfrm>
              <a:off x="1734342" y="2021683"/>
              <a:ext cx="462759" cy="1121568"/>
            </a:xfrm>
            <a:prstGeom prst="line">
              <a:avLst/>
            </a:prstGeom>
            <a:noFill/>
            <a:ln w="9525">
              <a:solidFill>
                <a:srgbClr val="4590FF"/>
              </a:solidFill>
              <a:round/>
              <a:headEnd/>
              <a:tailEnd type="triangle" w="med" len="med"/>
            </a:ln>
          </p:spPr>
          <p:txBody>
            <a:bodyPr/>
            <a:lstStyle/>
            <a:p>
              <a:endParaRPr lang="en-US" dirty="0"/>
            </a:p>
          </p:txBody>
        </p:sp>
        <p:sp>
          <p:nvSpPr>
            <p:cNvPr id="94" name="Line 27"/>
            <p:cNvSpPr>
              <a:spLocks noChangeShapeType="1"/>
            </p:cNvSpPr>
            <p:nvPr/>
          </p:nvSpPr>
          <p:spPr bwMode="auto">
            <a:xfrm flipH="1">
              <a:off x="2590799" y="2093914"/>
              <a:ext cx="163641" cy="604837"/>
            </a:xfrm>
            <a:prstGeom prst="line">
              <a:avLst/>
            </a:prstGeom>
            <a:noFill/>
            <a:ln w="9525">
              <a:solidFill>
                <a:srgbClr val="4590FF"/>
              </a:solidFill>
              <a:round/>
              <a:headEnd/>
              <a:tailEnd type="triangle" w="med" len="med"/>
            </a:ln>
          </p:spPr>
          <p:txBody>
            <a:bodyPr/>
            <a:lstStyle/>
            <a:p>
              <a:endParaRPr lang="en-US" dirty="0"/>
            </a:p>
          </p:txBody>
        </p:sp>
        <p:sp>
          <p:nvSpPr>
            <p:cNvPr id="95" name="Line 28"/>
            <p:cNvSpPr>
              <a:spLocks noChangeShapeType="1"/>
            </p:cNvSpPr>
            <p:nvPr/>
          </p:nvSpPr>
          <p:spPr bwMode="auto">
            <a:xfrm flipV="1">
              <a:off x="1139825" y="3168650"/>
              <a:ext cx="676275" cy="217488"/>
            </a:xfrm>
            <a:prstGeom prst="line">
              <a:avLst/>
            </a:prstGeom>
            <a:noFill/>
            <a:ln w="9525">
              <a:solidFill>
                <a:srgbClr val="4590FF"/>
              </a:solidFill>
              <a:round/>
              <a:headEnd/>
              <a:tailEnd type="triangle" w="med" len="med"/>
            </a:ln>
          </p:spPr>
          <p:txBody>
            <a:bodyPr/>
            <a:lstStyle/>
            <a:p>
              <a:endParaRPr lang="en-US" dirty="0"/>
            </a:p>
          </p:txBody>
        </p:sp>
        <p:sp>
          <p:nvSpPr>
            <p:cNvPr id="96" name="Line 29"/>
            <p:cNvSpPr>
              <a:spLocks noChangeShapeType="1"/>
            </p:cNvSpPr>
            <p:nvPr/>
          </p:nvSpPr>
          <p:spPr bwMode="auto">
            <a:xfrm flipV="1">
              <a:off x="1228725" y="3244850"/>
              <a:ext cx="1730375" cy="1003300"/>
            </a:xfrm>
            <a:prstGeom prst="line">
              <a:avLst/>
            </a:prstGeom>
            <a:noFill/>
            <a:ln w="9525">
              <a:solidFill>
                <a:srgbClr val="4590FF"/>
              </a:solidFill>
              <a:round/>
              <a:headEnd/>
              <a:tailEnd type="triangle" w="med" len="med"/>
            </a:ln>
          </p:spPr>
          <p:txBody>
            <a:bodyPr/>
            <a:lstStyle/>
            <a:p>
              <a:endParaRPr lang="en-US" dirty="0"/>
            </a:p>
          </p:txBody>
        </p:sp>
        <p:sp>
          <p:nvSpPr>
            <p:cNvPr id="97" name="Line 30"/>
            <p:cNvSpPr>
              <a:spLocks noChangeShapeType="1"/>
            </p:cNvSpPr>
            <p:nvPr/>
          </p:nvSpPr>
          <p:spPr bwMode="auto">
            <a:xfrm flipV="1">
              <a:off x="1787525" y="3676650"/>
              <a:ext cx="1187450" cy="1093788"/>
            </a:xfrm>
            <a:prstGeom prst="line">
              <a:avLst/>
            </a:prstGeom>
            <a:noFill/>
            <a:ln w="9525">
              <a:solidFill>
                <a:srgbClr val="4590FF"/>
              </a:solidFill>
              <a:round/>
              <a:headEnd/>
              <a:tailEnd type="triangle" w="med" len="med"/>
            </a:ln>
          </p:spPr>
          <p:txBody>
            <a:bodyPr/>
            <a:lstStyle/>
            <a:p>
              <a:endParaRPr lang="en-US" dirty="0"/>
            </a:p>
          </p:txBody>
        </p:sp>
        <p:sp>
          <p:nvSpPr>
            <p:cNvPr id="98" name="Line 31"/>
            <p:cNvSpPr>
              <a:spLocks noChangeShapeType="1"/>
            </p:cNvSpPr>
            <p:nvPr/>
          </p:nvSpPr>
          <p:spPr bwMode="auto">
            <a:xfrm flipV="1">
              <a:off x="2311400" y="3919538"/>
              <a:ext cx="817563" cy="1460500"/>
            </a:xfrm>
            <a:prstGeom prst="line">
              <a:avLst/>
            </a:prstGeom>
            <a:noFill/>
            <a:ln w="9525">
              <a:solidFill>
                <a:srgbClr val="4590FF"/>
              </a:solidFill>
              <a:round/>
              <a:headEnd/>
              <a:tailEnd type="triangle" w="med" len="med"/>
            </a:ln>
          </p:spPr>
          <p:txBody>
            <a:bodyPr/>
            <a:lstStyle/>
            <a:p>
              <a:endParaRPr lang="en-US" dirty="0"/>
            </a:p>
          </p:txBody>
        </p:sp>
        <p:sp>
          <p:nvSpPr>
            <p:cNvPr id="99" name="Line 32"/>
            <p:cNvSpPr>
              <a:spLocks noChangeShapeType="1"/>
            </p:cNvSpPr>
            <p:nvPr/>
          </p:nvSpPr>
          <p:spPr bwMode="auto">
            <a:xfrm flipV="1">
              <a:off x="3698874" y="3422651"/>
              <a:ext cx="590550" cy="2144713"/>
            </a:xfrm>
            <a:prstGeom prst="line">
              <a:avLst/>
            </a:prstGeom>
            <a:noFill/>
            <a:ln w="9525">
              <a:solidFill>
                <a:srgbClr val="4590FF"/>
              </a:solidFill>
              <a:round/>
              <a:headEnd/>
              <a:tailEnd type="triangle" w="med" len="med"/>
            </a:ln>
          </p:spPr>
          <p:txBody>
            <a:bodyPr/>
            <a:lstStyle/>
            <a:p>
              <a:endParaRPr lang="en-US" dirty="0"/>
            </a:p>
          </p:txBody>
        </p:sp>
        <p:sp>
          <p:nvSpPr>
            <p:cNvPr id="100" name="Line 33"/>
            <p:cNvSpPr>
              <a:spLocks noChangeShapeType="1"/>
            </p:cNvSpPr>
            <p:nvPr/>
          </p:nvSpPr>
          <p:spPr bwMode="auto">
            <a:xfrm flipH="1" flipV="1">
              <a:off x="4995863" y="4903788"/>
              <a:ext cx="128587" cy="533400"/>
            </a:xfrm>
            <a:prstGeom prst="line">
              <a:avLst/>
            </a:prstGeom>
            <a:noFill/>
            <a:ln w="9525">
              <a:solidFill>
                <a:srgbClr val="4590FF"/>
              </a:solidFill>
              <a:round/>
              <a:headEnd/>
              <a:tailEnd type="triangle" w="med" len="med"/>
            </a:ln>
          </p:spPr>
          <p:txBody>
            <a:bodyPr/>
            <a:lstStyle/>
            <a:p>
              <a:endParaRPr lang="en-US" dirty="0"/>
            </a:p>
          </p:txBody>
        </p:sp>
        <p:sp>
          <p:nvSpPr>
            <p:cNvPr id="101" name="Line 34"/>
            <p:cNvSpPr>
              <a:spLocks noChangeShapeType="1"/>
            </p:cNvSpPr>
            <p:nvPr/>
          </p:nvSpPr>
          <p:spPr bwMode="auto">
            <a:xfrm flipH="1" flipV="1">
              <a:off x="6016625" y="4829175"/>
              <a:ext cx="1698625" cy="627063"/>
            </a:xfrm>
            <a:prstGeom prst="line">
              <a:avLst/>
            </a:prstGeom>
            <a:noFill/>
            <a:ln w="9525">
              <a:solidFill>
                <a:srgbClr val="4590FF"/>
              </a:solidFill>
              <a:round/>
              <a:headEnd/>
              <a:tailEnd type="triangle" w="med" len="med"/>
            </a:ln>
          </p:spPr>
          <p:txBody>
            <a:bodyPr/>
            <a:lstStyle/>
            <a:p>
              <a:endParaRPr lang="en-US" dirty="0"/>
            </a:p>
          </p:txBody>
        </p:sp>
        <p:sp>
          <p:nvSpPr>
            <p:cNvPr id="102" name="Line 35"/>
            <p:cNvSpPr>
              <a:spLocks noChangeShapeType="1"/>
            </p:cNvSpPr>
            <p:nvPr/>
          </p:nvSpPr>
          <p:spPr bwMode="auto">
            <a:xfrm flipH="1">
              <a:off x="4552950" y="3211513"/>
              <a:ext cx="1784350" cy="858837"/>
            </a:xfrm>
            <a:prstGeom prst="line">
              <a:avLst/>
            </a:prstGeom>
            <a:noFill/>
            <a:ln w="9525">
              <a:solidFill>
                <a:srgbClr val="4590FF"/>
              </a:solidFill>
              <a:round/>
              <a:headEnd/>
              <a:tailEnd type="triangle" w="med" len="med"/>
            </a:ln>
          </p:spPr>
          <p:txBody>
            <a:bodyPr/>
            <a:lstStyle/>
            <a:p>
              <a:endParaRPr lang="en-US" dirty="0"/>
            </a:p>
          </p:txBody>
        </p:sp>
        <p:sp>
          <p:nvSpPr>
            <p:cNvPr id="103" name="Line 36"/>
            <p:cNvSpPr>
              <a:spLocks noChangeShapeType="1"/>
            </p:cNvSpPr>
            <p:nvPr/>
          </p:nvSpPr>
          <p:spPr bwMode="auto">
            <a:xfrm>
              <a:off x="4200525" y="2233613"/>
              <a:ext cx="3175" cy="922337"/>
            </a:xfrm>
            <a:prstGeom prst="line">
              <a:avLst/>
            </a:prstGeom>
            <a:noFill/>
            <a:ln w="9525">
              <a:solidFill>
                <a:srgbClr val="4590FF"/>
              </a:solidFill>
              <a:round/>
              <a:headEnd/>
              <a:tailEnd type="triangle" w="med" len="med"/>
            </a:ln>
          </p:spPr>
          <p:txBody>
            <a:bodyPr/>
            <a:lstStyle/>
            <a:p>
              <a:endParaRPr lang="en-US" dirty="0"/>
            </a:p>
          </p:txBody>
        </p:sp>
        <p:sp>
          <p:nvSpPr>
            <p:cNvPr id="104" name="Line 37"/>
            <p:cNvSpPr>
              <a:spLocks noChangeShapeType="1"/>
            </p:cNvSpPr>
            <p:nvPr/>
          </p:nvSpPr>
          <p:spPr bwMode="auto">
            <a:xfrm flipH="1">
              <a:off x="4806950" y="2165350"/>
              <a:ext cx="633413" cy="1198563"/>
            </a:xfrm>
            <a:prstGeom prst="line">
              <a:avLst/>
            </a:prstGeom>
            <a:noFill/>
            <a:ln w="9525">
              <a:solidFill>
                <a:srgbClr val="4590FF"/>
              </a:solidFill>
              <a:round/>
              <a:headEnd/>
              <a:tailEnd type="triangle" w="med" len="med"/>
            </a:ln>
          </p:spPr>
          <p:txBody>
            <a:bodyPr/>
            <a:lstStyle/>
            <a:p>
              <a:endParaRPr lang="en-US" dirty="0"/>
            </a:p>
          </p:txBody>
        </p:sp>
        <p:sp>
          <p:nvSpPr>
            <p:cNvPr id="106" name="Text Box 39"/>
            <p:cNvSpPr txBox="1">
              <a:spLocks noChangeArrowheads="1"/>
            </p:cNvSpPr>
            <p:nvPr/>
          </p:nvSpPr>
          <p:spPr bwMode="auto">
            <a:xfrm>
              <a:off x="7553325" y="5376863"/>
              <a:ext cx="1363663" cy="454025"/>
            </a:xfrm>
            <a:prstGeom prst="rect">
              <a:avLst/>
            </a:prstGeom>
            <a:noFill/>
            <a:ln w="9525">
              <a:noFill/>
              <a:miter lim="800000"/>
              <a:headEnd/>
              <a:tailEnd/>
            </a:ln>
          </p:spPr>
          <p:txBody>
            <a:bodyPr/>
            <a:lstStyle/>
            <a:p>
              <a:pPr algn="ctr" eaLnBrk="0" hangingPunct="0">
                <a:buNone/>
              </a:pPr>
              <a:r>
                <a:rPr lang="en-US" sz="1100" b="1" dirty="0">
                  <a:solidFill>
                    <a:srgbClr val="00279F"/>
                  </a:solidFill>
                </a:rPr>
                <a:t>Evolved Sea Sparrow Missile</a:t>
              </a:r>
            </a:p>
          </p:txBody>
        </p:sp>
        <p:sp>
          <p:nvSpPr>
            <p:cNvPr id="107" name="Rectangle 40"/>
            <p:cNvSpPr>
              <a:spLocks noChangeArrowheads="1"/>
            </p:cNvSpPr>
            <p:nvPr/>
          </p:nvSpPr>
          <p:spPr bwMode="auto">
            <a:xfrm>
              <a:off x="2195513" y="1428750"/>
              <a:ext cx="1257300" cy="739769"/>
            </a:xfrm>
            <a:prstGeom prst="rect">
              <a:avLst/>
            </a:prstGeom>
            <a:noFill/>
            <a:ln w="9525">
              <a:noFill/>
              <a:miter lim="800000"/>
              <a:headEnd/>
              <a:tailEnd/>
            </a:ln>
          </p:spPr>
          <p:txBody>
            <a:bodyPr>
              <a:spAutoFit/>
            </a:bodyPr>
            <a:lstStyle/>
            <a:p>
              <a:pPr>
                <a:buNone/>
              </a:pPr>
              <a:r>
                <a:rPr lang="en-US" sz="1100" b="1" dirty="0">
                  <a:solidFill>
                    <a:srgbClr val="00279F"/>
                  </a:solidFill>
                </a:rPr>
                <a:t>Joint Precision Approach and Landing System</a:t>
              </a:r>
            </a:p>
          </p:txBody>
        </p:sp>
        <p:sp>
          <p:nvSpPr>
            <p:cNvPr id="108" name="Text Box 41"/>
            <p:cNvSpPr txBox="1">
              <a:spLocks noChangeArrowheads="1"/>
            </p:cNvSpPr>
            <p:nvPr/>
          </p:nvSpPr>
          <p:spPr bwMode="auto">
            <a:xfrm>
              <a:off x="2720181" y="5534819"/>
              <a:ext cx="1957387" cy="639761"/>
            </a:xfrm>
            <a:prstGeom prst="rect">
              <a:avLst/>
            </a:prstGeom>
            <a:noFill/>
            <a:ln w="9525">
              <a:noFill/>
              <a:miter lim="800000"/>
              <a:headEnd/>
              <a:tailEnd/>
            </a:ln>
          </p:spPr>
          <p:txBody>
            <a:bodyPr/>
            <a:lstStyle/>
            <a:p>
              <a:pPr algn="ctr" eaLnBrk="0" hangingPunct="0">
                <a:buNone/>
              </a:pPr>
              <a:r>
                <a:rPr lang="en-US" sz="1100" b="1" dirty="0">
                  <a:solidFill>
                    <a:srgbClr val="00279F"/>
                  </a:solidFill>
                </a:rPr>
                <a:t>Electromagnetic Aircraft Launching System (4)</a:t>
              </a:r>
              <a:endParaRPr lang="en-US" sz="1100" dirty="0">
                <a:solidFill>
                  <a:srgbClr val="00279F"/>
                </a:solidFill>
              </a:endParaRPr>
            </a:p>
          </p:txBody>
        </p:sp>
        <p:sp>
          <p:nvSpPr>
            <p:cNvPr id="109" name="Line 43"/>
            <p:cNvSpPr>
              <a:spLocks noChangeShapeType="1"/>
            </p:cNvSpPr>
            <p:nvPr/>
          </p:nvSpPr>
          <p:spPr bwMode="auto">
            <a:xfrm flipV="1">
              <a:off x="2405063" y="3273425"/>
              <a:ext cx="1630362" cy="2767013"/>
            </a:xfrm>
            <a:prstGeom prst="line">
              <a:avLst/>
            </a:prstGeom>
            <a:noFill/>
            <a:ln w="9525">
              <a:solidFill>
                <a:srgbClr val="4590FF"/>
              </a:solidFill>
              <a:round/>
              <a:headEnd/>
              <a:tailEnd type="triangle" w="med" len="med"/>
            </a:ln>
          </p:spPr>
          <p:txBody>
            <a:bodyPr/>
            <a:lstStyle/>
            <a:p>
              <a:endParaRPr lang="en-US" dirty="0"/>
            </a:p>
          </p:txBody>
        </p:sp>
        <p:sp>
          <p:nvSpPr>
            <p:cNvPr id="111" name="Line 46"/>
            <p:cNvSpPr>
              <a:spLocks noChangeShapeType="1"/>
            </p:cNvSpPr>
            <p:nvPr/>
          </p:nvSpPr>
          <p:spPr bwMode="auto">
            <a:xfrm flipH="1">
              <a:off x="4570413" y="1693863"/>
              <a:ext cx="633412" cy="1446212"/>
            </a:xfrm>
            <a:prstGeom prst="line">
              <a:avLst/>
            </a:prstGeom>
            <a:noFill/>
            <a:ln w="9525">
              <a:solidFill>
                <a:srgbClr val="4590FF"/>
              </a:solidFill>
              <a:round/>
              <a:headEnd/>
              <a:tailEnd type="triangle" w="med" len="med"/>
            </a:ln>
          </p:spPr>
          <p:txBody>
            <a:bodyPr/>
            <a:lstStyle/>
            <a:p>
              <a:endParaRPr lang="en-US" dirty="0"/>
            </a:p>
          </p:txBody>
        </p:sp>
        <p:sp>
          <p:nvSpPr>
            <p:cNvPr id="112" name="TextBox 46"/>
            <p:cNvSpPr txBox="1">
              <a:spLocks noChangeArrowheads="1"/>
            </p:cNvSpPr>
            <p:nvPr/>
          </p:nvSpPr>
          <p:spPr bwMode="auto">
            <a:xfrm>
              <a:off x="51084" y="6600717"/>
              <a:ext cx="980265" cy="270866"/>
            </a:xfrm>
            <a:prstGeom prst="rect">
              <a:avLst/>
            </a:prstGeom>
            <a:solidFill>
              <a:schemeClr val="bg1"/>
            </a:solidFill>
            <a:ln w="9525">
              <a:noFill/>
              <a:miter lim="800000"/>
              <a:headEnd/>
              <a:tailEnd/>
            </a:ln>
          </p:spPr>
          <p:txBody>
            <a:bodyPr>
              <a:spAutoFit/>
            </a:bodyPr>
            <a:lstStyle/>
            <a:p>
              <a:pPr>
                <a:defRPr/>
              </a:pPr>
              <a:r>
                <a:rPr lang="en-US" sz="1050" dirty="0"/>
                <a:t> </a:t>
              </a:r>
            </a:p>
          </p:txBody>
        </p:sp>
      </p:grpSp>
      <p:sp>
        <p:nvSpPr>
          <p:cNvPr id="2" name="TextBox 1"/>
          <p:cNvSpPr txBox="1"/>
          <p:nvPr/>
        </p:nvSpPr>
        <p:spPr>
          <a:xfrm>
            <a:off x="0" y="5937059"/>
            <a:ext cx="9144000" cy="584775"/>
          </a:xfrm>
          <a:prstGeom prst="rect">
            <a:avLst/>
          </a:prstGeom>
          <a:noFill/>
        </p:spPr>
        <p:txBody>
          <a:bodyPr wrap="square" rtlCol="0">
            <a:spAutoFit/>
          </a:bodyPr>
          <a:lstStyle/>
          <a:p>
            <a:pPr>
              <a:buNone/>
            </a:pPr>
            <a:r>
              <a:rPr lang="en-US" sz="1600" b="1" dirty="0">
                <a:latin typeface="Arial "/>
              </a:rPr>
              <a:t>USS Gerald R. Ford (CVN 78),     USS John F. Kennedy (CVN 79),     USS Enterprise (CVN 80)</a:t>
            </a:r>
          </a:p>
          <a:p>
            <a:pPr>
              <a:buNone/>
            </a:pPr>
            <a:r>
              <a:rPr lang="en-US" sz="1600" b="1" dirty="0">
                <a:latin typeface="Arial "/>
              </a:rPr>
              <a:t>           (Commissioned)		      (Launched)		            (Keel Laid)</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5" y="553313"/>
            <a:ext cx="8229600" cy="1143000"/>
          </a:xfrm>
        </p:spPr>
        <p:txBody>
          <a:bodyPr/>
          <a:lstStyle/>
          <a:p>
            <a:r>
              <a:rPr lang="en-US" sz="4000" dirty="0">
                <a:solidFill>
                  <a:srgbClr val="003399"/>
                </a:solidFill>
                <a:latin typeface="Impact" pitchFamily="34" charset="0"/>
              </a:rPr>
              <a:t>Aircraft Carrier </a:t>
            </a:r>
            <a:r>
              <a:rPr lang="en-US" sz="3600" dirty="0">
                <a:solidFill>
                  <a:srgbClr val="003399"/>
                </a:solidFill>
                <a:latin typeface="Impact" pitchFamily="34" charset="0"/>
              </a:rPr>
              <a:t>vs</a:t>
            </a:r>
            <a:r>
              <a:rPr lang="en-US" sz="4000" dirty="0">
                <a:solidFill>
                  <a:srgbClr val="003399"/>
                </a:solidFill>
                <a:latin typeface="Impact" pitchFamily="34" charset="0"/>
              </a:rPr>
              <a:t> LHD/LHA</a:t>
            </a:r>
            <a:endParaRPr lang="en-US" sz="4000" dirty="0">
              <a:solidFill>
                <a:schemeClr val="accent2"/>
              </a:solidFill>
            </a:endParaRPr>
          </a:p>
        </p:txBody>
      </p:sp>
      <p:sp>
        <p:nvSpPr>
          <p:cNvPr id="3" name="Text Placeholder 2"/>
          <p:cNvSpPr>
            <a:spLocks noGrp="1"/>
          </p:cNvSpPr>
          <p:nvPr>
            <p:ph type="body" idx="1"/>
          </p:nvPr>
        </p:nvSpPr>
        <p:spPr>
          <a:xfrm>
            <a:off x="31826" y="1719530"/>
            <a:ext cx="8414590" cy="330206"/>
          </a:xfrm>
        </p:spPr>
        <p:txBody>
          <a:bodyPr/>
          <a:lstStyle/>
          <a:p>
            <a:r>
              <a:rPr lang="en-US" dirty="0">
                <a:latin typeface="Arial" panose="020B0604020202020204" pitchFamily="34" charset="0"/>
                <a:cs typeface="Arial" panose="020B0604020202020204" pitchFamily="34" charset="0"/>
              </a:rPr>
              <a:t>Nimitz-Class Aircraft Carrier (Super Carrier)</a:t>
            </a:r>
          </a:p>
        </p:txBody>
      </p:sp>
      <p:sp>
        <p:nvSpPr>
          <p:cNvPr id="4" name="Content Placeholder 3"/>
          <p:cNvSpPr>
            <a:spLocks noGrp="1"/>
          </p:cNvSpPr>
          <p:nvPr>
            <p:ph sz="half" idx="2"/>
          </p:nvPr>
        </p:nvSpPr>
        <p:spPr>
          <a:xfrm>
            <a:off x="4168877" y="1966450"/>
            <a:ext cx="4975124" cy="2536462"/>
          </a:xfrm>
        </p:spPr>
        <p:txBody>
          <a:bodyPr/>
          <a:lstStyle/>
          <a:p>
            <a:pPr marL="0" indent="0">
              <a:buNone/>
            </a:pPr>
            <a:r>
              <a:rPr lang="en-US" sz="1200" b="1" dirty="0">
                <a:latin typeface="Arial" panose="020B0604020202020204" pitchFamily="34" charset="0"/>
                <a:cs typeface="Arial" panose="020B0604020202020204" pitchFamily="34" charset="0"/>
              </a:rPr>
              <a:t>Displacement: </a:t>
            </a:r>
            <a:r>
              <a:rPr lang="en-US" sz="1200" dirty="0">
                <a:latin typeface="Arial" panose="020B0604020202020204" pitchFamily="34" charset="0"/>
                <a:cs typeface="Arial" panose="020B0604020202020204" pitchFamily="34" charset="0"/>
              </a:rPr>
              <a:t>97,000 tons</a:t>
            </a:r>
          </a:p>
          <a:p>
            <a:pPr marL="0" indent="0">
              <a:buNone/>
            </a:pPr>
            <a:r>
              <a:rPr lang="en-US" sz="1200" b="1" dirty="0">
                <a:latin typeface="Arial" panose="020B0604020202020204" pitchFamily="34" charset="0"/>
                <a:cs typeface="Arial" panose="020B0604020202020204" pitchFamily="34" charset="0"/>
              </a:rPr>
              <a:t>Aircraft: </a:t>
            </a:r>
            <a:r>
              <a:rPr lang="en-US" sz="1200" dirty="0">
                <a:latin typeface="Arial" panose="020B0604020202020204" pitchFamily="34" charset="0"/>
                <a:cs typeface="Arial" panose="020B0604020202020204" pitchFamily="34" charset="0"/>
              </a:rPr>
              <a:t>F/A-18E/F Super Hornet, F/A-18C Hornet, EA-18G Growlers, E-2C/D Hawkeyes, C-2 Greyhound, SH-60R/S Seahawk </a:t>
            </a:r>
          </a:p>
          <a:p>
            <a:pPr marL="0" indent="0">
              <a:buNone/>
            </a:pPr>
            <a:r>
              <a:rPr lang="en-US" sz="1200" b="1" dirty="0">
                <a:latin typeface="Arial" panose="020B0604020202020204" pitchFamily="34" charset="0"/>
                <a:cs typeface="Arial" panose="020B0604020202020204" pitchFamily="34" charset="0"/>
              </a:rPr>
              <a:t>Dimensions: </a:t>
            </a:r>
            <a:r>
              <a:rPr lang="en-US" sz="1200" dirty="0">
                <a:latin typeface="Arial" panose="020B0604020202020204" pitchFamily="34" charset="0"/>
                <a:cs typeface="Arial" panose="020B0604020202020204" pitchFamily="34" charset="0"/>
              </a:rPr>
              <a:t>1,092 x 252 feet</a:t>
            </a:r>
          </a:p>
          <a:p>
            <a:pPr marL="0" indent="0">
              <a:buNone/>
            </a:pPr>
            <a:r>
              <a:rPr lang="en-US" sz="1200" b="1" dirty="0">
                <a:latin typeface="Arial" panose="020B0604020202020204" pitchFamily="34" charset="0"/>
                <a:cs typeface="Arial" panose="020B0604020202020204" pitchFamily="34" charset="0"/>
              </a:rPr>
              <a:t>Speed: </a:t>
            </a:r>
            <a:r>
              <a:rPr lang="en-US" sz="1200" dirty="0">
                <a:latin typeface="Arial" panose="020B0604020202020204" pitchFamily="34" charset="0"/>
                <a:cs typeface="Arial" panose="020B0604020202020204" pitchFamily="34" charset="0"/>
              </a:rPr>
              <a:t>30 knots</a:t>
            </a:r>
          </a:p>
          <a:p>
            <a:pPr marL="0" indent="0">
              <a:buNone/>
            </a:pPr>
            <a:r>
              <a:rPr lang="en-US" sz="1200" b="1" dirty="0">
                <a:latin typeface="Arial" panose="020B0604020202020204" pitchFamily="34" charset="0"/>
                <a:cs typeface="Arial" panose="020B0604020202020204" pitchFamily="34" charset="0"/>
              </a:rPr>
              <a:t>Ship’s Personnel: </a:t>
            </a:r>
            <a:r>
              <a:rPr lang="en-US" sz="1200" dirty="0">
                <a:latin typeface="Arial" panose="020B0604020202020204" pitchFamily="34" charset="0"/>
                <a:cs typeface="Arial" panose="020B0604020202020204" pitchFamily="34" charset="0"/>
              </a:rPr>
              <a:t>2,800</a:t>
            </a:r>
            <a:r>
              <a:rPr lang="en-US" sz="1200" b="1" dirty="0">
                <a:latin typeface="Arial" panose="020B0604020202020204" pitchFamily="34" charset="0"/>
                <a:cs typeface="Arial" panose="020B0604020202020204" pitchFamily="34" charset="0"/>
              </a:rPr>
              <a:t>	With Air Wing &amp; Staff: </a:t>
            </a:r>
            <a:r>
              <a:rPr lang="en-US" sz="1200" dirty="0">
                <a:latin typeface="Arial" panose="020B0604020202020204" pitchFamily="34" charset="0"/>
                <a:cs typeface="Arial" panose="020B0604020202020204" pitchFamily="34" charset="0"/>
              </a:rPr>
              <a:t>5,000</a:t>
            </a:r>
          </a:p>
          <a:p>
            <a:pPr marL="0" indent="0">
              <a:buNone/>
            </a:pPr>
            <a:r>
              <a:rPr lang="en-US" sz="1200" b="1" dirty="0">
                <a:latin typeface="Arial" panose="020B0604020202020204" pitchFamily="34" charset="0"/>
                <a:cs typeface="Arial" panose="020B0604020202020204" pitchFamily="34" charset="0"/>
              </a:rPr>
              <a:t>Mission: </a:t>
            </a:r>
            <a:r>
              <a:rPr lang="en-US" sz="1200" dirty="0">
                <a:latin typeface="Arial" panose="020B0604020202020204" pitchFamily="34" charset="0"/>
                <a:cs typeface="Arial" panose="020B0604020202020204" pitchFamily="34" charset="0"/>
              </a:rPr>
              <a:t>Support and operate aircraft that engage in attacks on airborne, afloat and ashore targets that threaten free use of the sea; and engage in sustained power projection operations in support of U.S. and coalition forces</a:t>
            </a:r>
            <a:r>
              <a:rPr lang="en-US" sz="1200" b="1" dirty="0">
                <a:latin typeface="Arial" panose="020B0604020202020204" pitchFamily="34" charset="0"/>
                <a:cs typeface="Arial" panose="020B0604020202020204" pitchFamily="34" charset="0"/>
              </a:rPr>
              <a:t>.</a:t>
            </a:r>
          </a:p>
        </p:txBody>
      </p:sp>
      <p:sp>
        <p:nvSpPr>
          <p:cNvPr id="6" name="Content Placeholder 5"/>
          <p:cNvSpPr>
            <a:spLocks noGrp="1"/>
          </p:cNvSpPr>
          <p:nvPr>
            <p:ph sz="quarter" idx="4"/>
          </p:nvPr>
        </p:nvSpPr>
        <p:spPr>
          <a:xfrm>
            <a:off x="4338918" y="4585877"/>
            <a:ext cx="4805082" cy="1987822"/>
          </a:xfrm>
        </p:spPr>
        <p:txBody>
          <a:bodyPr/>
          <a:lstStyle/>
          <a:p>
            <a:pPr marL="0" indent="0">
              <a:buNone/>
            </a:pPr>
            <a:r>
              <a:rPr lang="en-US" sz="1200" b="1" dirty="0">
                <a:latin typeface="Arial" panose="020B0604020202020204" pitchFamily="34" charset="0"/>
                <a:cs typeface="Arial" panose="020B0604020202020204" pitchFamily="34" charset="0"/>
              </a:rPr>
              <a:t>Displacement : </a:t>
            </a:r>
            <a:r>
              <a:rPr lang="en-US" sz="1200" dirty="0">
                <a:latin typeface="Arial" panose="020B0604020202020204" pitchFamily="34" charset="0"/>
                <a:cs typeface="Arial" panose="020B0604020202020204" pitchFamily="34" charset="0"/>
              </a:rPr>
              <a:t>45,000 tons</a:t>
            </a:r>
          </a:p>
          <a:p>
            <a:pPr marL="0" indent="0">
              <a:buNone/>
            </a:pPr>
            <a:r>
              <a:rPr lang="en-US" sz="1200" b="1" dirty="0">
                <a:latin typeface="Arial" panose="020B0604020202020204" pitchFamily="34" charset="0"/>
                <a:cs typeface="Arial" panose="020B0604020202020204" pitchFamily="34" charset="0"/>
              </a:rPr>
              <a:t>Aircraft: </a:t>
            </a:r>
            <a:r>
              <a:rPr lang="en-US" sz="1200" dirty="0">
                <a:latin typeface="Arial" panose="020B0604020202020204" pitchFamily="34" charset="0"/>
                <a:cs typeface="Arial" panose="020B0604020202020204" pitchFamily="34" charset="0"/>
              </a:rPr>
              <a:t>F-35B Lightning II, MV-22 Osprey, CH-53E Sea Stallion, UH-1 Huey, AH-1Z Super Cobra, MH-60S Seahawk</a:t>
            </a:r>
          </a:p>
          <a:p>
            <a:pPr marL="0" indent="0">
              <a:buNone/>
            </a:pPr>
            <a:r>
              <a:rPr lang="en-US" sz="1200" b="1" dirty="0">
                <a:latin typeface="Arial" panose="020B0604020202020204" pitchFamily="34" charset="0"/>
                <a:cs typeface="Arial" panose="020B0604020202020204" pitchFamily="34" charset="0"/>
              </a:rPr>
              <a:t>Dimensions: </a:t>
            </a:r>
            <a:r>
              <a:rPr lang="en-US" sz="1200" dirty="0">
                <a:latin typeface="Arial" panose="020B0604020202020204" pitchFamily="34" charset="0"/>
                <a:cs typeface="Arial" panose="020B0604020202020204" pitchFamily="34" charset="0"/>
              </a:rPr>
              <a:t>844 x 106 feet</a:t>
            </a:r>
          </a:p>
          <a:p>
            <a:pPr marL="0" indent="0">
              <a:buNone/>
            </a:pPr>
            <a:r>
              <a:rPr lang="en-US" sz="1200" b="1" dirty="0">
                <a:latin typeface="Arial" panose="020B0604020202020204" pitchFamily="34" charset="0"/>
                <a:cs typeface="Arial" panose="020B0604020202020204" pitchFamily="34" charset="0"/>
              </a:rPr>
              <a:t>Speed: </a:t>
            </a:r>
            <a:r>
              <a:rPr lang="en-US" sz="1200" dirty="0">
                <a:latin typeface="Arial" panose="020B0604020202020204" pitchFamily="34" charset="0"/>
                <a:cs typeface="Arial" panose="020B0604020202020204" pitchFamily="34" charset="0"/>
              </a:rPr>
              <a:t>20 knots</a:t>
            </a:r>
          </a:p>
          <a:p>
            <a:pPr marL="0" indent="0">
              <a:buNone/>
            </a:pPr>
            <a:r>
              <a:rPr lang="en-US" sz="1200" b="1" dirty="0">
                <a:latin typeface="Arial" panose="020B0604020202020204" pitchFamily="34" charset="0"/>
                <a:cs typeface="Arial" panose="020B0604020202020204" pitchFamily="34" charset="0"/>
              </a:rPr>
              <a:t>Ship’s Personnel: </a:t>
            </a:r>
            <a:r>
              <a:rPr lang="en-US" sz="1200" dirty="0">
                <a:latin typeface="Arial" panose="020B0604020202020204" pitchFamily="34" charset="0"/>
                <a:cs typeface="Arial" panose="020B0604020202020204" pitchFamily="34" charset="0"/>
              </a:rPr>
              <a:t>1,059	</a:t>
            </a:r>
            <a:r>
              <a:rPr lang="en-US" sz="1200" b="1" dirty="0">
                <a:latin typeface="Arial" panose="020B0604020202020204" pitchFamily="34" charset="0"/>
                <a:cs typeface="Arial" panose="020B0604020202020204" pitchFamily="34" charset="0"/>
              </a:rPr>
              <a:t>Marine Contingent: </a:t>
            </a:r>
            <a:r>
              <a:rPr lang="en-US" sz="1200" dirty="0">
                <a:latin typeface="Arial" panose="020B0604020202020204" pitchFamily="34" charset="0"/>
                <a:cs typeface="Arial" panose="020B0604020202020204" pitchFamily="34" charset="0"/>
              </a:rPr>
              <a:t>2,500</a:t>
            </a:r>
          </a:p>
          <a:p>
            <a:pPr marL="0" indent="0">
              <a:buNone/>
            </a:pPr>
            <a:r>
              <a:rPr lang="en-US" sz="1200" b="1" dirty="0">
                <a:latin typeface="Arial" panose="020B0604020202020204" pitchFamily="34" charset="0"/>
                <a:cs typeface="Arial" panose="020B0604020202020204" pitchFamily="34" charset="0"/>
              </a:rPr>
              <a:t>Mission: </a:t>
            </a:r>
            <a:r>
              <a:rPr lang="en-US" sz="1200" dirty="0">
                <a:latin typeface="Arial" panose="020B0604020202020204" pitchFamily="34" charset="0"/>
                <a:cs typeface="Arial" panose="020B0604020202020204" pitchFamily="34" charset="0"/>
              </a:rPr>
              <a:t>Provide the U.S. Marine Corps with a means of ship-to-shore movement by helicopter in addition to movement by landing craft.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8159"/>
          <a:stretch/>
        </p:blipFill>
        <p:spPr>
          <a:xfrm>
            <a:off x="98323" y="1966450"/>
            <a:ext cx="4070553" cy="2102901"/>
          </a:xfrm>
          <a:prstGeom prst="rect">
            <a:avLst/>
          </a:prstGeom>
        </p:spPr>
      </p:pic>
      <p:sp>
        <p:nvSpPr>
          <p:cNvPr id="5" name="Text Placeholder 4"/>
          <p:cNvSpPr>
            <a:spLocks noGrp="1"/>
          </p:cNvSpPr>
          <p:nvPr>
            <p:ph type="body" sz="quarter" idx="3"/>
          </p:nvPr>
        </p:nvSpPr>
        <p:spPr>
          <a:xfrm>
            <a:off x="-127820" y="4069351"/>
            <a:ext cx="6376220" cy="639762"/>
          </a:xfrm>
        </p:spPr>
        <p:txBody>
          <a:bodyPr/>
          <a:lstStyle/>
          <a:p>
            <a:pPr algn="ctr"/>
            <a:r>
              <a:rPr lang="en-US" dirty="0">
                <a:latin typeface="Arial" panose="020B0604020202020204" pitchFamily="34" charset="0"/>
                <a:cs typeface="Arial" panose="020B0604020202020204" pitchFamily="34" charset="0"/>
              </a:rPr>
              <a:t>America-Class Amphibious Assault Ship</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344" r="4409" b="33799"/>
          <a:stretch/>
        </p:blipFill>
        <p:spPr>
          <a:xfrm>
            <a:off x="226140" y="4945627"/>
            <a:ext cx="3362635" cy="1366646"/>
          </a:xfrm>
          <a:prstGeom prst="rect">
            <a:avLst/>
          </a:prstGeom>
        </p:spPr>
      </p:pic>
      <p:cxnSp>
        <p:nvCxnSpPr>
          <p:cNvPr id="12" name="Straight Arrow Connector 11"/>
          <p:cNvCxnSpPr/>
          <p:nvPr/>
        </p:nvCxnSpPr>
        <p:spPr bwMode="auto">
          <a:xfrm>
            <a:off x="226140" y="4141694"/>
            <a:ext cx="3942736" cy="8965"/>
          </a:xfrm>
          <a:prstGeom prst="straightConnector1">
            <a:avLst/>
          </a:prstGeom>
          <a:noFill/>
          <a:ln w="12700" cap="flat" cmpd="sng" algn="ctr">
            <a:solidFill>
              <a:schemeClr val="tx1"/>
            </a:solidFill>
            <a:prstDash val="solid"/>
            <a:round/>
            <a:headEnd type="arrow"/>
            <a:tailEnd type="arrow"/>
          </a:ln>
          <a:effectLst/>
        </p:spPr>
      </p:cxnSp>
      <p:sp>
        <p:nvSpPr>
          <p:cNvPr id="13" name="TextBox 12"/>
          <p:cNvSpPr txBox="1"/>
          <p:nvPr/>
        </p:nvSpPr>
        <p:spPr>
          <a:xfrm>
            <a:off x="226140" y="3930851"/>
            <a:ext cx="3942736" cy="276999"/>
          </a:xfrm>
          <a:prstGeom prst="rect">
            <a:avLst/>
          </a:prstGeom>
          <a:noFill/>
        </p:spPr>
        <p:txBody>
          <a:bodyPr wrap="square" rtlCol="0">
            <a:spAutoFit/>
          </a:bodyPr>
          <a:lstStyle/>
          <a:p>
            <a:pPr algn="ctr">
              <a:buNone/>
            </a:pPr>
            <a:r>
              <a:rPr lang="en-US" sz="1200" dirty="0">
                <a:latin typeface="Arial" panose="020B0604020202020204" pitchFamily="34" charset="0"/>
                <a:cs typeface="Arial" panose="020B0604020202020204" pitchFamily="34" charset="0"/>
              </a:rPr>
              <a:t>(1,092)</a:t>
            </a:r>
          </a:p>
        </p:txBody>
      </p:sp>
      <p:cxnSp>
        <p:nvCxnSpPr>
          <p:cNvPr id="14" name="Straight Arrow Connector 13"/>
          <p:cNvCxnSpPr/>
          <p:nvPr/>
        </p:nvCxnSpPr>
        <p:spPr bwMode="auto">
          <a:xfrm>
            <a:off x="226140" y="6456335"/>
            <a:ext cx="3362635" cy="8965"/>
          </a:xfrm>
          <a:prstGeom prst="straightConnector1">
            <a:avLst/>
          </a:prstGeom>
          <a:noFill/>
          <a:ln w="12700" cap="flat" cmpd="sng" algn="ctr">
            <a:solidFill>
              <a:schemeClr val="tx1"/>
            </a:solidFill>
            <a:prstDash val="solid"/>
            <a:round/>
            <a:headEnd type="arrow"/>
            <a:tailEnd type="arrow"/>
          </a:ln>
          <a:effectLst/>
        </p:spPr>
      </p:cxnSp>
      <p:sp>
        <p:nvSpPr>
          <p:cNvPr id="15" name="TextBox 14"/>
          <p:cNvSpPr txBox="1"/>
          <p:nvPr/>
        </p:nvSpPr>
        <p:spPr>
          <a:xfrm>
            <a:off x="226140" y="6245492"/>
            <a:ext cx="3362635" cy="276999"/>
          </a:xfrm>
          <a:prstGeom prst="rect">
            <a:avLst/>
          </a:prstGeom>
          <a:noFill/>
        </p:spPr>
        <p:txBody>
          <a:bodyPr wrap="square" rtlCol="0">
            <a:spAutoFit/>
          </a:bodyPr>
          <a:lstStyle/>
          <a:p>
            <a:pPr algn="ctr">
              <a:buNone/>
            </a:pPr>
            <a:r>
              <a:rPr lang="en-US" sz="1200" dirty="0">
                <a:latin typeface="Arial" panose="020B0604020202020204" pitchFamily="34" charset="0"/>
                <a:cs typeface="Arial" panose="020B0604020202020204" pitchFamily="34" charset="0"/>
              </a:rPr>
              <a:t>(844)</a:t>
            </a:r>
          </a:p>
        </p:txBody>
      </p:sp>
    </p:spTree>
    <p:extLst>
      <p:ext uri="{BB962C8B-B14F-4D97-AF65-F5344CB8AC3E}">
        <p14:creationId xmlns:p14="http://schemas.microsoft.com/office/powerpoint/2010/main" val="28362637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626038" y="828612"/>
            <a:ext cx="7517962" cy="762000"/>
          </a:xfrm>
          <a:prstGeom prst="rect">
            <a:avLst/>
          </a:prstGeom>
          <a:noFill/>
          <a:ln w="9525">
            <a:noFill/>
            <a:miter lim="800000"/>
            <a:headEnd/>
            <a:tailEnd/>
          </a:ln>
        </p:spPr>
        <p:txBody>
          <a:bodyPr wrap="square">
            <a:spAutoFit/>
          </a:bodyPr>
          <a:lstStyle/>
          <a:p>
            <a:pPr>
              <a:buClrTx/>
              <a:buFontTx/>
              <a:buNone/>
            </a:pPr>
            <a:r>
              <a:rPr lang="en-US" sz="4400" dirty="0">
                <a:solidFill>
                  <a:srgbClr val="003399"/>
                </a:solidFill>
                <a:latin typeface="Impact" pitchFamily="34" charset="0"/>
              </a:rPr>
              <a:t>U.S. Navy Aircraft Carriers</a:t>
            </a:r>
          </a:p>
        </p:txBody>
      </p:sp>
      <p:sp>
        <p:nvSpPr>
          <p:cNvPr id="30" name="Text Box 4"/>
          <p:cNvSpPr txBox="1">
            <a:spLocks noChangeArrowheads="1"/>
          </p:cNvSpPr>
          <p:nvPr/>
        </p:nvSpPr>
        <p:spPr bwMode="auto">
          <a:xfrm>
            <a:off x="0" y="1626190"/>
            <a:ext cx="9144000" cy="3477875"/>
          </a:xfrm>
          <a:prstGeom prst="rect">
            <a:avLst/>
          </a:prstGeom>
          <a:noFill/>
          <a:ln w="9525">
            <a:noFill/>
            <a:miter lim="800000"/>
            <a:headEnd/>
            <a:tailEnd/>
          </a:ln>
        </p:spPr>
        <p:txBody>
          <a:bodyPr wrap="square">
            <a:spAutoFit/>
          </a:bodyPr>
          <a:lstStyle/>
          <a:p>
            <a:pPr algn="ctr">
              <a:buNone/>
            </a:pPr>
            <a:r>
              <a:rPr lang="en-US" sz="3200" b="1" dirty="0">
                <a:latin typeface="Arial "/>
              </a:rPr>
              <a:t>Nuclear-Powered Aircraft Carrier Value:</a:t>
            </a:r>
          </a:p>
          <a:p>
            <a:pPr>
              <a:spcAft>
                <a:spcPts val="0"/>
              </a:spcAft>
              <a:buNone/>
            </a:pPr>
            <a:endParaRPr lang="en-US" sz="1000" b="1" dirty="0">
              <a:latin typeface="Arial "/>
            </a:endParaRPr>
          </a:p>
          <a:p>
            <a:pPr>
              <a:spcAft>
                <a:spcPts val="600"/>
              </a:spcAft>
              <a:buNone/>
            </a:pPr>
            <a:r>
              <a:rPr lang="en-US" sz="2000" b="1" u="sng" dirty="0">
                <a:latin typeface="Arial "/>
              </a:rPr>
              <a:t>Unmatched Superiority</a:t>
            </a:r>
            <a:r>
              <a:rPr lang="en-US" sz="2000" b="1" dirty="0">
                <a:latin typeface="Arial "/>
              </a:rPr>
              <a:t>: </a:t>
            </a:r>
            <a:r>
              <a:rPr lang="en-US" sz="2000" dirty="0">
                <a:latin typeface="Arial "/>
              </a:rPr>
              <a:t>No other nation can put to sea on a single ship, the maritime combat power of a CVN and its Air Wing.</a:t>
            </a:r>
            <a:endParaRPr lang="en-US" sz="900" b="1" dirty="0">
              <a:latin typeface="Arial "/>
            </a:endParaRPr>
          </a:p>
          <a:p>
            <a:pPr>
              <a:spcAft>
                <a:spcPts val="600"/>
              </a:spcAft>
            </a:pPr>
            <a:r>
              <a:rPr lang="en-US" sz="1800" b="1" dirty="0">
                <a:latin typeface="Arial "/>
              </a:rPr>
              <a:t> Size: </a:t>
            </a:r>
            <a:r>
              <a:rPr lang="en-US" sz="1800" dirty="0">
                <a:latin typeface="Arial "/>
              </a:rPr>
              <a:t>Supports +65 aircraft and adaptable to future air wing growth</a:t>
            </a:r>
          </a:p>
          <a:p>
            <a:pPr>
              <a:spcAft>
                <a:spcPts val="600"/>
              </a:spcAft>
            </a:pPr>
            <a:r>
              <a:rPr lang="en-US" sz="1800" b="1" dirty="0">
                <a:latin typeface="Arial "/>
              </a:rPr>
              <a:t> Deploy &amp; redeploy: </a:t>
            </a:r>
            <a:r>
              <a:rPr lang="en-US" sz="1800" dirty="0">
                <a:latin typeface="Arial "/>
              </a:rPr>
              <a:t>Endurance &amp; flexibility are hallmarks of a nuclear aircraft carrier.</a:t>
            </a:r>
          </a:p>
          <a:p>
            <a:pPr lvl="0">
              <a:spcAft>
                <a:spcPts val="600"/>
              </a:spcAft>
            </a:pPr>
            <a:r>
              <a:rPr lang="en-US" sz="1800" b="1" dirty="0">
                <a:latin typeface="Arial "/>
              </a:rPr>
              <a:t> Mobile airfield: </a:t>
            </a:r>
            <a:r>
              <a:rPr lang="en-US" sz="1800" dirty="0">
                <a:latin typeface="Arial "/>
              </a:rPr>
              <a:t>Makes adversary targeting a complex problem.  </a:t>
            </a:r>
          </a:p>
          <a:p>
            <a:pPr lvl="0">
              <a:spcAft>
                <a:spcPts val="600"/>
              </a:spcAft>
            </a:pPr>
            <a:r>
              <a:rPr lang="en-US" sz="1800" b="1" dirty="0">
                <a:latin typeface="Arial "/>
              </a:rPr>
              <a:t> Survivable:</a:t>
            </a:r>
            <a:r>
              <a:rPr lang="en-US" sz="1800" dirty="0">
                <a:latin typeface="Arial "/>
              </a:rPr>
              <a:t> Can evade enemy attack, more so than land-based locations. </a:t>
            </a:r>
          </a:p>
          <a:p>
            <a:pPr lvl="0">
              <a:spcAft>
                <a:spcPts val="600"/>
              </a:spcAft>
            </a:pPr>
            <a:r>
              <a:rPr lang="en-US" sz="1800" b="1" dirty="0">
                <a:latin typeface="Arial "/>
                <a:cs typeface="Arial" panose="020B0604020202020204" pitchFamily="34" charset="0"/>
              </a:rPr>
              <a:t> Sovereign U.S. territory: </a:t>
            </a:r>
            <a:r>
              <a:rPr lang="en-US" sz="1800" dirty="0">
                <a:latin typeface="Arial "/>
                <a:cs typeface="Arial" panose="020B0604020202020204" pitchFamily="34" charset="0"/>
              </a:rPr>
              <a:t>Does not require host nation permission to employ forces.</a:t>
            </a:r>
          </a:p>
          <a:p>
            <a:pPr lvl="0">
              <a:spcAft>
                <a:spcPts val="0"/>
              </a:spcAft>
            </a:pPr>
            <a:endParaRPr lang="en-US" sz="1800" dirty="0">
              <a:latin typeface="Arial "/>
              <a:cs typeface="Arial" panose="020B0604020202020204" pitchFamily="34" charset="0"/>
            </a:endParaRPr>
          </a:p>
        </p:txBody>
      </p:sp>
      <p:cxnSp>
        <p:nvCxnSpPr>
          <p:cNvPr id="44" name="Straight Connector 43"/>
          <p:cNvCxnSpPr/>
          <p:nvPr/>
        </p:nvCxnSpPr>
        <p:spPr bwMode="auto">
          <a:xfrm>
            <a:off x="3869156" y="1626190"/>
            <a:ext cx="893379" cy="0"/>
          </a:xfrm>
          <a:prstGeom prst="line">
            <a:avLst/>
          </a:prstGeom>
          <a:noFill/>
          <a:ln w="9525" cap="flat" cmpd="sng" algn="ctr">
            <a:noFill/>
            <a:prstDash val="solid"/>
            <a:round/>
            <a:headEnd type="none" w="med" len="med"/>
            <a:tailEnd type="none" w="med" len="med"/>
          </a:ln>
          <a:effectLst/>
        </p:spPr>
      </p:cxn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8515" b="21280"/>
          <a:stretch/>
        </p:blipFill>
        <p:spPr>
          <a:xfrm>
            <a:off x="243840" y="4762500"/>
            <a:ext cx="8656320" cy="1743076"/>
          </a:xfrm>
          <a:prstGeom prst="rect">
            <a:avLst/>
          </a:prstGeom>
          <a:ln w="12700">
            <a:solidFill>
              <a:schemeClr val="tx1"/>
            </a:solidFill>
          </a:ln>
        </p:spPr>
      </p:pic>
    </p:spTree>
    <p:extLst>
      <p:ext uri="{BB962C8B-B14F-4D97-AF65-F5344CB8AC3E}">
        <p14:creationId xmlns:p14="http://schemas.microsoft.com/office/powerpoint/2010/main" val="39915502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533400"/>
            <a:ext cx="9144000" cy="1219200"/>
          </a:xfrm>
        </p:spPr>
        <p:txBody>
          <a:bodyPr/>
          <a:lstStyle/>
          <a:p>
            <a:pPr eaLnBrk="1" hangingPunct="1"/>
            <a:r>
              <a:rPr lang="en-US" dirty="0">
                <a:solidFill>
                  <a:srgbClr val="003399"/>
                </a:solidFill>
                <a:latin typeface="Impact" pitchFamily="34" charset="0"/>
              </a:rPr>
              <a:t>             Value of CVNs: 50 years of service</a:t>
            </a:r>
          </a:p>
        </p:txBody>
      </p:sp>
      <p:sp>
        <p:nvSpPr>
          <p:cNvPr id="14" name="Rectangle 4" descr="Large confetti"/>
          <p:cNvSpPr>
            <a:spLocks noChangeArrowheads="1"/>
          </p:cNvSpPr>
          <p:nvPr/>
        </p:nvSpPr>
        <p:spPr bwMode="auto">
          <a:xfrm>
            <a:off x="5457825" y="4512085"/>
            <a:ext cx="333375" cy="525463"/>
          </a:xfrm>
          <a:prstGeom prst="rect">
            <a:avLst/>
          </a:prstGeom>
          <a:pattFill prst="lgConfetti">
            <a:fgClr>
              <a:schemeClr val="accent2">
                <a:alpha val="39999"/>
              </a:schemeClr>
            </a:fgClr>
            <a:bgClr>
              <a:srgbClr val="171747">
                <a:alpha val="39999"/>
              </a:srgbClr>
            </a:bgClr>
          </a:pattFill>
          <a:ln w="9525">
            <a:noFill/>
            <a:miter lim="800000"/>
            <a:headEnd/>
            <a:tailEnd/>
          </a:ln>
        </p:spPr>
        <p:txBody>
          <a:bodyPr wrap="none" anchor="ctr"/>
          <a:lstStyle/>
          <a:p>
            <a:endParaRPr lang="en-US" sz="1800" dirty="0">
              <a:latin typeface="Bell MT" pitchFamily="18" charset="0"/>
            </a:endParaRPr>
          </a:p>
        </p:txBody>
      </p:sp>
      <p:sp>
        <p:nvSpPr>
          <p:cNvPr id="16" name="Text Box 5"/>
          <p:cNvSpPr txBox="1">
            <a:spLocks noChangeArrowheads="1"/>
          </p:cNvSpPr>
          <p:nvPr/>
        </p:nvSpPr>
        <p:spPr bwMode="auto">
          <a:xfrm>
            <a:off x="5362575" y="4499385"/>
            <a:ext cx="500063" cy="215900"/>
          </a:xfrm>
          <a:prstGeom prst="rect">
            <a:avLst/>
          </a:prstGeom>
          <a:noFill/>
          <a:ln w="9525">
            <a:noFill/>
            <a:miter lim="800000"/>
            <a:headEnd/>
            <a:tailEnd/>
          </a:ln>
        </p:spPr>
        <p:txBody>
          <a:bodyPr>
            <a:spAutoFit/>
          </a:bodyPr>
          <a:lstStyle/>
          <a:p>
            <a:r>
              <a:rPr lang="en-US" sz="800" dirty="0">
                <a:solidFill>
                  <a:schemeClr val="bg1"/>
                </a:solidFill>
                <a:latin typeface="Bell MT" pitchFamily="18" charset="0"/>
              </a:rPr>
              <a:t>RCOH</a:t>
            </a:r>
          </a:p>
        </p:txBody>
      </p:sp>
      <p:sp>
        <p:nvSpPr>
          <p:cNvPr id="17" name="TextBox 35"/>
          <p:cNvSpPr txBox="1">
            <a:spLocks noChangeArrowheads="1"/>
          </p:cNvSpPr>
          <p:nvPr/>
        </p:nvSpPr>
        <p:spPr bwMode="auto">
          <a:xfrm>
            <a:off x="1" y="4498771"/>
            <a:ext cx="1376362" cy="830997"/>
          </a:xfrm>
          <a:prstGeom prst="rect">
            <a:avLst/>
          </a:prstGeom>
          <a:noFill/>
          <a:ln w="9525">
            <a:noFill/>
            <a:miter lim="800000"/>
            <a:headEnd/>
            <a:tailEnd/>
          </a:ln>
        </p:spPr>
        <p:txBody>
          <a:bodyPr wrap="square">
            <a:spAutoFit/>
          </a:bodyPr>
          <a:lstStyle/>
          <a:p>
            <a:pPr algn="ctr">
              <a:buNone/>
            </a:pPr>
            <a:r>
              <a:rPr lang="en-US" sz="1600" b="1" dirty="0">
                <a:latin typeface="Arial" pitchFamily="34" charset="0"/>
                <a:cs typeface="Arial" pitchFamily="34" charset="0"/>
              </a:rPr>
              <a:t>Years CVNs scheduled to retire:</a:t>
            </a:r>
          </a:p>
        </p:txBody>
      </p:sp>
      <p:sp>
        <p:nvSpPr>
          <p:cNvPr id="19" name="Text Box 52"/>
          <p:cNvSpPr txBox="1">
            <a:spLocks noChangeArrowheads="1"/>
          </p:cNvSpPr>
          <p:nvPr/>
        </p:nvSpPr>
        <p:spPr bwMode="auto">
          <a:xfrm>
            <a:off x="0" y="1636766"/>
            <a:ext cx="9220200" cy="1169551"/>
          </a:xfrm>
          <a:prstGeom prst="rect">
            <a:avLst/>
          </a:prstGeom>
          <a:noFill/>
          <a:ln w="9525">
            <a:noFill/>
            <a:miter lim="800000"/>
            <a:headEnd/>
            <a:tailEnd/>
          </a:ln>
        </p:spPr>
        <p:txBody>
          <a:bodyPr wrap="square">
            <a:spAutoFit/>
          </a:bodyPr>
          <a:lstStyle/>
          <a:p>
            <a:pPr>
              <a:buNone/>
            </a:pPr>
            <a:r>
              <a:rPr lang="en-US" sz="1600" b="1" dirty="0">
                <a:latin typeface="Arial" pitchFamily="34" charset="0"/>
                <a:cs typeface="Arial" pitchFamily="34" charset="0"/>
              </a:rPr>
              <a:t>NIMITZ Class: 10 Aircraft carriers spanning 84 years in service, from 1975 through 2059</a:t>
            </a:r>
          </a:p>
          <a:p>
            <a:pPr>
              <a:buNone/>
            </a:pPr>
            <a:r>
              <a:rPr lang="en-US" sz="1300" dirty="0">
                <a:latin typeface="Arial" pitchFamily="34" charset="0"/>
                <a:cs typeface="Arial" pitchFamily="34" charset="0"/>
              </a:rPr>
              <a:t>    - Over half way through the service life of the NIMITZ Class CVN force</a:t>
            </a:r>
          </a:p>
          <a:p>
            <a:pPr>
              <a:buNone/>
            </a:pPr>
            <a:r>
              <a:rPr lang="en-US" sz="1300" dirty="0">
                <a:latin typeface="Arial" pitchFamily="34" charset="0"/>
                <a:cs typeface="Arial" pitchFamily="34" charset="0"/>
              </a:rPr>
              <a:t>    - When a CVN retires, it retires as an unequalled, world-class combat ship. Their importance does not diminish with age</a:t>
            </a:r>
          </a:p>
          <a:p>
            <a:pPr>
              <a:buNone/>
            </a:pPr>
            <a:r>
              <a:rPr lang="en-US" sz="1600" b="1" dirty="0">
                <a:latin typeface="Arial" pitchFamily="34" charset="0"/>
                <a:cs typeface="Arial" pitchFamily="34" charset="0"/>
              </a:rPr>
              <a:t>FORD Class: 4 aircraft carriers (10 planned), serving 2017 until 2110 (Planned)</a:t>
            </a:r>
          </a:p>
          <a:p>
            <a:pPr marL="228600" indent="-228600">
              <a:buFont typeface="Arial" pitchFamily="34" charset="0"/>
              <a:buChar char="•"/>
            </a:pPr>
            <a:endParaRPr lang="en-US" sz="1200" b="1" dirty="0">
              <a:latin typeface="Arial" pitchFamily="34" charset="0"/>
              <a:cs typeface="Arial" pitchFamily="34" charset="0"/>
            </a:endParaRPr>
          </a:p>
        </p:txBody>
      </p:sp>
      <p:graphicFrame>
        <p:nvGraphicFramePr>
          <p:cNvPr id="22" name="Object 50"/>
          <p:cNvGraphicFramePr>
            <a:graphicFrameLocks noChangeAspect="1"/>
          </p:cNvGraphicFramePr>
          <p:nvPr>
            <p:extLst>
              <p:ext uri="{D42A27DB-BD31-4B8C-83A1-F6EECF244321}">
                <p14:modId xmlns:p14="http://schemas.microsoft.com/office/powerpoint/2010/main" val="1851612050"/>
              </p:ext>
            </p:extLst>
          </p:nvPr>
        </p:nvGraphicFramePr>
        <p:xfrm>
          <a:off x="124619" y="3128703"/>
          <a:ext cx="1643062" cy="1231900"/>
        </p:xfrm>
        <a:graphic>
          <a:graphicData uri="http://schemas.openxmlformats.org/presentationml/2006/ole">
            <mc:AlternateContent xmlns:mc="http://schemas.openxmlformats.org/markup-compatibility/2006">
              <mc:Choice xmlns:v="urn:schemas-microsoft-com:vml" Requires="v">
                <p:oleObj name="Image" r:id="rId3" imgW="9511111" imgH="7136508" progId="">
                  <p:embed/>
                </p:oleObj>
              </mc:Choice>
              <mc:Fallback>
                <p:oleObj name="Image" r:id="rId3" imgW="9511111" imgH="713650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19" y="3128703"/>
                        <a:ext cx="1643062"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 name="Picture 17" descr="File:CVN76 insignia.jpg">
            <a:hlinkClick r:id="rId5"/>
          </p:cNvPr>
          <p:cNvPicPr>
            <a:picLocks noChangeAspect="1" noChangeArrowheads="1"/>
          </p:cNvPicPr>
          <p:nvPr/>
        </p:nvPicPr>
        <p:blipFill>
          <a:blip r:embed="rId6" cstate="screen"/>
          <a:srcRect/>
          <a:stretch>
            <a:fillRect/>
          </a:stretch>
        </p:blipFill>
        <p:spPr bwMode="auto">
          <a:xfrm>
            <a:off x="4948238" y="2881894"/>
            <a:ext cx="933450" cy="691979"/>
          </a:xfrm>
          <a:prstGeom prst="rect">
            <a:avLst/>
          </a:prstGeom>
          <a:noFill/>
          <a:ln w="9525">
            <a:noFill/>
            <a:miter lim="800000"/>
            <a:headEnd/>
            <a:tailEnd/>
          </a:ln>
        </p:spPr>
      </p:pic>
      <p:pic>
        <p:nvPicPr>
          <p:cNvPr id="24" name="Picture 19" descr="cvn-75"/>
          <p:cNvPicPr>
            <a:picLocks noChangeAspect="1" noChangeArrowheads="1"/>
          </p:cNvPicPr>
          <p:nvPr/>
        </p:nvPicPr>
        <p:blipFill>
          <a:blip r:embed="rId7" cstate="screen"/>
          <a:srcRect/>
          <a:stretch>
            <a:fillRect/>
          </a:stretch>
        </p:blipFill>
        <p:spPr bwMode="auto">
          <a:xfrm>
            <a:off x="4314825" y="5720233"/>
            <a:ext cx="971550" cy="692090"/>
          </a:xfrm>
          <a:prstGeom prst="rect">
            <a:avLst/>
          </a:prstGeom>
          <a:noFill/>
          <a:ln w="9525">
            <a:noFill/>
            <a:miter lim="800000"/>
            <a:headEnd/>
            <a:tailEnd/>
          </a:ln>
        </p:spPr>
      </p:pic>
      <p:sp>
        <p:nvSpPr>
          <p:cNvPr id="26" name="TextBox 35"/>
          <p:cNvSpPr txBox="1">
            <a:spLocks noChangeArrowheads="1"/>
          </p:cNvSpPr>
          <p:nvPr/>
        </p:nvSpPr>
        <p:spPr bwMode="auto">
          <a:xfrm>
            <a:off x="6343162" y="5386696"/>
            <a:ext cx="2272841" cy="276999"/>
          </a:xfrm>
          <a:prstGeom prst="rect">
            <a:avLst/>
          </a:prstGeom>
          <a:noFill/>
          <a:ln w="9525">
            <a:noFill/>
            <a:miter lim="800000"/>
            <a:headEnd/>
            <a:tailEnd/>
          </a:ln>
        </p:spPr>
        <p:txBody>
          <a:bodyPr wrap="square">
            <a:spAutoFit/>
          </a:bodyPr>
          <a:lstStyle/>
          <a:p>
            <a:pPr algn="ctr"/>
            <a:r>
              <a:rPr lang="en-US" sz="1200" b="1" dirty="0">
                <a:latin typeface="Arial" pitchFamily="34" charset="0"/>
                <a:cs typeface="Arial" pitchFamily="34" charset="0"/>
              </a:rPr>
              <a:t> CVN 79 – USS Kennedy</a:t>
            </a:r>
          </a:p>
        </p:txBody>
      </p:sp>
      <p:sp>
        <p:nvSpPr>
          <p:cNvPr id="27" name="TextBox 35"/>
          <p:cNvSpPr txBox="1">
            <a:spLocks noChangeArrowheads="1"/>
          </p:cNvSpPr>
          <p:nvPr/>
        </p:nvSpPr>
        <p:spPr bwMode="auto">
          <a:xfrm>
            <a:off x="6546849" y="2889660"/>
            <a:ext cx="932733" cy="276999"/>
          </a:xfrm>
          <a:prstGeom prst="rect">
            <a:avLst/>
          </a:prstGeom>
          <a:noFill/>
          <a:ln w="9525">
            <a:solidFill>
              <a:schemeClr val="bg1"/>
            </a:solidFill>
            <a:miter lim="800000"/>
            <a:headEnd/>
            <a:tailEnd/>
          </a:ln>
        </p:spPr>
        <p:txBody>
          <a:bodyPr wrap="square">
            <a:spAutoFit/>
          </a:bodyPr>
          <a:lstStyle/>
          <a:p>
            <a:pPr algn="ctr"/>
            <a:r>
              <a:rPr lang="en-US" sz="1200" b="1" dirty="0">
                <a:latin typeface="Arial" pitchFamily="34" charset="0"/>
                <a:cs typeface="Arial" pitchFamily="34" charset="0"/>
              </a:rPr>
              <a:t> CVN 78</a:t>
            </a:r>
          </a:p>
        </p:txBody>
      </p:sp>
      <p:sp>
        <p:nvSpPr>
          <p:cNvPr id="28" name="Rectangle 42"/>
          <p:cNvSpPr>
            <a:spLocks noChangeArrowheads="1"/>
          </p:cNvSpPr>
          <p:nvPr/>
        </p:nvSpPr>
        <p:spPr bwMode="auto">
          <a:xfrm>
            <a:off x="1438275" y="4512085"/>
            <a:ext cx="6734175" cy="646113"/>
          </a:xfrm>
          <a:prstGeom prst="rect">
            <a:avLst/>
          </a:prstGeom>
          <a:gradFill rotWithShape="0">
            <a:gsLst>
              <a:gs pos="0">
                <a:srgbClr val="8488C4"/>
              </a:gs>
              <a:gs pos="53000">
                <a:srgbClr val="D4DEFF"/>
              </a:gs>
              <a:gs pos="83000">
                <a:srgbClr val="D4DEFF"/>
              </a:gs>
              <a:gs pos="100000">
                <a:srgbClr val="96AB94"/>
              </a:gs>
            </a:gsLst>
            <a:lin ang="5400000"/>
          </a:gradFill>
          <a:ln w="9525" algn="ctr">
            <a:solidFill>
              <a:schemeClr val="tx1"/>
            </a:solidFill>
            <a:round/>
            <a:headEnd/>
            <a:tailEnd/>
          </a:ln>
        </p:spPr>
        <p:txBody>
          <a:bodyPr wrap="square">
            <a:spAutoFit/>
          </a:bodyPr>
          <a:lstStyle/>
          <a:p>
            <a:pPr>
              <a:buClr>
                <a:schemeClr val="tx1"/>
              </a:buClr>
              <a:buFontTx/>
              <a:buChar char="•"/>
            </a:pPr>
            <a:endParaRPr lang="en-US" dirty="0"/>
          </a:p>
        </p:txBody>
      </p:sp>
      <p:sp>
        <p:nvSpPr>
          <p:cNvPr id="30" name="TextBox 44"/>
          <p:cNvSpPr txBox="1">
            <a:spLocks noChangeArrowheads="1"/>
          </p:cNvSpPr>
          <p:nvPr/>
        </p:nvSpPr>
        <p:spPr bwMode="auto">
          <a:xfrm>
            <a:off x="2240833"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2025</a:t>
            </a:r>
          </a:p>
        </p:txBody>
      </p:sp>
      <p:sp>
        <p:nvSpPr>
          <p:cNvPr id="31" name="TextBox 45"/>
          <p:cNvSpPr txBox="1">
            <a:spLocks noChangeArrowheads="1"/>
          </p:cNvSpPr>
          <p:nvPr/>
        </p:nvSpPr>
        <p:spPr bwMode="auto">
          <a:xfrm>
            <a:off x="1316908"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2015</a:t>
            </a:r>
          </a:p>
        </p:txBody>
      </p:sp>
      <p:sp>
        <p:nvSpPr>
          <p:cNvPr id="32" name="TextBox 49"/>
          <p:cNvSpPr txBox="1">
            <a:spLocks noChangeArrowheads="1"/>
          </p:cNvSpPr>
          <p:nvPr/>
        </p:nvSpPr>
        <p:spPr bwMode="auto">
          <a:xfrm>
            <a:off x="3279058"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2035</a:t>
            </a:r>
          </a:p>
        </p:txBody>
      </p:sp>
      <p:sp>
        <p:nvSpPr>
          <p:cNvPr id="33" name="TextBox 50"/>
          <p:cNvSpPr txBox="1">
            <a:spLocks noChangeArrowheads="1"/>
          </p:cNvSpPr>
          <p:nvPr/>
        </p:nvSpPr>
        <p:spPr bwMode="auto">
          <a:xfrm>
            <a:off x="4345858"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2045</a:t>
            </a:r>
          </a:p>
        </p:txBody>
      </p:sp>
      <p:sp>
        <p:nvSpPr>
          <p:cNvPr id="34" name="TextBox 51"/>
          <p:cNvSpPr txBox="1">
            <a:spLocks noChangeArrowheads="1"/>
          </p:cNvSpPr>
          <p:nvPr/>
        </p:nvSpPr>
        <p:spPr bwMode="auto">
          <a:xfrm>
            <a:off x="5460283"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2055</a:t>
            </a:r>
          </a:p>
        </p:txBody>
      </p:sp>
      <p:sp>
        <p:nvSpPr>
          <p:cNvPr id="35" name="TextBox 52"/>
          <p:cNvSpPr txBox="1">
            <a:spLocks noChangeArrowheads="1"/>
          </p:cNvSpPr>
          <p:nvPr/>
        </p:nvSpPr>
        <p:spPr bwMode="auto">
          <a:xfrm>
            <a:off x="6479458"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2065</a:t>
            </a:r>
          </a:p>
        </p:txBody>
      </p:sp>
      <p:cxnSp>
        <p:nvCxnSpPr>
          <p:cNvPr id="36" name="Straight Connector 54"/>
          <p:cNvCxnSpPr>
            <a:cxnSpLocks noChangeShapeType="1"/>
            <a:stCxn id="28" idx="1"/>
            <a:endCxn id="28" idx="3"/>
          </p:cNvCxnSpPr>
          <p:nvPr/>
        </p:nvCxnSpPr>
        <p:spPr bwMode="auto">
          <a:xfrm>
            <a:off x="1438275" y="4835142"/>
            <a:ext cx="6734175" cy="0"/>
          </a:xfrm>
          <a:prstGeom prst="line">
            <a:avLst/>
          </a:prstGeom>
          <a:noFill/>
          <a:ln w="25400" algn="ctr">
            <a:solidFill>
              <a:schemeClr val="tx1"/>
            </a:solidFill>
            <a:round/>
            <a:headEnd/>
            <a:tailEnd/>
          </a:ln>
        </p:spPr>
      </p:cxnSp>
      <p:cxnSp>
        <p:nvCxnSpPr>
          <p:cNvPr id="37" name="Straight Connector 56"/>
          <p:cNvCxnSpPr>
            <a:cxnSpLocks noChangeShapeType="1"/>
          </p:cNvCxnSpPr>
          <p:nvPr/>
        </p:nvCxnSpPr>
        <p:spPr bwMode="auto">
          <a:xfrm>
            <a:off x="1438275" y="4854985"/>
            <a:ext cx="0" cy="304800"/>
          </a:xfrm>
          <a:prstGeom prst="line">
            <a:avLst/>
          </a:prstGeom>
          <a:noFill/>
          <a:ln w="9525" algn="ctr">
            <a:solidFill>
              <a:schemeClr val="tx1"/>
            </a:solidFill>
            <a:round/>
            <a:headEnd/>
            <a:tailEnd/>
          </a:ln>
        </p:spPr>
      </p:cxnSp>
      <p:cxnSp>
        <p:nvCxnSpPr>
          <p:cNvPr id="38" name="Straight Connector 57"/>
          <p:cNvCxnSpPr>
            <a:cxnSpLocks noChangeShapeType="1"/>
          </p:cNvCxnSpPr>
          <p:nvPr/>
        </p:nvCxnSpPr>
        <p:spPr bwMode="auto">
          <a:xfrm>
            <a:off x="2381250" y="4854985"/>
            <a:ext cx="0" cy="304800"/>
          </a:xfrm>
          <a:prstGeom prst="line">
            <a:avLst/>
          </a:prstGeom>
          <a:noFill/>
          <a:ln w="9525" algn="ctr">
            <a:solidFill>
              <a:schemeClr val="tx1"/>
            </a:solidFill>
            <a:round/>
            <a:headEnd/>
            <a:tailEnd/>
          </a:ln>
        </p:spPr>
      </p:cxnSp>
      <p:cxnSp>
        <p:nvCxnSpPr>
          <p:cNvPr id="39" name="Straight Connector 58"/>
          <p:cNvCxnSpPr>
            <a:cxnSpLocks noChangeShapeType="1"/>
          </p:cNvCxnSpPr>
          <p:nvPr/>
        </p:nvCxnSpPr>
        <p:spPr bwMode="auto">
          <a:xfrm>
            <a:off x="3409950" y="4845460"/>
            <a:ext cx="0" cy="304800"/>
          </a:xfrm>
          <a:prstGeom prst="line">
            <a:avLst/>
          </a:prstGeom>
          <a:noFill/>
          <a:ln w="9525" algn="ctr">
            <a:solidFill>
              <a:schemeClr val="tx1"/>
            </a:solidFill>
            <a:round/>
            <a:headEnd/>
            <a:tailEnd/>
          </a:ln>
        </p:spPr>
      </p:cxnSp>
      <p:cxnSp>
        <p:nvCxnSpPr>
          <p:cNvPr id="40" name="Straight Connector 59"/>
          <p:cNvCxnSpPr>
            <a:cxnSpLocks noChangeShapeType="1"/>
          </p:cNvCxnSpPr>
          <p:nvPr/>
        </p:nvCxnSpPr>
        <p:spPr bwMode="auto">
          <a:xfrm>
            <a:off x="4495800" y="4854985"/>
            <a:ext cx="0" cy="304800"/>
          </a:xfrm>
          <a:prstGeom prst="line">
            <a:avLst/>
          </a:prstGeom>
          <a:noFill/>
          <a:ln w="9525" algn="ctr">
            <a:solidFill>
              <a:schemeClr val="tx1"/>
            </a:solidFill>
            <a:round/>
            <a:headEnd/>
            <a:tailEnd/>
          </a:ln>
        </p:spPr>
      </p:cxnSp>
      <p:cxnSp>
        <p:nvCxnSpPr>
          <p:cNvPr id="41" name="Straight Connector 60"/>
          <p:cNvCxnSpPr>
            <a:cxnSpLocks noChangeShapeType="1"/>
          </p:cNvCxnSpPr>
          <p:nvPr/>
        </p:nvCxnSpPr>
        <p:spPr bwMode="auto">
          <a:xfrm>
            <a:off x="5600700" y="4845460"/>
            <a:ext cx="0" cy="304800"/>
          </a:xfrm>
          <a:prstGeom prst="line">
            <a:avLst/>
          </a:prstGeom>
          <a:noFill/>
          <a:ln w="9525" algn="ctr">
            <a:solidFill>
              <a:schemeClr val="tx1"/>
            </a:solidFill>
            <a:round/>
            <a:headEnd/>
            <a:tailEnd/>
          </a:ln>
        </p:spPr>
      </p:cxnSp>
      <p:cxnSp>
        <p:nvCxnSpPr>
          <p:cNvPr id="42" name="Straight Connector 61"/>
          <p:cNvCxnSpPr>
            <a:cxnSpLocks noChangeShapeType="1"/>
          </p:cNvCxnSpPr>
          <p:nvPr/>
        </p:nvCxnSpPr>
        <p:spPr bwMode="auto">
          <a:xfrm>
            <a:off x="6600825" y="4845460"/>
            <a:ext cx="0" cy="304800"/>
          </a:xfrm>
          <a:prstGeom prst="line">
            <a:avLst/>
          </a:prstGeom>
          <a:noFill/>
          <a:ln w="9525" algn="ctr">
            <a:solidFill>
              <a:schemeClr val="tx1"/>
            </a:solidFill>
            <a:round/>
            <a:headEnd/>
            <a:tailEnd/>
          </a:ln>
        </p:spPr>
      </p:cxnSp>
      <p:sp>
        <p:nvSpPr>
          <p:cNvPr id="43" name="Line 13"/>
          <p:cNvSpPr>
            <a:spLocks noChangeShapeType="1"/>
          </p:cNvSpPr>
          <p:nvPr/>
        </p:nvSpPr>
        <p:spPr bwMode="auto">
          <a:xfrm>
            <a:off x="6724650" y="3675473"/>
            <a:ext cx="9525" cy="1147762"/>
          </a:xfrm>
          <a:prstGeom prst="line">
            <a:avLst/>
          </a:prstGeom>
          <a:noFill/>
          <a:ln w="28575">
            <a:solidFill>
              <a:schemeClr val="tx1"/>
            </a:solidFill>
            <a:round/>
            <a:headEnd/>
            <a:tailEnd type="oval" w="med" len="med"/>
          </a:ln>
        </p:spPr>
        <p:txBody>
          <a:bodyPr/>
          <a:lstStyle/>
          <a:p>
            <a:endParaRPr lang="en-US" dirty="0"/>
          </a:p>
        </p:txBody>
      </p:sp>
      <p:sp>
        <p:nvSpPr>
          <p:cNvPr id="44" name="Line 9"/>
          <p:cNvSpPr>
            <a:spLocks noChangeShapeType="1"/>
          </p:cNvSpPr>
          <p:nvPr/>
        </p:nvSpPr>
        <p:spPr bwMode="auto">
          <a:xfrm>
            <a:off x="2381250" y="3553235"/>
            <a:ext cx="0" cy="1295400"/>
          </a:xfrm>
          <a:prstGeom prst="line">
            <a:avLst/>
          </a:prstGeom>
          <a:noFill/>
          <a:ln w="28575">
            <a:solidFill>
              <a:schemeClr val="tx1"/>
            </a:solidFill>
            <a:round/>
            <a:headEnd/>
            <a:tailEnd type="oval" w="med" len="med"/>
          </a:ln>
        </p:spPr>
        <p:txBody>
          <a:bodyPr/>
          <a:lstStyle/>
          <a:p>
            <a:endParaRPr lang="en-US" dirty="0"/>
          </a:p>
        </p:txBody>
      </p:sp>
      <p:pic>
        <p:nvPicPr>
          <p:cNvPr id="45" name="Picture 26" descr="CVN68_INSIG"/>
          <p:cNvPicPr>
            <a:picLocks noChangeAspect="1" noChangeArrowheads="1"/>
          </p:cNvPicPr>
          <p:nvPr/>
        </p:nvPicPr>
        <p:blipFill>
          <a:blip r:embed="rId8" cstate="screen"/>
          <a:srcRect/>
          <a:stretch>
            <a:fillRect/>
          </a:stretch>
        </p:blipFill>
        <p:spPr bwMode="auto">
          <a:xfrm>
            <a:off x="1707823" y="2949677"/>
            <a:ext cx="963377" cy="942925"/>
          </a:xfrm>
          <a:prstGeom prst="rect">
            <a:avLst/>
          </a:prstGeom>
          <a:noFill/>
          <a:ln w="9525">
            <a:noFill/>
            <a:miter lim="800000"/>
            <a:headEnd/>
            <a:tailEnd/>
          </a:ln>
        </p:spPr>
      </p:pic>
      <p:sp>
        <p:nvSpPr>
          <p:cNvPr id="46" name="Line 15"/>
          <p:cNvSpPr>
            <a:spLocks noChangeShapeType="1"/>
          </p:cNvSpPr>
          <p:nvPr/>
        </p:nvSpPr>
        <p:spPr bwMode="auto">
          <a:xfrm>
            <a:off x="6029325" y="3534185"/>
            <a:ext cx="0" cy="1295400"/>
          </a:xfrm>
          <a:prstGeom prst="line">
            <a:avLst/>
          </a:prstGeom>
          <a:noFill/>
          <a:ln w="28575">
            <a:solidFill>
              <a:schemeClr val="tx1"/>
            </a:solidFill>
            <a:round/>
            <a:headEnd/>
            <a:tailEnd type="oval" w="med" len="med"/>
          </a:ln>
        </p:spPr>
        <p:txBody>
          <a:bodyPr/>
          <a:lstStyle/>
          <a:p>
            <a:endParaRPr lang="en-US" dirty="0"/>
          </a:p>
        </p:txBody>
      </p:sp>
      <p:pic>
        <p:nvPicPr>
          <p:cNvPr id="47" name="Picture 18" descr="?rm=click&amp;url=http%3A%2F%2Fstatic"/>
          <p:cNvPicPr>
            <a:picLocks noChangeAspect="1" noChangeArrowheads="1"/>
          </p:cNvPicPr>
          <p:nvPr/>
        </p:nvPicPr>
        <p:blipFill>
          <a:blip r:embed="rId9" cstate="screen"/>
          <a:srcRect/>
          <a:stretch>
            <a:fillRect/>
          </a:stretch>
        </p:blipFill>
        <p:spPr bwMode="auto">
          <a:xfrm>
            <a:off x="5612223" y="3526247"/>
            <a:ext cx="826677" cy="826677"/>
          </a:xfrm>
          <a:prstGeom prst="rect">
            <a:avLst/>
          </a:prstGeom>
          <a:noFill/>
          <a:ln w="9525">
            <a:noFill/>
            <a:miter lim="800000"/>
            <a:headEnd/>
            <a:tailEnd/>
          </a:ln>
        </p:spPr>
      </p:pic>
      <p:sp>
        <p:nvSpPr>
          <p:cNvPr id="48" name="Line 7"/>
          <p:cNvSpPr>
            <a:spLocks noChangeShapeType="1"/>
          </p:cNvSpPr>
          <p:nvPr/>
        </p:nvSpPr>
        <p:spPr bwMode="auto">
          <a:xfrm flipV="1">
            <a:off x="2646363" y="4834348"/>
            <a:ext cx="0" cy="1295400"/>
          </a:xfrm>
          <a:prstGeom prst="line">
            <a:avLst/>
          </a:prstGeom>
          <a:noFill/>
          <a:ln w="28575">
            <a:solidFill>
              <a:schemeClr val="tx1"/>
            </a:solidFill>
            <a:round/>
            <a:headEnd/>
            <a:tailEnd type="oval" w="med" len="med"/>
          </a:ln>
        </p:spPr>
        <p:txBody>
          <a:bodyPr/>
          <a:lstStyle/>
          <a:p>
            <a:endParaRPr lang="en-US" dirty="0"/>
          </a:p>
        </p:txBody>
      </p:sp>
      <p:sp>
        <p:nvSpPr>
          <p:cNvPr id="49" name="Line 8"/>
          <p:cNvSpPr>
            <a:spLocks noChangeShapeType="1"/>
          </p:cNvSpPr>
          <p:nvPr/>
        </p:nvSpPr>
        <p:spPr bwMode="auto">
          <a:xfrm flipV="1">
            <a:off x="3797300" y="4829585"/>
            <a:ext cx="0" cy="1295400"/>
          </a:xfrm>
          <a:prstGeom prst="line">
            <a:avLst/>
          </a:prstGeom>
          <a:noFill/>
          <a:ln w="28575">
            <a:solidFill>
              <a:schemeClr val="tx1"/>
            </a:solidFill>
            <a:round/>
            <a:headEnd/>
            <a:tailEnd type="oval" w="med" len="med"/>
          </a:ln>
        </p:spPr>
        <p:txBody>
          <a:bodyPr/>
          <a:lstStyle/>
          <a:p>
            <a:endParaRPr lang="en-US" dirty="0"/>
          </a:p>
        </p:txBody>
      </p:sp>
      <p:pic>
        <p:nvPicPr>
          <p:cNvPr id="50" name="Picture 42" descr="GERALD R FORD with CVN 78_smaller.jpg"/>
          <p:cNvPicPr>
            <a:picLocks noChangeAspect="1"/>
          </p:cNvPicPr>
          <p:nvPr/>
        </p:nvPicPr>
        <p:blipFill>
          <a:blip r:embed="rId10" cstate="screen"/>
          <a:srcRect/>
          <a:stretch>
            <a:fillRect/>
          </a:stretch>
        </p:blipFill>
        <p:spPr bwMode="auto">
          <a:xfrm>
            <a:off x="6446838" y="3162710"/>
            <a:ext cx="1154112" cy="693738"/>
          </a:xfrm>
          <a:prstGeom prst="rect">
            <a:avLst/>
          </a:prstGeom>
          <a:noFill/>
          <a:ln w="9525">
            <a:noFill/>
            <a:miter lim="800000"/>
            <a:headEnd/>
            <a:tailEnd/>
          </a:ln>
        </p:spPr>
      </p:pic>
      <p:sp>
        <p:nvSpPr>
          <p:cNvPr id="51" name="Line 9"/>
          <p:cNvSpPr>
            <a:spLocks noChangeShapeType="1"/>
          </p:cNvSpPr>
          <p:nvPr/>
        </p:nvSpPr>
        <p:spPr bwMode="auto">
          <a:xfrm>
            <a:off x="3114675" y="3704048"/>
            <a:ext cx="0" cy="1125537"/>
          </a:xfrm>
          <a:prstGeom prst="line">
            <a:avLst/>
          </a:prstGeom>
          <a:noFill/>
          <a:ln w="28575">
            <a:solidFill>
              <a:schemeClr val="tx1"/>
            </a:solidFill>
            <a:round/>
            <a:headEnd/>
            <a:tailEnd type="oval" w="med" len="med"/>
          </a:ln>
        </p:spPr>
        <p:txBody>
          <a:bodyPr/>
          <a:lstStyle/>
          <a:p>
            <a:endParaRPr lang="en-US" dirty="0"/>
          </a:p>
        </p:txBody>
      </p:sp>
      <p:pic>
        <p:nvPicPr>
          <p:cNvPr id="52" name="Picture 25" descr="File:CVN-70 Seal.jpg"/>
          <p:cNvPicPr>
            <a:picLocks noChangeAspect="1" noChangeArrowheads="1"/>
          </p:cNvPicPr>
          <p:nvPr/>
        </p:nvPicPr>
        <p:blipFill>
          <a:blip r:embed="rId11" cstate="screen"/>
          <a:srcRect/>
          <a:stretch>
            <a:fillRect/>
          </a:stretch>
        </p:blipFill>
        <p:spPr bwMode="auto">
          <a:xfrm>
            <a:off x="2678839" y="3683750"/>
            <a:ext cx="833438" cy="812293"/>
          </a:xfrm>
          <a:prstGeom prst="rect">
            <a:avLst/>
          </a:prstGeom>
          <a:noFill/>
          <a:ln w="9525">
            <a:noFill/>
            <a:miter lim="800000"/>
            <a:headEnd/>
            <a:tailEnd/>
          </a:ln>
        </p:spPr>
      </p:pic>
      <p:pic>
        <p:nvPicPr>
          <p:cNvPr id="53" name="Picture 22" descr="026904"/>
          <p:cNvPicPr>
            <a:picLocks noChangeAspect="1" noChangeArrowheads="1"/>
          </p:cNvPicPr>
          <p:nvPr/>
        </p:nvPicPr>
        <p:blipFill>
          <a:blip r:embed="rId12" cstate="screen"/>
          <a:srcRect/>
          <a:stretch>
            <a:fillRect/>
          </a:stretch>
        </p:blipFill>
        <p:spPr bwMode="auto">
          <a:xfrm>
            <a:off x="2163842" y="5564038"/>
            <a:ext cx="916279" cy="891148"/>
          </a:xfrm>
          <a:prstGeom prst="rect">
            <a:avLst/>
          </a:prstGeom>
          <a:noFill/>
          <a:ln w="9525">
            <a:noFill/>
            <a:miter lim="800000"/>
            <a:headEnd/>
            <a:tailEnd/>
          </a:ln>
        </p:spPr>
      </p:pic>
      <p:sp>
        <p:nvSpPr>
          <p:cNvPr id="54" name="Line 14"/>
          <p:cNvSpPr>
            <a:spLocks noChangeShapeType="1"/>
          </p:cNvSpPr>
          <p:nvPr/>
        </p:nvSpPr>
        <p:spPr bwMode="auto">
          <a:xfrm>
            <a:off x="3517900" y="3110323"/>
            <a:ext cx="0" cy="1714500"/>
          </a:xfrm>
          <a:prstGeom prst="line">
            <a:avLst/>
          </a:prstGeom>
          <a:noFill/>
          <a:ln w="28575">
            <a:solidFill>
              <a:schemeClr val="tx1"/>
            </a:solidFill>
            <a:round/>
            <a:headEnd/>
            <a:tailEnd type="oval" w="med" len="med"/>
          </a:ln>
        </p:spPr>
        <p:txBody>
          <a:bodyPr/>
          <a:lstStyle/>
          <a:p>
            <a:endParaRPr lang="en-US" dirty="0"/>
          </a:p>
        </p:txBody>
      </p:sp>
      <p:pic>
        <p:nvPicPr>
          <p:cNvPr id="55" name="Picture 24" descr="Logo for USS Abraham Lincoln (CVN 72)"/>
          <p:cNvPicPr>
            <a:picLocks noChangeAspect="1" noChangeArrowheads="1"/>
          </p:cNvPicPr>
          <p:nvPr/>
        </p:nvPicPr>
        <p:blipFill>
          <a:blip r:embed="rId13" cstate="screen"/>
          <a:srcRect/>
          <a:stretch>
            <a:fillRect/>
          </a:stretch>
        </p:blipFill>
        <p:spPr bwMode="auto">
          <a:xfrm>
            <a:off x="3342739" y="5498759"/>
            <a:ext cx="900649" cy="883402"/>
          </a:xfrm>
          <a:prstGeom prst="rect">
            <a:avLst/>
          </a:prstGeom>
          <a:noFill/>
          <a:ln w="9525">
            <a:noFill/>
            <a:miter lim="800000"/>
            <a:headEnd/>
            <a:tailEnd/>
          </a:ln>
        </p:spPr>
      </p:pic>
      <p:sp>
        <p:nvSpPr>
          <p:cNvPr id="56" name="Line 9"/>
          <p:cNvSpPr>
            <a:spLocks noChangeShapeType="1"/>
          </p:cNvSpPr>
          <p:nvPr/>
        </p:nvSpPr>
        <p:spPr bwMode="auto">
          <a:xfrm flipH="1">
            <a:off x="4140200" y="3931060"/>
            <a:ext cx="3175" cy="901700"/>
          </a:xfrm>
          <a:prstGeom prst="line">
            <a:avLst/>
          </a:prstGeom>
          <a:noFill/>
          <a:ln w="28575">
            <a:solidFill>
              <a:schemeClr val="tx1"/>
            </a:solidFill>
            <a:round/>
            <a:headEnd/>
            <a:tailEnd type="oval" w="med" len="med"/>
          </a:ln>
        </p:spPr>
        <p:txBody>
          <a:bodyPr/>
          <a:lstStyle/>
          <a:p>
            <a:endParaRPr lang="en-US" dirty="0"/>
          </a:p>
        </p:txBody>
      </p:sp>
      <p:pic>
        <p:nvPicPr>
          <p:cNvPr id="57" name="Picture 21" descr="027103"/>
          <p:cNvPicPr>
            <a:picLocks noChangeAspect="1" noChangeArrowheads="1"/>
          </p:cNvPicPr>
          <p:nvPr/>
        </p:nvPicPr>
        <p:blipFill>
          <a:blip r:embed="rId14" cstate="screen"/>
          <a:srcRect/>
          <a:stretch>
            <a:fillRect/>
          </a:stretch>
        </p:blipFill>
        <p:spPr bwMode="auto">
          <a:xfrm>
            <a:off x="3033713" y="2703292"/>
            <a:ext cx="890587" cy="902331"/>
          </a:xfrm>
          <a:prstGeom prst="rect">
            <a:avLst/>
          </a:prstGeom>
          <a:noFill/>
          <a:ln w="9525">
            <a:noFill/>
            <a:miter lim="800000"/>
            <a:headEnd/>
            <a:tailEnd/>
          </a:ln>
        </p:spPr>
      </p:pic>
      <p:sp>
        <p:nvSpPr>
          <p:cNvPr id="58" name="Line 11"/>
          <p:cNvSpPr>
            <a:spLocks noChangeShapeType="1"/>
          </p:cNvSpPr>
          <p:nvPr/>
        </p:nvSpPr>
        <p:spPr bwMode="auto">
          <a:xfrm>
            <a:off x="4497388" y="3124610"/>
            <a:ext cx="0" cy="1714500"/>
          </a:xfrm>
          <a:prstGeom prst="line">
            <a:avLst/>
          </a:prstGeom>
          <a:noFill/>
          <a:ln w="28575">
            <a:solidFill>
              <a:schemeClr val="tx1"/>
            </a:solidFill>
            <a:round/>
            <a:headEnd/>
            <a:tailEnd type="oval" w="med" len="med"/>
          </a:ln>
        </p:spPr>
        <p:txBody>
          <a:bodyPr/>
          <a:lstStyle/>
          <a:p>
            <a:endParaRPr lang="en-US" dirty="0"/>
          </a:p>
        </p:txBody>
      </p:sp>
      <p:pic>
        <p:nvPicPr>
          <p:cNvPr id="59" name="Picture 23" descr="Logo for USS John C. Stennis (CVN 74)"/>
          <p:cNvPicPr>
            <a:picLocks noChangeAspect="1" noChangeArrowheads="1"/>
          </p:cNvPicPr>
          <p:nvPr/>
        </p:nvPicPr>
        <p:blipFill>
          <a:blip r:embed="rId15" cstate="screen"/>
          <a:srcRect/>
          <a:stretch>
            <a:fillRect/>
          </a:stretch>
        </p:blipFill>
        <p:spPr bwMode="auto">
          <a:xfrm>
            <a:off x="4081463" y="2832513"/>
            <a:ext cx="838199" cy="838198"/>
          </a:xfrm>
          <a:prstGeom prst="rect">
            <a:avLst/>
          </a:prstGeom>
          <a:noFill/>
          <a:ln w="9525">
            <a:noFill/>
            <a:miter lim="800000"/>
            <a:headEnd/>
            <a:tailEnd/>
          </a:ln>
        </p:spPr>
      </p:pic>
      <p:pic>
        <p:nvPicPr>
          <p:cNvPr id="60" name="Picture 20" descr="File:GW Logo.gif"/>
          <p:cNvPicPr>
            <a:picLocks noChangeAspect="1" noChangeArrowheads="1"/>
          </p:cNvPicPr>
          <p:nvPr/>
        </p:nvPicPr>
        <p:blipFill>
          <a:blip r:embed="rId16" cstate="screen"/>
          <a:srcRect/>
          <a:stretch>
            <a:fillRect/>
          </a:stretch>
        </p:blipFill>
        <p:spPr bwMode="auto">
          <a:xfrm>
            <a:off x="3662364" y="3672299"/>
            <a:ext cx="849312" cy="849312"/>
          </a:xfrm>
          <a:prstGeom prst="rect">
            <a:avLst/>
          </a:prstGeom>
          <a:noFill/>
          <a:ln w="9525">
            <a:noFill/>
            <a:miter lim="800000"/>
            <a:headEnd/>
            <a:tailEnd/>
          </a:ln>
        </p:spPr>
      </p:pic>
      <p:sp>
        <p:nvSpPr>
          <p:cNvPr id="61" name="Line 10"/>
          <p:cNvSpPr>
            <a:spLocks noChangeShapeType="1"/>
          </p:cNvSpPr>
          <p:nvPr/>
        </p:nvSpPr>
        <p:spPr bwMode="auto">
          <a:xfrm flipV="1">
            <a:off x="4791075" y="4842285"/>
            <a:ext cx="3175" cy="1003300"/>
          </a:xfrm>
          <a:prstGeom prst="line">
            <a:avLst/>
          </a:prstGeom>
          <a:noFill/>
          <a:ln w="28575">
            <a:solidFill>
              <a:schemeClr val="tx1"/>
            </a:solidFill>
            <a:round/>
            <a:headEnd/>
            <a:tailEnd type="oval" w="med" len="med"/>
          </a:ln>
        </p:spPr>
        <p:txBody>
          <a:bodyPr/>
          <a:lstStyle/>
          <a:p>
            <a:endParaRPr lang="en-US" dirty="0"/>
          </a:p>
        </p:txBody>
      </p:sp>
      <p:sp>
        <p:nvSpPr>
          <p:cNvPr id="62" name="Line 9"/>
          <p:cNvSpPr>
            <a:spLocks noChangeShapeType="1"/>
          </p:cNvSpPr>
          <p:nvPr/>
        </p:nvSpPr>
        <p:spPr bwMode="auto">
          <a:xfrm>
            <a:off x="5394325" y="3537360"/>
            <a:ext cx="0" cy="1295400"/>
          </a:xfrm>
          <a:prstGeom prst="line">
            <a:avLst/>
          </a:prstGeom>
          <a:noFill/>
          <a:ln w="28575">
            <a:solidFill>
              <a:schemeClr val="tx1"/>
            </a:solidFill>
            <a:round/>
            <a:headEnd/>
            <a:tailEnd type="oval" w="med" len="med"/>
          </a:ln>
        </p:spPr>
        <p:txBody>
          <a:bodyPr/>
          <a:lstStyle/>
          <a:p>
            <a:endParaRPr lang="en-US" dirty="0"/>
          </a:p>
        </p:txBody>
      </p:sp>
      <p:cxnSp>
        <p:nvCxnSpPr>
          <p:cNvPr id="63" name="Straight Connector 62"/>
          <p:cNvCxnSpPr>
            <a:cxnSpLocks noChangeShapeType="1"/>
          </p:cNvCxnSpPr>
          <p:nvPr/>
        </p:nvCxnSpPr>
        <p:spPr bwMode="auto">
          <a:xfrm>
            <a:off x="7639050" y="4845460"/>
            <a:ext cx="0" cy="304800"/>
          </a:xfrm>
          <a:prstGeom prst="line">
            <a:avLst/>
          </a:prstGeom>
          <a:noFill/>
          <a:ln w="9525" algn="ctr">
            <a:solidFill>
              <a:schemeClr val="tx1"/>
            </a:solidFill>
            <a:round/>
            <a:headEnd/>
            <a:tailEnd/>
          </a:ln>
        </p:spPr>
      </p:cxnSp>
      <p:sp>
        <p:nvSpPr>
          <p:cNvPr id="64" name="TextBox 63"/>
          <p:cNvSpPr txBox="1">
            <a:spLocks noChangeArrowheads="1"/>
          </p:cNvSpPr>
          <p:nvPr/>
        </p:nvSpPr>
        <p:spPr bwMode="auto">
          <a:xfrm>
            <a:off x="7479583" y="5124758"/>
            <a:ext cx="498475" cy="261938"/>
          </a:xfrm>
          <a:prstGeom prst="rect">
            <a:avLst/>
          </a:prstGeom>
          <a:noFill/>
          <a:ln w="9525">
            <a:noFill/>
            <a:miter lim="800000"/>
            <a:headEnd/>
            <a:tailEnd/>
          </a:ln>
        </p:spPr>
        <p:txBody>
          <a:bodyPr wrap="none">
            <a:spAutoFit/>
          </a:bodyPr>
          <a:lstStyle/>
          <a:p>
            <a:pPr>
              <a:buNone/>
            </a:pPr>
            <a:r>
              <a:rPr lang="en-US" sz="1100" dirty="0">
                <a:latin typeface="Arial" pitchFamily="34" charset="0"/>
                <a:cs typeface="Arial" pitchFamily="34" charset="0"/>
              </a:rPr>
              <a:t>2075</a:t>
            </a:r>
          </a:p>
        </p:txBody>
      </p:sp>
      <p:sp>
        <p:nvSpPr>
          <p:cNvPr id="65" name="Line 10"/>
          <p:cNvSpPr>
            <a:spLocks noChangeShapeType="1"/>
          </p:cNvSpPr>
          <p:nvPr/>
        </p:nvSpPr>
        <p:spPr bwMode="auto">
          <a:xfrm flipV="1">
            <a:off x="7343775" y="4842285"/>
            <a:ext cx="3175" cy="1003300"/>
          </a:xfrm>
          <a:prstGeom prst="line">
            <a:avLst/>
          </a:prstGeom>
          <a:noFill/>
          <a:ln w="28575">
            <a:solidFill>
              <a:schemeClr val="tx1"/>
            </a:solidFill>
            <a:round/>
            <a:headEnd/>
            <a:tailEnd type="oval" w="med" len="med"/>
          </a:ln>
        </p:spPr>
        <p:txBody>
          <a:bodyPr/>
          <a:lstStyle/>
          <a:p>
            <a:endParaRPr lang="en-US" dirty="0"/>
          </a:p>
        </p:txBody>
      </p:sp>
      <p:pic>
        <p:nvPicPr>
          <p:cNvPr id="66" name="Picture 4"/>
          <p:cNvPicPr>
            <a:picLocks noChangeAspect="1" noChangeArrowheads="1"/>
          </p:cNvPicPr>
          <p:nvPr/>
        </p:nvPicPr>
        <p:blipFill>
          <a:blip r:embed="rId17" cstate="screen"/>
          <a:srcRect/>
          <a:stretch>
            <a:fillRect/>
          </a:stretch>
        </p:blipFill>
        <p:spPr bwMode="auto">
          <a:xfrm>
            <a:off x="6791325" y="5613810"/>
            <a:ext cx="1257300" cy="709613"/>
          </a:xfrm>
          <a:prstGeom prst="rect">
            <a:avLst/>
          </a:prstGeom>
          <a:noFill/>
          <a:ln w="9525">
            <a:noFill/>
            <a:miter lim="800000"/>
            <a:headEnd/>
            <a:tailEnd/>
          </a:ln>
        </p:spPr>
      </p:pic>
      <p:pic>
        <p:nvPicPr>
          <p:cNvPr id="68" name="Picture 2" descr="New CVN 21 with New Elevators out of water"/>
          <p:cNvPicPr>
            <a:picLocks noChangeAspect="1" noChangeArrowheads="1"/>
          </p:cNvPicPr>
          <p:nvPr/>
        </p:nvPicPr>
        <p:blipFill>
          <a:blip r:embed="rId18" cstate="screen">
            <a:lum contrast="20000"/>
          </a:blip>
          <a:srcRect/>
          <a:stretch>
            <a:fillRect/>
          </a:stretch>
        </p:blipFill>
        <p:spPr bwMode="auto">
          <a:xfrm>
            <a:off x="7606071" y="3474168"/>
            <a:ext cx="1365250" cy="723900"/>
          </a:xfrm>
          <a:prstGeom prst="rect">
            <a:avLst/>
          </a:prstGeom>
          <a:noFill/>
          <a:ln w="9525">
            <a:noFill/>
            <a:miter lim="800000"/>
            <a:headEnd/>
            <a:tailEnd/>
          </a:ln>
        </p:spPr>
      </p:pic>
      <p:sp>
        <p:nvSpPr>
          <p:cNvPr id="67" name="Line 9"/>
          <p:cNvSpPr>
            <a:spLocks noChangeShapeType="1"/>
          </p:cNvSpPr>
          <p:nvPr/>
        </p:nvSpPr>
        <p:spPr bwMode="auto">
          <a:xfrm flipH="1">
            <a:off x="7867648" y="4041057"/>
            <a:ext cx="273461" cy="788527"/>
          </a:xfrm>
          <a:prstGeom prst="line">
            <a:avLst/>
          </a:prstGeom>
          <a:noFill/>
          <a:ln w="28575">
            <a:solidFill>
              <a:schemeClr val="tx1"/>
            </a:solidFill>
            <a:round/>
            <a:headEnd/>
            <a:tailEnd type="oval" w="med" len="med"/>
          </a:ln>
        </p:spPr>
        <p:txBody>
          <a:bodyPr/>
          <a:lstStyle/>
          <a:p>
            <a:endParaRPr lang="en-US" dirty="0"/>
          </a:p>
        </p:txBody>
      </p:sp>
      <p:sp>
        <p:nvSpPr>
          <p:cNvPr id="69" name="TextBox 35"/>
          <p:cNvSpPr txBox="1">
            <a:spLocks noChangeArrowheads="1"/>
          </p:cNvSpPr>
          <p:nvPr/>
        </p:nvSpPr>
        <p:spPr bwMode="auto">
          <a:xfrm>
            <a:off x="5679358" y="3321752"/>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77</a:t>
            </a:r>
          </a:p>
        </p:txBody>
      </p:sp>
      <p:sp>
        <p:nvSpPr>
          <p:cNvPr id="70" name="TextBox 35"/>
          <p:cNvSpPr txBox="1">
            <a:spLocks noChangeArrowheads="1"/>
          </p:cNvSpPr>
          <p:nvPr/>
        </p:nvSpPr>
        <p:spPr bwMode="auto">
          <a:xfrm>
            <a:off x="4138323" y="2605281"/>
            <a:ext cx="800100" cy="276999"/>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74</a:t>
            </a:r>
          </a:p>
        </p:txBody>
      </p:sp>
      <p:sp>
        <p:nvSpPr>
          <p:cNvPr id="71" name="TextBox 35"/>
          <p:cNvSpPr txBox="1">
            <a:spLocks noChangeArrowheads="1"/>
          </p:cNvSpPr>
          <p:nvPr/>
        </p:nvSpPr>
        <p:spPr bwMode="auto">
          <a:xfrm>
            <a:off x="1939208" y="5337585"/>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69</a:t>
            </a:r>
          </a:p>
        </p:txBody>
      </p:sp>
      <p:sp>
        <p:nvSpPr>
          <p:cNvPr id="72" name="TextBox 35"/>
          <p:cNvSpPr txBox="1">
            <a:spLocks noChangeArrowheads="1"/>
          </p:cNvSpPr>
          <p:nvPr/>
        </p:nvSpPr>
        <p:spPr bwMode="auto">
          <a:xfrm>
            <a:off x="3686970" y="3552635"/>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73</a:t>
            </a:r>
          </a:p>
        </p:txBody>
      </p:sp>
      <p:sp>
        <p:nvSpPr>
          <p:cNvPr id="73" name="TextBox 35"/>
          <p:cNvSpPr txBox="1">
            <a:spLocks noChangeArrowheads="1"/>
          </p:cNvSpPr>
          <p:nvPr/>
        </p:nvSpPr>
        <p:spPr bwMode="auto">
          <a:xfrm>
            <a:off x="3111433" y="5287813"/>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72</a:t>
            </a:r>
          </a:p>
        </p:txBody>
      </p:sp>
      <p:sp>
        <p:nvSpPr>
          <p:cNvPr id="74" name="TextBox 35"/>
          <p:cNvSpPr txBox="1">
            <a:spLocks noChangeArrowheads="1"/>
          </p:cNvSpPr>
          <p:nvPr/>
        </p:nvSpPr>
        <p:spPr bwMode="auto">
          <a:xfrm>
            <a:off x="3071250" y="2556288"/>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71</a:t>
            </a:r>
          </a:p>
        </p:txBody>
      </p:sp>
      <p:sp>
        <p:nvSpPr>
          <p:cNvPr id="75" name="TextBox 35"/>
          <p:cNvSpPr txBox="1">
            <a:spLocks noChangeArrowheads="1"/>
          </p:cNvSpPr>
          <p:nvPr/>
        </p:nvSpPr>
        <p:spPr bwMode="auto">
          <a:xfrm>
            <a:off x="2695508" y="3509579"/>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70</a:t>
            </a:r>
          </a:p>
        </p:txBody>
      </p:sp>
      <p:sp>
        <p:nvSpPr>
          <p:cNvPr id="76" name="TextBox 35"/>
          <p:cNvSpPr txBox="1">
            <a:spLocks noChangeArrowheads="1"/>
          </p:cNvSpPr>
          <p:nvPr/>
        </p:nvSpPr>
        <p:spPr bwMode="auto">
          <a:xfrm>
            <a:off x="1789461" y="2743781"/>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68</a:t>
            </a:r>
          </a:p>
        </p:txBody>
      </p:sp>
      <p:sp>
        <p:nvSpPr>
          <p:cNvPr id="77" name="TextBox 35"/>
          <p:cNvSpPr txBox="1">
            <a:spLocks noChangeArrowheads="1"/>
          </p:cNvSpPr>
          <p:nvPr/>
        </p:nvSpPr>
        <p:spPr bwMode="auto">
          <a:xfrm>
            <a:off x="5014913" y="2652429"/>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76</a:t>
            </a:r>
          </a:p>
        </p:txBody>
      </p:sp>
      <p:sp>
        <p:nvSpPr>
          <p:cNvPr id="78" name="TextBox 35"/>
          <p:cNvSpPr txBox="1">
            <a:spLocks noChangeArrowheads="1"/>
          </p:cNvSpPr>
          <p:nvPr/>
        </p:nvSpPr>
        <p:spPr bwMode="auto">
          <a:xfrm>
            <a:off x="4760623" y="5498759"/>
            <a:ext cx="800100" cy="276225"/>
          </a:xfrm>
          <a:prstGeom prst="rect">
            <a:avLst/>
          </a:prstGeom>
          <a:noFill/>
          <a:ln w="9525">
            <a:noFill/>
            <a:miter lim="800000"/>
            <a:headEnd/>
            <a:tailEnd/>
          </a:ln>
        </p:spPr>
        <p:txBody>
          <a:bodyPr>
            <a:spAutoFit/>
          </a:bodyPr>
          <a:lstStyle/>
          <a:p>
            <a:pPr algn="ctr">
              <a:buNone/>
            </a:pPr>
            <a:r>
              <a:rPr lang="en-US" sz="1200" b="1" dirty="0">
                <a:latin typeface="Arial" pitchFamily="34" charset="0"/>
                <a:cs typeface="Arial" pitchFamily="34" charset="0"/>
              </a:rPr>
              <a:t>CVN 75</a:t>
            </a:r>
          </a:p>
        </p:txBody>
      </p:sp>
      <p:sp>
        <p:nvSpPr>
          <p:cNvPr id="25" name="TextBox 35"/>
          <p:cNvSpPr txBox="1">
            <a:spLocks noChangeArrowheads="1"/>
          </p:cNvSpPr>
          <p:nvPr/>
        </p:nvSpPr>
        <p:spPr bwMode="auto">
          <a:xfrm>
            <a:off x="7607463" y="2953727"/>
            <a:ext cx="1296835" cy="646331"/>
          </a:xfrm>
          <a:prstGeom prst="rect">
            <a:avLst/>
          </a:prstGeom>
          <a:noFill/>
          <a:ln w="9525">
            <a:noFill/>
            <a:miter lim="800000"/>
            <a:headEnd/>
            <a:tailEnd/>
          </a:ln>
        </p:spPr>
        <p:txBody>
          <a:bodyPr wrap="square">
            <a:spAutoFit/>
          </a:bodyPr>
          <a:lstStyle/>
          <a:p>
            <a:pPr algn="ctr"/>
            <a:r>
              <a:rPr lang="en-US" sz="1200" b="1" dirty="0">
                <a:latin typeface="Arial" pitchFamily="34" charset="0"/>
                <a:cs typeface="Arial" pitchFamily="34" charset="0"/>
              </a:rPr>
              <a:t> CVN 80 –  USS ENTERPRISE</a:t>
            </a:r>
          </a:p>
        </p:txBody>
      </p:sp>
    </p:spTree>
    <p:extLst>
      <p:ext uri="{BB962C8B-B14F-4D97-AF65-F5344CB8AC3E}">
        <p14:creationId xmlns:p14="http://schemas.microsoft.com/office/powerpoint/2010/main" val="326609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po000031"/>
          <p:cNvPicPr>
            <a:picLocks noChangeArrowheads="1"/>
          </p:cNvPicPr>
          <p:nvPr/>
        </p:nvPicPr>
        <p:blipFill>
          <a:blip r:embed="rId2" cstate="screen">
            <a:lum contrast="20000"/>
            <a:extLst>
              <a:ext uri="{28A0092B-C50C-407E-A947-70E740481C1C}">
                <a14:useLocalDpi xmlns:a14="http://schemas.microsoft.com/office/drawing/2010/main"/>
              </a:ext>
            </a:extLst>
          </a:blip>
          <a:srcRect/>
          <a:stretch>
            <a:fillRect/>
          </a:stretch>
        </p:blipFill>
        <p:spPr bwMode="auto">
          <a:xfrm>
            <a:off x="0" y="1651279"/>
            <a:ext cx="9142412" cy="4900246"/>
          </a:xfrm>
          <a:prstGeom prst="rect">
            <a:avLst/>
          </a:prstGeom>
          <a:noFill/>
          <a:ln w="9525" algn="ctr">
            <a:noFill/>
            <a:miter lim="800000"/>
            <a:headEnd/>
            <a:tailEnd/>
          </a:ln>
        </p:spPr>
      </p:pic>
      <p:sp>
        <p:nvSpPr>
          <p:cNvPr id="27" name="Rectangle 2"/>
          <p:cNvSpPr>
            <a:spLocks noGrp="1" noChangeArrowheads="1"/>
          </p:cNvSpPr>
          <p:nvPr>
            <p:ph type="title"/>
          </p:nvPr>
        </p:nvSpPr>
        <p:spPr>
          <a:xfrm>
            <a:off x="284046" y="648151"/>
            <a:ext cx="9144000" cy="1066800"/>
          </a:xfrm>
        </p:spPr>
        <p:txBody>
          <a:bodyPr/>
          <a:lstStyle/>
          <a:p>
            <a:pPr eaLnBrk="1" hangingPunct="1"/>
            <a:r>
              <a:rPr lang="en-US" dirty="0">
                <a:solidFill>
                  <a:srgbClr val="003399"/>
                </a:solidFill>
                <a:latin typeface="Impact" pitchFamily="34" charset="0"/>
              </a:rPr>
              <a:t>Why Do We Need a Navy?</a:t>
            </a:r>
          </a:p>
        </p:txBody>
      </p:sp>
      <p:sp>
        <p:nvSpPr>
          <p:cNvPr id="28" name="TextBox 27"/>
          <p:cNvSpPr txBox="1"/>
          <p:nvPr/>
        </p:nvSpPr>
        <p:spPr>
          <a:xfrm>
            <a:off x="177935" y="2314457"/>
            <a:ext cx="1438507" cy="646331"/>
          </a:xfrm>
          <a:prstGeom prst="rect">
            <a:avLst/>
          </a:prstGeom>
          <a:noFill/>
        </p:spPr>
        <p:txBody>
          <a:bodyPr wrap="square" rtlCol="0">
            <a:spAutoFit/>
          </a:bodyPr>
          <a:lstStyle/>
          <a:p>
            <a:pPr>
              <a:buNone/>
            </a:pPr>
            <a:r>
              <a:rPr lang="en-US" b="1" dirty="0">
                <a:solidFill>
                  <a:schemeClr val="bg1"/>
                </a:solidFill>
                <a:latin typeface="Arial" pitchFamily="34" charset="0"/>
                <a:cs typeface="Arial" pitchFamily="34" charset="0"/>
              </a:rPr>
              <a:t>70 %</a:t>
            </a:r>
          </a:p>
        </p:txBody>
      </p:sp>
      <p:sp>
        <p:nvSpPr>
          <p:cNvPr id="29" name="TextBox 28"/>
          <p:cNvSpPr txBox="1"/>
          <p:nvPr/>
        </p:nvSpPr>
        <p:spPr>
          <a:xfrm>
            <a:off x="1488959" y="2359877"/>
            <a:ext cx="7653453" cy="584775"/>
          </a:xfrm>
          <a:prstGeom prst="rect">
            <a:avLst/>
          </a:prstGeom>
          <a:noFill/>
        </p:spPr>
        <p:txBody>
          <a:bodyPr wrap="square" rtlCol="0">
            <a:spAutoFit/>
          </a:bodyPr>
          <a:lstStyle/>
          <a:p>
            <a:pPr>
              <a:buNone/>
            </a:pPr>
            <a:r>
              <a:rPr lang="en-US" sz="3200" b="1" dirty="0">
                <a:solidFill>
                  <a:schemeClr val="bg1"/>
                </a:solidFill>
                <a:latin typeface="Arial" pitchFamily="34" charset="0"/>
                <a:cs typeface="Arial" pitchFamily="34" charset="0"/>
              </a:rPr>
              <a:t>Of the World is covered in water</a:t>
            </a:r>
          </a:p>
        </p:txBody>
      </p:sp>
      <p:sp>
        <p:nvSpPr>
          <p:cNvPr id="30" name="TextBox 29"/>
          <p:cNvSpPr txBox="1"/>
          <p:nvPr/>
        </p:nvSpPr>
        <p:spPr>
          <a:xfrm>
            <a:off x="179522" y="3917092"/>
            <a:ext cx="1438507" cy="646331"/>
          </a:xfrm>
          <a:prstGeom prst="rect">
            <a:avLst/>
          </a:prstGeom>
          <a:noFill/>
        </p:spPr>
        <p:txBody>
          <a:bodyPr wrap="square" rtlCol="0">
            <a:spAutoFit/>
          </a:bodyPr>
          <a:lstStyle/>
          <a:p>
            <a:pPr>
              <a:buNone/>
            </a:pPr>
            <a:r>
              <a:rPr lang="en-US" b="1" dirty="0">
                <a:solidFill>
                  <a:schemeClr val="bg1"/>
                </a:solidFill>
                <a:latin typeface="Arial" pitchFamily="34" charset="0"/>
                <a:cs typeface="Arial" pitchFamily="34" charset="0"/>
              </a:rPr>
              <a:t>80 %</a:t>
            </a:r>
          </a:p>
        </p:txBody>
      </p:sp>
      <p:sp>
        <p:nvSpPr>
          <p:cNvPr id="31" name="TextBox 30"/>
          <p:cNvSpPr txBox="1"/>
          <p:nvPr/>
        </p:nvSpPr>
        <p:spPr>
          <a:xfrm>
            <a:off x="1490547" y="3917092"/>
            <a:ext cx="7653453" cy="1077218"/>
          </a:xfrm>
          <a:prstGeom prst="rect">
            <a:avLst/>
          </a:prstGeom>
          <a:noFill/>
        </p:spPr>
        <p:txBody>
          <a:bodyPr wrap="square" rtlCol="0">
            <a:spAutoFit/>
          </a:bodyPr>
          <a:lstStyle/>
          <a:p>
            <a:pPr>
              <a:spcBef>
                <a:spcPts val="3000"/>
              </a:spcBef>
              <a:spcAft>
                <a:spcPts val="3000"/>
              </a:spcAft>
              <a:buNone/>
            </a:pPr>
            <a:r>
              <a:rPr lang="en-US" sz="3200" b="1" dirty="0">
                <a:solidFill>
                  <a:schemeClr val="bg1"/>
                </a:solidFill>
                <a:latin typeface="Arial" pitchFamily="34" charset="0"/>
                <a:cs typeface="Arial" pitchFamily="34" charset="0"/>
              </a:rPr>
              <a:t>Of the World’s population lives within 100 miles of a coastline</a:t>
            </a:r>
          </a:p>
        </p:txBody>
      </p:sp>
      <p:sp>
        <p:nvSpPr>
          <p:cNvPr id="2" name="TextBox 1"/>
          <p:cNvSpPr txBox="1"/>
          <p:nvPr/>
        </p:nvSpPr>
        <p:spPr>
          <a:xfrm>
            <a:off x="1488959" y="2919508"/>
            <a:ext cx="6734175" cy="461665"/>
          </a:xfrm>
          <a:prstGeom prst="rect">
            <a:avLst/>
          </a:prstGeom>
          <a:noFill/>
        </p:spPr>
        <p:txBody>
          <a:bodyPr wrap="square" rtlCol="0">
            <a:spAutoFit/>
          </a:bodyPr>
          <a:lstStyle/>
          <a:p>
            <a:pPr>
              <a:buNone/>
            </a:pPr>
            <a:r>
              <a:rPr lang="en-US" sz="2400" dirty="0">
                <a:solidFill>
                  <a:schemeClr val="bg1"/>
                </a:solidFill>
              </a:rPr>
              <a:t>-- </a:t>
            </a:r>
            <a:r>
              <a:rPr lang="en-US" sz="2400" b="1" dirty="0">
                <a:solidFill>
                  <a:schemeClr val="bg1"/>
                </a:solidFill>
                <a:latin typeface="Arial "/>
              </a:rPr>
              <a:t>12 miles off coast is international waters</a:t>
            </a:r>
            <a:endParaRPr lang="en-US" sz="2400" dirty="0">
              <a:solidFill>
                <a:schemeClr val="bg1"/>
              </a:solidFill>
            </a:endParaRPr>
          </a:p>
        </p:txBody>
      </p:sp>
      <p:sp>
        <p:nvSpPr>
          <p:cNvPr id="15" name="TextBox 14"/>
          <p:cNvSpPr txBox="1"/>
          <p:nvPr/>
        </p:nvSpPr>
        <p:spPr>
          <a:xfrm>
            <a:off x="1618029" y="5068147"/>
            <a:ext cx="6734175" cy="461665"/>
          </a:xfrm>
          <a:prstGeom prst="rect">
            <a:avLst/>
          </a:prstGeom>
          <a:noFill/>
        </p:spPr>
        <p:txBody>
          <a:bodyPr wrap="square" rtlCol="0">
            <a:spAutoFit/>
          </a:bodyPr>
          <a:lstStyle/>
          <a:p>
            <a:pPr>
              <a:buNone/>
            </a:pPr>
            <a:r>
              <a:rPr lang="en-US" sz="2400" dirty="0">
                <a:solidFill>
                  <a:schemeClr val="bg1"/>
                </a:solidFill>
              </a:rPr>
              <a:t>-- </a:t>
            </a:r>
            <a:r>
              <a:rPr lang="en-US" sz="2400" b="1" dirty="0">
                <a:solidFill>
                  <a:schemeClr val="bg1"/>
                </a:solidFill>
                <a:latin typeface="Arial "/>
              </a:rPr>
              <a:t>CVN’s aircraft travel 600+ miles</a:t>
            </a: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626038" y="828612"/>
            <a:ext cx="7517962" cy="762000"/>
          </a:xfrm>
          <a:prstGeom prst="rect">
            <a:avLst/>
          </a:prstGeom>
          <a:noFill/>
          <a:ln w="9525">
            <a:noFill/>
            <a:miter lim="800000"/>
            <a:headEnd/>
            <a:tailEnd/>
          </a:ln>
        </p:spPr>
        <p:txBody>
          <a:bodyPr wrap="square">
            <a:spAutoFit/>
          </a:bodyPr>
          <a:lstStyle/>
          <a:p>
            <a:pPr>
              <a:buClrTx/>
              <a:buFontTx/>
              <a:buNone/>
            </a:pPr>
            <a:r>
              <a:rPr lang="en-US" sz="4400" dirty="0">
                <a:solidFill>
                  <a:srgbClr val="003399"/>
                </a:solidFill>
                <a:latin typeface="Impact" pitchFamily="34" charset="0"/>
              </a:rPr>
              <a:t>U.S. Navy Aircraft Carriers</a:t>
            </a:r>
          </a:p>
        </p:txBody>
      </p:sp>
      <p:sp>
        <p:nvSpPr>
          <p:cNvPr id="30" name="Text Box 4"/>
          <p:cNvSpPr txBox="1">
            <a:spLocks noChangeArrowheads="1"/>
          </p:cNvSpPr>
          <p:nvPr/>
        </p:nvSpPr>
        <p:spPr bwMode="auto">
          <a:xfrm>
            <a:off x="0" y="1661769"/>
            <a:ext cx="9066179" cy="1785104"/>
          </a:xfrm>
          <a:prstGeom prst="rect">
            <a:avLst/>
          </a:prstGeom>
          <a:noFill/>
          <a:ln w="9525">
            <a:noFill/>
            <a:miter lim="800000"/>
            <a:headEnd/>
            <a:tailEnd/>
          </a:ln>
        </p:spPr>
        <p:txBody>
          <a:bodyPr wrap="square">
            <a:spAutoFit/>
          </a:bodyPr>
          <a:lstStyle/>
          <a:p>
            <a:pPr algn="ctr">
              <a:buNone/>
            </a:pPr>
            <a:r>
              <a:rPr lang="en-US" sz="3200" b="1" dirty="0">
                <a:latin typeface="Arial "/>
              </a:rPr>
              <a:t>Nuclear-Powered Aircraft Carrier Value:</a:t>
            </a:r>
          </a:p>
          <a:p>
            <a:pPr>
              <a:spcAft>
                <a:spcPts val="600"/>
              </a:spcAft>
              <a:buNone/>
            </a:pPr>
            <a:endParaRPr lang="en-US" sz="1000" b="1" dirty="0">
              <a:latin typeface="Arial "/>
            </a:endParaRPr>
          </a:p>
          <a:p>
            <a:pPr>
              <a:spcAft>
                <a:spcPts val="600"/>
              </a:spcAft>
              <a:buNone/>
            </a:pPr>
            <a:r>
              <a:rPr lang="en-US" sz="2000" b="1" dirty="0">
                <a:latin typeface="Arial "/>
              </a:rPr>
              <a:t>Lethality: </a:t>
            </a:r>
            <a:r>
              <a:rPr lang="en-US" sz="2000" dirty="0">
                <a:latin typeface="Arial "/>
              </a:rPr>
              <a:t>A large-deck nuclear aircraft carrier with an embarked carrier air wing is a lethal military force:</a:t>
            </a:r>
          </a:p>
          <a:p>
            <a:pPr>
              <a:spcAft>
                <a:spcPts val="600"/>
              </a:spcAft>
              <a:buNone/>
            </a:pPr>
            <a:endParaRPr lang="en-US" sz="1700" dirty="0">
              <a:latin typeface="Arial "/>
            </a:endParaRPr>
          </a:p>
        </p:txBody>
      </p:sp>
      <p:cxnSp>
        <p:nvCxnSpPr>
          <p:cNvPr id="44" name="Straight Connector 43"/>
          <p:cNvCxnSpPr/>
          <p:nvPr/>
        </p:nvCxnSpPr>
        <p:spPr bwMode="auto">
          <a:xfrm>
            <a:off x="3869156" y="1626190"/>
            <a:ext cx="893379" cy="0"/>
          </a:xfrm>
          <a:prstGeom prst="line">
            <a:avLst/>
          </a:prstGeom>
          <a:noFill/>
          <a:ln w="9525" cap="flat" cmpd="sng" algn="ctr">
            <a:noFill/>
            <a:prstDash val="solid"/>
            <a:round/>
            <a:headEnd type="none" w="med" len="med"/>
            <a:tailEnd type="none" w="med" len="med"/>
          </a:ln>
          <a:effectLst/>
        </p:spPr>
      </p:cxn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3960" t="19260" r="6249" b="9075"/>
          <a:stretch/>
        </p:blipFill>
        <p:spPr>
          <a:xfrm>
            <a:off x="3598829" y="2771775"/>
            <a:ext cx="5467350" cy="3686176"/>
          </a:xfrm>
          <a:prstGeom prst="rect">
            <a:avLst/>
          </a:prstGeom>
          <a:ln w="12700">
            <a:solidFill>
              <a:schemeClr val="tx1"/>
            </a:solidFill>
          </a:ln>
        </p:spPr>
      </p:pic>
      <p:sp>
        <p:nvSpPr>
          <p:cNvPr id="3" name="TextBox 2"/>
          <p:cNvSpPr txBox="1"/>
          <p:nvPr/>
        </p:nvSpPr>
        <p:spPr>
          <a:xfrm>
            <a:off x="0" y="3200400"/>
            <a:ext cx="3598829" cy="3170099"/>
          </a:xfrm>
          <a:prstGeom prst="rect">
            <a:avLst/>
          </a:prstGeom>
          <a:noFill/>
        </p:spPr>
        <p:txBody>
          <a:bodyPr wrap="square" rtlCol="0">
            <a:spAutoFit/>
          </a:bodyPr>
          <a:lstStyle/>
          <a:p>
            <a:pPr>
              <a:spcAft>
                <a:spcPts val="600"/>
              </a:spcAft>
            </a:pPr>
            <a:r>
              <a:rPr lang="en-US" sz="1800" b="1" dirty="0">
                <a:latin typeface="Arial "/>
              </a:rPr>
              <a:t>Speed: </a:t>
            </a:r>
            <a:r>
              <a:rPr lang="en-US" sz="1800" dirty="0">
                <a:latin typeface="Arial "/>
              </a:rPr>
              <a:t>Reduces transit time, hard to target.</a:t>
            </a:r>
          </a:p>
          <a:p>
            <a:pPr>
              <a:spcAft>
                <a:spcPts val="600"/>
              </a:spcAft>
            </a:pPr>
            <a:r>
              <a:rPr lang="en-US" sz="1800" i="1" dirty="0">
                <a:latin typeface="Arial "/>
              </a:rPr>
              <a:t> </a:t>
            </a:r>
            <a:r>
              <a:rPr lang="en-US" sz="1800" b="1" dirty="0">
                <a:latin typeface="Arial "/>
              </a:rPr>
              <a:t>Reach:</a:t>
            </a:r>
            <a:r>
              <a:rPr lang="en-US" sz="1800" dirty="0">
                <a:latin typeface="Arial "/>
              </a:rPr>
              <a:t> Combat ops exceed 1,000 nm, with in-flight refueling</a:t>
            </a:r>
          </a:p>
          <a:p>
            <a:pPr>
              <a:spcAft>
                <a:spcPts val="600"/>
              </a:spcAft>
            </a:pPr>
            <a:r>
              <a:rPr lang="en-US" sz="1800" dirty="0">
                <a:latin typeface="Arial "/>
              </a:rPr>
              <a:t> </a:t>
            </a:r>
            <a:r>
              <a:rPr lang="en-US" sz="1800" b="1" dirty="0">
                <a:latin typeface="Arial "/>
              </a:rPr>
              <a:t>Mass: </a:t>
            </a:r>
            <a:r>
              <a:rPr lang="en-US" sz="1800" dirty="0">
                <a:latin typeface="Arial "/>
              </a:rPr>
              <a:t>Strike/fighter aircraft can engage multiple targets</a:t>
            </a:r>
          </a:p>
          <a:p>
            <a:pPr>
              <a:spcAft>
                <a:spcPts val="600"/>
              </a:spcAft>
            </a:pPr>
            <a:r>
              <a:rPr lang="en-US" sz="1800" b="1" dirty="0">
                <a:latin typeface="Arial "/>
              </a:rPr>
              <a:t> Precision: </a:t>
            </a:r>
            <a:r>
              <a:rPr lang="en-US" sz="1800" dirty="0">
                <a:latin typeface="Arial "/>
              </a:rPr>
              <a:t>Pinpoint accuracy and tailored warheads</a:t>
            </a:r>
          </a:p>
          <a:p>
            <a:pPr>
              <a:spcAft>
                <a:spcPts val="600"/>
              </a:spcAft>
            </a:pPr>
            <a:r>
              <a:rPr lang="en-US" sz="1800" dirty="0">
                <a:latin typeface="Arial "/>
              </a:rPr>
              <a:t> </a:t>
            </a:r>
            <a:r>
              <a:rPr lang="en-US" sz="1800" b="1" dirty="0">
                <a:latin typeface="Arial "/>
              </a:rPr>
              <a:t>Sustained Operations: </a:t>
            </a:r>
            <a:r>
              <a:rPr lang="en-US" sz="1800" dirty="0">
                <a:latin typeface="Arial "/>
              </a:rPr>
              <a:t>Weeks of operations without resupply. </a:t>
            </a:r>
          </a:p>
        </p:txBody>
      </p:sp>
    </p:spTree>
    <p:extLst>
      <p:ext uri="{BB962C8B-B14F-4D97-AF65-F5344CB8AC3E}">
        <p14:creationId xmlns:p14="http://schemas.microsoft.com/office/powerpoint/2010/main" val="25216421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0" y="828612"/>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World Aircraft Carriers</a:t>
            </a:r>
          </a:p>
        </p:txBody>
      </p:sp>
      <p:sp>
        <p:nvSpPr>
          <p:cNvPr id="30" name="Text Box 4"/>
          <p:cNvSpPr txBox="1">
            <a:spLocks noChangeArrowheads="1"/>
          </p:cNvSpPr>
          <p:nvPr/>
        </p:nvSpPr>
        <p:spPr bwMode="auto">
          <a:xfrm>
            <a:off x="0" y="1626190"/>
            <a:ext cx="9066179" cy="1354217"/>
          </a:xfrm>
          <a:prstGeom prst="rect">
            <a:avLst/>
          </a:prstGeom>
          <a:noFill/>
          <a:ln w="9525">
            <a:noFill/>
            <a:miter lim="800000"/>
            <a:headEnd/>
            <a:tailEnd/>
          </a:ln>
        </p:spPr>
        <p:txBody>
          <a:bodyPr wrap="square">
            <a:spAutoFit/>
          </a:bodyPr>
          <a:lstStyle/>
          <a:p>
            <a:pPr>
              <a:spcAft>
                <a:spcPts val="0"/>
              </a:spcAft>
              <a:buNone/>
            </a:pPr>
            <a:r>
              <a:rPr lang="en-US" sz="2400" b="1" dirty="0">
                <a:latin typeface="Arial "/>
              </a:rPr>
              <a:t>World maritime powers recognize the value of aircraft carriers, and are actively expanding their existing fleets. </a:t>
            </a:r>
            <a:endParaRPr lang="en-US" sz="2400" b="1" i="1" dirty="0">
              <a:latin typeface="Arial "/>
            </a:endParaRPr>
          </a:p>
          <a:p>
            <a:pPr>
              <a:spcAft>
                <a:spcPts val="0"/>
              </a:spcAft>
              <a:buNone/>
            </a:pPr>
            <a:endParaRPr lang="en-US" sz="1700" b="1" i="1" dirty="0">
              <a:latin typeface="Arial "/>
            </a:endParaRPr>
          </a:p>
          <a:p>
            <a:pPr>
              <a:spcAft>
                <a:spcPts val="600"/>
              </a:spcAft>
            </a:pPr>
            <a:endParaRPr lang="en-US" sz="1700" dirty="0">
              <a:latin typeface="Arial "/>
            </a:endParaRPr>
          </a:p>
        </p:txBody>
      </p:sp>
      <p:cxnSp>
        <p:nvCxnSpPr>
          <p:cNvPr id="44" name="Straight Connector 43"/>
          <p:cNvCxnSpPr/>
          <p:nvPr/>
        </p:nvCxnSpPr>
        <p:spPr bwMode="auto">
          <a:xfrm>
            <a:off x="3869156" y="1626190"/>
            <a:ext cx="893379" cy="0"/>
          </a:xfrm>
          <a:prstGeom prst="line">
            <a:avLst/>
          </a:prstGeom>
          <a:noFill/>
          <a:ln w="9525" cap="flat" cmpd="sng" algn="ctr">
            <a:noFill/>
            <a:prstDash val="solid"/>
            <a:round/>
            <a:headEnd type="none" w="med" len="med"/>
            <a:tailEnd type="none" w="med" len="med"/>
          </a:ln>
          <a:effectLst/>
        </p:spPr>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92" y="3415499"/>
            <a:ext cx="1029458" cy="68630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92" y="2636193"/>
            <a:ext cx="1029458" cy="68630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625" y="5761015"/>
            <a:ext cx="1017825" cy="678550"/>
          </a:xfrm>
          <a:prstGeom prst="rect">
            <a:avLst/>
          </a:prstGeom>
          <a:ln w="6350">
            <a:solidFill>
              <a:schemeClr val="tx1"/>
            </a:solidFill>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372" y="4194806"/>
            <a:ext cx="1035078" cy="69005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625" y="5007874"/>
            <a:ext cx="1017825" cy="678550"/>
          </a:xfrm>
          <a:prstGeom prst="rect">
            <a:avLst/>
          </a:prstGeom>
        </p:spPr>
      </p:pic>
      <p:sp>
        <p:nvSpPr>
          <p:cNvPr id="2" name="TextBox 1"/>
          <p:cNvSpPr txBox="1"/>
          <p:nvPr/>
        </p:nvSpPr>
        <p:spPr>
          <a:xfrm>
            <a:off x="1314450" y="2455978"/>
            <a:ext cx="7751729" cy="1015663"/>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China: </a:t>
            </a:r>
            <a:r>
              <a:rPr lang="en-US" sz="2000" dirty="0">
                <a:latin typeface="Arial" panose="020B0604020202020204" pitchFamily="34" charset="0"/>
                <a:cs typeface="Arial" panose="020B0604020202020204" pitchFamily="34" charset="0"/>
              </a:rPr>
              <a:t> Two active aircraft carriers (no catapults). A larger aircraft carrier with catapults under construction. Announced plans for a fourth aircraft carrier.</a:t>
            </a:r>
          </a:p>
        </p:txBody>
      </p:sp>
      <p:sp>
        <p:nvSpPr>
          <p:cNvPr id="17" name="TextBox 16"/>
          <p:cNvSpPr txBox="1"/>
          <p:nvPr/>
        </p:nvSpPr>
        <p:spPr>
          <a:xfrm>
            <a:off x="1314450" y="3553087"/>
            <a:ext cx="7372350" cy="400110"/>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United Kingdom: </a:t>
            </a:r>
            <a:r>
              <a:rPr lang="en-US" sz="2000" dirty="0">
                <a:latin typeface="Arial" panose="020B0604020202020204" pitchFamily="34" charset="0"/>
                <a:cs typeface="Arial" panose="020B0604020202020204" pitchFamily="34" charset="0"/>
              </a:rPr>
              <a:t>Two active aircraft carriers (no catapults).</a:t>
            </a:r>
          </a:p>
        </p:txBody>
      </p:sp>
      <p:sp>
        <p:nvSpPr>
          <p:cNvPr id="18" name="TextBox 17"/>
          <p:cNvSpPr txBox="1"/>
          <p:nvPr/>
        </p:nvSpPr>
        <p:spPr>
          <a:xfrm>
            <a:off x="1314450" y="4185889"/>
            <a:ext cx="7372350" cy="707886"/>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India: </a:t>
            </a:r>
            <a:r>
              <a:rPr lang="en-US" sz="2000" dirty="0">
                <a:latin typeface="Arial" panose="020B0604020202020204" pitchFamily="34" charset="0"/>
                <a:cs typeface="Arial" panose="020B0604020202020204" pitchFamily="34" charset="0"/>
              </a:rPr>
              <a:t>Two active aircraft carriers (no catapults). Considering building a third.</a:t>
            </a:r>
          </a:p>
        </p:txBody>
      </p:sp>
      <p:sp>
        <p:nvSpPr>
          <p:cNvPr id="19" name="TextBox 18"/>
          <p:cNvSpPr txBox="1"/>
          <p:nvPr/>
        </p:nvSpPr>
        <p:spPr>
          <a:xfrm>
            <a:off x="1314450" y="4978538"/>
            <a:ext cx="7372350" cy="707886"/>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France: </a:t>
            </a:r>
            <a:r>
              <a:rPr lang="en-US" sz="2000" dirty="0">
                <a:latin typeface="Arial" panose="020B0604020202020204" pitchFamily="34" charset="0"/>
                <a:cs typeface="Arial" panose="020B0604020202020204" pitchFamily="34" charset="0"/>
              </a:rPr>
              <a:t>One active aircraft carrier (two catapults). Only other nation with a nuclear-powered aircraft carrier</a:t>
            </a:r>
          </a:p>
        </p:txBody>
      </p:sp>
      <p:sp>
        <p:nvSpPr>
          <p:cNvPr id="20" name="TextBox 19"/>
          <p:cNvSpPr txBox="1"/>
          <p:nvPr/>
        </p:nvSpPr>
        <p:spPr>
          <a:xfrm>
            <a:off x="1314450" y="5872304"/>
            <a:ext cx="7516319" cy="400110"/>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Russia: </a:t>
            </a:r>
            <a:r>
              <a:rPr lang="en-US" sz="2000" dirty="0">
                <a:latin typeface="Arial" panose="020B0604020202020204" pitchFamily="34" charset="0"/>
                <a:cs typeface="Arial" panose="020B0604020202020204" pitchFamily="34" charset="0"/>
              </a:rPr>
              <a:t>One active aircraft carrier (no catapults).</a:t>
            </a:r>
          </a:p>
        </p:txBody>
      </p:sp>
    </p:spTree>
    <p:extLst>
      <p:ext uri="{BB962C8B-B14F-4D97-AF65-F5344CB8AC3E}">
        <p14:creationId xmlns:p14="http://schemas.microsoft.com/office/powerpoint/2010/main" val="11954944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26038" y="828612"/>
            <a:ext cx="7517962" cy="762000"/>
          </a:xfrm>
          <a:prstGeom prst="rect">
            <a:avLst/>
          </a:prstGeom>
          <a:noFill/>
          <a:ln w="9525">
            <a:noFill/>
            <a:miter lim="800000"/>
            <a:headEnd/>
            <a:tailEnd/>
          </a:ln>
        </p:spPr>
        <p:txBody>
          <a:bodyPr wrap="square">
            <a:spAutoFit/>
          </a:bodyPr>
          <a:lstStyle/>
          <a:p>
            <a:pPr>
              <a:buClrTx/>
              <a:buFontTx/>
              <a:buNone/>
            </a:pPr>
            <a:r>
              <a:rPr lang="en-US" sz="4400" dirty="0">
                <a:solidFill>
                  <a:srgbClr val="003399"/>
                </a:solidFill>
                <a:latin typeface="Impact" pitchFamily="34" charset="0"/>
              </a:rPr>
              <a:t>U.S. Navy Aircraft Carriers</a:t>
            </a:r>
          </a:p>
        </p:txBody>
      </p:sp>
      <p:grpSp>
        <p:nvGrpSpPr>
          <p:cNvPr id="5" name="Group 4"/>
          <p:cNvGrpSpPr/>
          <p:nvPr/>
        </p:nvGrpSpPr>
        <p:grpSpPr>
          <a:xfrm>
            <a:off x="60110" y="2850753"/>
            <a:ext cx="8983994" cy="3071601"/>
            <a:chOff x="256987" y="2236548"/>
            <a:chExt cx="8574607" cy="2749259"/>
          </a:xfrm>
        </p:grpSpPr>
        <p:cxnSp>
          <p:nvCxnSpPr>
            <p:cNvPr id="7" name="Straight Connector 6"/>
            <p:cNvCxnSpPr/>
            <p:nvPr/>
          </p:nvCxnSpPr>
          <p:spPr bwMode="auto">
            <a:xfrm>
              <a:off x="4148162" y="3440326"/>
              <a:ext cx="2385118" cy="5889"/>
            </a:xfrm>
            <a:prstGeom prst="line">
              <a:avLst/>
            </a:prstGeom>
            <a:noFill/>
            <a:ln w="158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4148162" y="2765702"/>
              <a:ext cx="2366937" cy="10224"/>
            </a:xfrm>
            <a:prstGeom prst="line">
              <a:avLst/>
            </a:prstGeom>
            <a:noFill/>
            <a:ln w="15875" cap="flat" cmpd="sng" algn="ctr">
              <a:solidFill>
                <a:schemeClr val="tx1"/>
              </a:solidFill>
              <a:prstDash val="solid"/>
              <a:round/>
              <a:headEnd type="none" w="med" len="med"/>
              <a:tailEnd type="none" w="med" len="med"/>
            </a:ln>
            <a:effectLst/>
          </p:spPr>
        </p:cxnSp>
        <p:sp>
          <p:nvSpPr>
            <p:cNvPr id="9" name="TextBox 8"/>
            <p:cNvSpPr txBox="1"/>
            <p:nvPr/>
          </p:nvSpPr>
          <p:spPr>
            <a:xfrm>
              <a:off x="4866484" y="3012045"/>
              <a:ext cx="1445413" cy="634549"/>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Admin Officer</a:t>
              </a:r>
            </a:p>
            <a:p>
              <a:pPr marL="53975" lvl="1"/>
              <a:r>
                <a:rPr lang="en-US" sz="900" b="1" dirty="0">
                  <a:latin typeface="Arial" panose="020B0604020202020204" pitchFamily="34" charset="0"/>
                  <a:cs typeface="Arial" panose="020B0604020202020204" pitchFamily="34" charset="0"/>
                </a:rPr>
                <a:t> Educational Services </a:t>
              </a:r>
            </a:p>
            <a:p>
              <a:pPr marL="53975" lvl="1"/>
              <a:r>
                <a:rPr lang="en-US" sz="900" b="1" dirty="0">
                  <a:latin typeface="Arial" panose="020B0604020202020204" pitchFamily="34" charset="0"/>
                  <a:cs typeface="Arial" panose="020B0604020202020204" pitchFamily="34" charset="0"/>
                </a:rPr>
                <a:t> Personnel Officer</a:t>
              </a:r>
            </a:p>
            <a:p>
              <a:pPr marL="53975" lvl="1"/>
              <a:r>
                <a:rPr lang="en-US" sz="900" b="1" dirty="0">
                  <a:latin typeface="Arial" panose="020B0604020202020204" pitchFamily="34" charset="0"/>
                  <a:cs typeface="Arial" panose="020B0604020202020204" pitchFamily="34" charset="0"/>
                </a:rPr>
                <a:t> Ship’s Secretary</a:t>
              </a:r>
            </a:p>
          </p:txBody>
        </p:sp>
        <p:sp>
          <p:nvSpPr>
            <p:cNvPr id="10" name="TextBox 9"/>
            <p:cNvSpPr txBox="1"/>
            <p:nvPr/>
          </p:nvSpPr>
          <p:spPr>
            <a:xfrm>
              <a:off x="6515097" y="3214486"/>
              <a:ext cx="1255471" cy="39181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Chaplain</a:t>
              </a:r>
            </a:p>
            <a:p>
              <a:pPr algn="ctr">
                <a:buNone/>
              </a:pPr>
              <a:r>
                <a:rPr lang="en-US" sz="1100" b="1" dirty="0">
                  <a:latin typeface="Arial" panose="020B0604020202020204" pitchFamily="34" charset="0"/>
                  <a:cs typeface="Arial" panose="020B0604020202020204" pitchFamily="34" charset="0"/>
                </a:rPr>
                <a:t> &amp; Public Affairs</a:t>
              </a:r>
            </a:p>
            <a:p>
              <a:pPr algn="ctr">
                <a:buNone/>
              </a:pPr>
              <a:endParaRPr lang="en-US" sz="1100" b="1" dirty="0">
                <a:latin typeface="Arial" panose="020B0604020202020204" pitchFamily="34" charset="0"/>
                <a:cs typeface="Arial" panose="020B0604020202020204" pitchFamily="34" charset="0"/>
              </a:endParaRPr>
            </a:p>
          </p:txBody>
        </p:sp>
        <p:sp>
          <p:nvSpPr>
            <p:cNvPr id="11" name="TextBox 10"/>
            <p:cNvSpPr txBox="1"/>
            <p:nvPr/>
          </p:nvSpPr>
          <p:spPr>
            <a:xfrm>
              <a:off x="6515097" y="2622614"/>
              <a:ext cx="1005840" cy="426576"/>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Command Master Chief</a:t>
              </a:r>
            </a:p>
            <a:p>
              <a:pPr algn="ctr">
                <a:buNone/>
              </a:pPr>
              <a:endParaRPr lang="en-US" sz="1100" b="1" dirty="0">
                <a:latin typeface="Arial" panose="020B0604020202020204" pitchFamily="34" charset="0"/>
                <a:cs typeface="Arial" panose="020B0604020202020204" pitchFamily="34" charset="0"/>
              </a:endParaRPr>
            </a:p>
          </p:txBody>
        </p:sp>
        <p:cxnSp>
          <p:nvCxnSpPr>
            <p:cNvPr id="12" name="Straight Connector 11"/>
            <p:cNvCxnSpPr/>
            <p:nvPr/>
          </p:nvCxnSpPr>
          <p:spPr bwMode="auto">
            <a:xfrm>
              <a:off x="815787" y="3733800"/>
              <a:ext cx="7509063" cy="0"/>
            </a:xfrm>
            <a:prstGeom prst="line">
              <a:avLst/>
            </a:prstGeom>
            <a:noFill/>
            <a:ln w="158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2392121" y="3727947"/>
              <a:ext cx="0" cy="1025944"/>
            </a:xfrm>
            <a:prstGeom prst="line">
              <a:avLst/>
            </a:prstGeom>
            <a:noFill/>
            <a:ln w="158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1300187" y="3741326"/>
              <a:ext cx="0" cy="1025944"/>
            </a:xfrm>
            <a:prstGeom prst="line">
              <a:avLst/>
            </a:prstGeom>
            <a:noFill/>
            <a:ln w="1587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3483686" y="3724275"/>
              <a:ext cx="0" cy="1025944"/>
            </a:xfrm>
            <a:prstGeom prst="line">
              <a:avLst/>
            </a:prstGeom>
            <a:noFill/>
            <a:ln w="158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569431" y="3733800"/>
              <a:ext cx="0" cy="1025944"/>
            </a:xfrm>
            <a:prstGeom prst="line">
              <a:avLst/>
            </a:prstGeom>
            <a:noFill/>
            <a:ln w="158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645758" y="3741326"/>
              <a:ext cx="0" cy="1025944"/>
            </a:xfrm>
            <a:prstGeom prst="line">
              <a:avLst/>
            </a:prstGeom>
            <a:noFill/>
            <a:ln w="158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6718273" y="3733800"/>
              <a:ext cx="0" cy="1025944"/>
            </a:xfrm>
            <a:prstGeom prst="line">
              <a:avLst/>
            </a:prstGeom>
            <a:noFill/>
            <a:ln w="15875" cap="flat" cmpd="sng" algn="ctr">
              <a:solidFill>
                <a:schemeClr val="tx1"/>
              </a:solidFill>
              <a:prstDash val="solid"/>
              <a:round/>
              <a:headEnd type="none" w="med" len="med"/>
              <a:tailEnd type="none" w="med" len="med"/>
            </a:ln>
            <a:effectLst/>
          </p:spPr>
        </p:cxnSp>
        <p:sp>
          <p:nvSpPr>
            <p:cNvPr id="19" name="TextBox 18"/>
            <p:cNvSpPr txBox="1"/>
            <p:nvPr/>
          </p:nvSpPr>
          <p:spPr>
            <a:xfrm>
              <a:off x="4049589" y="4542761"/>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Supply Department</a:t>
              </a:r>
            </a:p>
          </p:txBody>
        </p:sp>
        <p:sp>
          <p:nvSpPr>
            <p:cNvPr id="20" name="TextBox 19"/>
            <p:cNvSpPr txBox="1"/>
            <p:nvPr/>
          </p:nvSpPr>
          <p:spPr>
            <a:xfrm>
              <a:off x="802009" y="4544842"/>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Operations Department</a:t>
              </a:r>
            </a:p>
          </p:txBody>
        </p:sp>
        <p:sp>
          <p:nvSpPr>
            <p:cNvPr id="21" name="TextBox 20"/>
            <p:cNvSpPr txBox="1"/>
            <p:nvPr/>
          </p:nvSpPr>
          <p:spPr>
            <a:xfrm>
              <a:off x="1889539" y="4544841"/>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Reactor</a:t>
              </a:r>
            </a:p>
            <a:p>
              <a:pPr algn="ctr">
                <a:buNone/>
              </a:pPr>
              <a:r>
                <a:rPr lang="en-US" sz="1100" b="1" dirty="0">
                  <a:latin typeface="Arial" panose="020B0604020202020204" pitchFamily="34" charset="0"/>
                  <a:cs typeface="Arial" panose="020B0604020202020204" pitchFamily="34" charset="0"/>
                </a:rPr>
                <a:t>Department</a:t>
              </a:r>
            </a:p>
          </p:txBody>
        </p:sp>
        <p:sp>
          <p:nvSpPr>
            <p:cNvPr id="22" name="TextBox 21"/>
            <p:cNvSpPr txBox="1"/>
            <p:nvPr/>
          </p:nvSpPr>
          <p:spPr>
            <a:xfrm>
              <a:off x="2968115" y="4544302"/>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Safety Department</a:t>
              </a:r>
            </a:p>
          </p:txBody>
        </p:sp>
        <p:sp>
          <p:nvSpPr>
            <p:cNvPr id="23" name="TextBox 22"/>
            <p:cNvSpPr txBox="1"/>
            <p:nvPr/>
          </p:nvSpPr>
          <p:spPr>
            <a:xfrm>
              <a:off x="5137718" y="4554361"/>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Training Department</a:t>
              </a:r>
            </a:p>
          </p:txBody>
        </p:sp>
        <p:sp>
          <p:nvSpPr>
            <p:cNvPr id="24" name="TextBox 23"/>
            <p:cNvSpPr txBox="1"/>
            <p:nvPr/>
          </p:nvSpPr>
          <p:spPr>
            <a:xfrm>
              <a:off x="6216322" y="4554920"/>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Weapons Department</a:t>
              </a:r>
            </a:p>
            <a:p>
              <a:pPr algn="ctr">
                <a:buNone/>
              </a:pPr>
              <a:endParaRPr lang="en-US" sz="1100" b="1" dirty="0">
                <a:latin typeface="Arial" panose="020B0604020202020204" pitchFamily="34" charset="0"/>
                <a:cs typeface="Arial" panose="020B0604020202020204" pitchFamily="34" charset="0"/>
              </a:endParaRPr>
            </a:p>
          </p:txBody>
        </p:sp>
        <p:cxnSp>
          <p:nvCxnSpPr>
            <p:cNvPr id="25" name="Straight Connector 24"/>
            <p:cNvCxnSpPr/>
            <p:nvPr/>
          </p:nvCxnSpPr>
          <p:spPr bwMode="auto">
            <a:xfrm>
              <a:off x="823937" y="3741326"/>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1812636" y="3733800"/>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2968115" y="3724275"/>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8324850" y="3732800"/>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3973955" y="3733800"/>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4148162" y="2577038"/>
              <a:ext cx="0" cy="1147237"/>
            </a:xfrm>
            <a:prstGeom prst="line">
              <a:avLst/>
            </a:prstGeom>
            <a:noFill/>
            <a:ln w="1587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7293624" y="3733800"/>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6148345" y="3741326"/>
              <a:ext cx="0" cy="504825"/>
            </a:xfrm>
            <a:prstGeom prst="line">
              <a:avLst/>
            </a:prstGeom>
            <a:noFill/>
            <a:ln w="1587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093529" y="3741326"/>
              <a:ext cx="0" cy="504825"/>
            </a:xfrm>
            <a:prstGeom prst="line">
              <a:avLst/>
            </a:prstGeom>
            <a:noFill/>
            <a:ln w="15875" cap="flat" cmpd="sng" algn="ctr">
              <a:solidFill>
                <a:schemeClr val="tx1"/>
              </a:solidFill>
              <a:prstDash val="solid"/>
              <a:round/>
              <a:headEnd type="none" w="med" len="med"/>
              <a:tailEnd type="none" w="med" len="med"/>
            </a:ln>
            <a:effectLst/>
          </p:spPr>
        </p:cxnSp>
        <p:sp>
          <p:nvSpPr>
            <p:cNvPr id="34" name="TextBox 33"/>
            <p:cNvSpPr txBox="1"/>
            <p:nvPr/>
          </p:nvSpPr>
          <p:spPr>
            <a:xfrm>
              <a:off x="256987" y="3925083"/>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Air Department</a:t>
              </a:r>
            </a:p>
          </p:txBody>
        </p:sp>
        <p:sp>
          <p:nvSpPr>
            <p:cNvPr id="35" name="TextBox 34"/>
            <p:cNvSpPr txBox="1"/>
            <p:nvPr/>
          </p:nvSpPr>
          <p:spPr>
            <a:xfrm>
              <a:off x="2430221" y="3935243"/>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Deck Department</a:t>
              </a:r>
            </a:p>
          </p:txBody>
        </p:sp>
        <p:sp>
          <p:nvSpPr>
            <p:cNvPr id="36" name="TextBox 35"/>
            <p:cNvSpPr txBox="1"/>
            <p:nvPr/>
          </p:nvSpPr>
          <p:spPr>
            <a:xfrm>
              <a:off x="4598746" y="3927473"/>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Engineering Department</a:t>
              </a:r>
            </a:p>
          </p:txBody>
        </p:sp>
        <p:sp>
          <p:nvSpPr>
            <p:cNvPr id="37" name="TextBox 36"/>
            <p:cNvSpPr txBox="1"/>
            <p:nvPr/>
          </p:nvSpPr>
          <p:spPr>
            <a:xfrm>
              <a:off x="1342125" y="3935236"/>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AIMD </a:t>
              </a:r>
              <a:r>
                <a:rPr lang="en-US" sz="1050" dirty="0">
                  <a:latin typeface="Arial" panose="020B0604020202020204" pitchFamily="34" charset="0"/>
                  <a:cs typeface="Arial" panose="020B0604020202020204" pitchFamily="34" charset="0"/>
                </a:rPr>
                <a:t>(Aircraft Maintenance.)</a:t>
              </a:r>
            </a:p>
          </p:txBody>
        </p:sp>
        <p:sp>
          <p:nvSpPr>
            <p:cNvPr id="38" name="TextBox 37"/>
            <p:cNvSpPr txBox="1"/>
            <p:nvPr/>
          </p:nvSpPr>
          <p:spPr>
            <a:xfrm>
              <a:off x="7825754" y="3938374"/>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Navigation</a:t>
              </a:r>
            </a:p>
            <a:p>
              <a:pPr algn="ctr">
                <a:buNone/>
              </a:pPr>
              <a:r>
                <a:rPr lang="en-US" sz="1100" b="1" dirty="0">
                  <a:latin typeface="Arial" panose="020B0604020202020204" pitchFamily="34" charset="0"/>
                  <a:cs typeface="Arial" panose="020B0604020202020204" pitchFamily="34" charset="0"/>
                </a:rPr>
                <a:t>Department</a:t>
              </a:r>
            </a:p>
          </p:txBody>
        </p:sp>
        <p:sp>
          <p:nvSpPr>
            <p:cNvPr id="39" name="TextBox 38"/>
            <p:cNvSpPr txBox="1"/>
            <p:nvPr/>
          </p:nvSpPr>
          <p:spPr>
            <a:xfrm>
              <a:off x="6749920" y="3935235"/>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Medical Department</a:t>
              </a:r>
            </a:p>
          </p:txBody>
        </p:sp>
        <p:sp>
          <p:nvSpPr>
            <p:cNvPr id="40" name="TextBox 39"/>
            <p:cNvSpPr txBox="1"/>
            <p:nvPr/>
          </p:nvSpPr>
          <p:spPr>
            <a:xfrm>
              <a:off x="5674333" y="3935237"/>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Legal Department</a:t>
              </a:r>
            </a:p>
          </p:txBody>
        </p:sp>
        <p:sp>
          <p:nvSpPr>
            <p:cNvPr id="41" name="TextBox 40"/>
            <p:cNvSpPr txBox="1"/>
            <p:nvPr/>
          </p:nvSpPr>
          <p:spPr>
            <a:xfrm>
              <a:off x="3514166" y="3927473"/>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Dental Department</a:t>
              </a:r>
            </a:p>
          </p:txBody>
        </p:sp>
        <p:sp>
          <p:nvSpPr>
            <p:cNvPr id="42" name="TextBox 41"/>
            <p:cNvSpPr txBox="1"/>
            <p:nvPr/>
          </p:nvSpPr>
          <p:spPr>
            <a:xfrm>
              <a:off x="3616960" y="2236548"/>
              <a:ext cx="12090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Commanding Officer</a:t>
              </a:r>
            </a:p>
          </p:txBody>
        </p:sp>
        <p:sp>
          <p:nvSpPr>
            <p:cNvPr id="43" name="TextBox 42"/>
            <p:cNvSpPr txBox="1"/>
            <p:nvPr/>
          </p:nvSpPr>
          <p:spPr>
            <a:xfrm>
              <a:off x="3616960" y="2872313"/>
              <a:ext cx="1005840" cy="430887"/>
            </a:xfrm>
            <a:prstGeom prst="rect">
              <a:avLst/>
            </a:prstGeom>
            <a:solidFill>
              <a:schemeClr val="bg1"/>
            </a:solidFill>
            <a:ln>
              <a:solidFill>
                <a:schemeClr val="tx1"/>
              </a:solidFill>
            </a:ln>
          </p:spPr>
          <p:txBody>
            <a:bodyPr wrap="square" rtlCol="0">
              <a:noAutofit/>
            </a:bodyPr>
            <a:lstStyle/>
            <a:p>
              <a:pPr algn="ctr">
                <a:buNone/>
              </a:pPr>
              <a:r>
                <a:rPr lang="en-US" sz="1100" b="1" dirty="0">
                  <a:latin typeface="Arial" panose="020B0604020202020204" pitchFamily="34" charset="0"/>
                  <a:cs typeface="Arial" panose="020B0604020202020204" pitchFamily="34" charset="0"/>
                </a:rPr>
                <a:t>Executive Officer</a:t>
              </a:r>
            </a:p>
          </p:txBody>
        </p:sp>
      </p:grpSp>
      <p:sp>
        <p:nvSpPr>
          <p:cNvPr id="44" name="Text Box 4"/>
          <p:cNvSpPr txBox="1">
            <a:spLocks noChangeArrowheads="1"/>
          </p:cNvSpPr>
          <p:nvPr/>
        </p:nvSpPr>
        <p:spPr bwMode="auto">
          <a:xfrm>
            <a:off x="4807" y="1897517"/>
            <a:ext cx="9143999" cy="646331"/>
          </a:xfrm>
          <a:prstGeom prst="rect">
            <a:avLst/>
          </a:prstGeom>
          <a:noFill/>
          <a:ln w="9525">
            <a:noFill/>
            <a:miter lim="800000"/>
            <a:headEnd/>
            <a:tailEnd/>
          </a:ln>
        </p:spPr>
        <p:txBody>
          <a:bodyPr wrap="square">
            <a:spAutoFit/>
          </a:bodyPr>
          <a:lstStyle/>
          <a:p>
            <a:pPr algn="ctr">
              <a:buClrTx/>
              <a:buFontTx/>
              <a:buNone/>
            </a:pPr>
            <a:r>
              <a:rPr lang="en-US" dirty="0">
                <a:solidFill>
                  <a:srgbClr val="003399"/>
                </a:solidFill>
                <a:latin typeface="Impact" pitchFamily="34" charset="0"/>
              </a:rPr>
              <a:t>Chain of Command</a:t>
            </a:r>
          </a:p>
        </p:txBody>
      </p:sp>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t="7902" r="4137" b="13410"/>
          <a:stretch/>
        </p:blipFill>
        <p:spPr>
          <a:xfrm>
            <a:off x="1" y="2580501"/>
            <a:ext cx="3394710" cy="1847589"/>
          </a:xfrm>
          <a:prstGeom prst="rect">
            <a:avLst/>
          </a:prstGeom>
          <a:ln>
            <a:solidFill>
              <a:schemeClr val="tx1"/>
            </a:solidFill>
          </a:ln>
        </p:spPr>
      </p:pic>
      <p:cxnSp>
        <p:nvCxnSpPr>
          <p:cNvPr id="50" name="Straight Connector 49"/>
          <p:cNvCxnSpPr>
            <a:stCxn id="42" idx="3"/>
          </p:cNvCxnSpPr>
          <p:nvPr/>
        </p:nvCxnSpPr>
        <p:spPr bwMode="auto">
          <a:xfrm>
            <a:off x="4847267" y="3091457"/>
            <a:ext cx="2179058" cy="871608"/>
          </a:xfrm>
          <a:prstGeom prst="line">
            <a:avLst/>
          </a:prstGeom>
          <a:noFill/>
          <a:ln w="1587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21474563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346515" y="1689100"/>
            <a:ext cx="5797485" cy="4216539"/>
          </a:xfrm>
          <a:prstGeom prst="rect">
            <a:avLst/>
          </a:prstGeom>
          <a:noFill/>
          <a:ln w="9525">
            <a:noFill/>
            <a:miter lim="800000"/>
            <a:headEnd/>
            <a:tailEnd/>
          </a:ln>
        </p:spPr>
        <p:txBody>
          <a:bodyPr wrap="square">
            <a:spAutoFit/>
          </a:bodyPr>
          <a:lstStyle/>
          <a:p>
            <a:pPr marL="274320" indent="-274320">
              <a:lnSpc>
                <a:spcPct val="150000"/>
              </a:lnSpc>
              <a:spcBef>
                <a:spcPts val="0"/>
              </a:spcBef>
            </a:pPr>
            <a:r>
              <a:rPr lang="en-US" sz="3200" dirty="0">
                <a:latin typeface="Arial" pitchFamily="34" charset="0"/>
              </a:rPr>
              <a:t>Why do we need a Navy?</a:t>
            </a:r>
          </a:p>
          <a:p>
            <a:pPr marL="274320" indent="-274320">
              <a:lnSpc>
                <a:spcPct val="150000"/>
              </a:lnSpc>
              <a:spcBef>
                <a:spcPts val="0"/>
              </a:spcBef>
            </a:pPr>
            <a:r>
              <a:rPr lang="en-US" sz="3200" dirty="0">
                <a:latin typeface="Arial" pitchFamily="34" charset="0"/>
              </a:rPr>
              <a:t>Naval Air Forces Mission</a:t>
            </a:r>
          </a:p>
          <a:p>
            <a:pPr marL="274320" indent="-274320">
              <a:spcBef>
                <a:spcPct val="50000"/>
              </a:spcBef>
            </a:pPr>
            <a:r>
              <a:rPr lang="en-US" sz="3200" b="1" dirty="0">
                <a:solidFill>
                  <a:srgbClr val="FF0000"/>
                </a:solidFill>
                <a:latin typeface="Arial" pitchFamily="34" charset="0"/>
              </a:rPr>
              <a:t>Navy’s Aviation Assets</a:t>
            </a:r>
          </a:p>
          <a:p>
            <a:pPr>
              <a:spcBef>
                <a:spcPts val="0"/>
              </a:spcBef>
              <a:buNone/>
            </a:pPr>
            <a:r>
              <a:rPr lang="en-US" sz="2400" dirty="0">
                <a:latin typeface="Arial" pitchFamily="34" charset="0"/>
              </a:rPr>
              <a:t>    </a:t>
            </a:r>
            <a:r>
              <a:rPr lang="en-US" sz="2400" b="1" dirty="0">
                <a:solidFill>
                  <a:srgbClr val="FF0000"/>
                </a:solidFill>
                <a:latin typeface="Arial" pitchFamily="34" charset="0"/>
              </a:rPr>
              <a:t>-- Carrier Air Wings</a:t>
            </a:r>
            <a:endParaRPr lang="en-US" sz="2400" dirty="0">
              <a:latin typeface="Arial" pitchFamily="34" charset="0"/>
            </a:endParaRPr>
          </a:p>
          <a:p>
            <a:pPr marL="274320" indent="-274320">
              <a:lnSpc>
                <a:spcPct val="150000"/>
              </a:lnSpc>
              <a:spcBef>
                <a:spcPts val="0"/>
              </a:spcBef>
            </a:pPr>
            <a:r>
              <a:rPr lang="en-US" sz="3200" dirty="0">
                <a:latin typeface="Arial" pitchFamily="34" charset="0"/>
              </a:rPr>
              <a:t>Employing Naval Aviation</a:t>
            </a:r>
          </a:p>
          <a:p>
            <a:pPr marL="274320" indent="-274320">
              <a:lnSpc>
                <a:spcPct val="150000"/>
              </a:lnSpc>
              <a:spcBef>
                <a:spcPts val="0"/>
              </a:spcBef>
            </a:pPr>
            <a:r>
              <a:rPr lang="en-US" sz="3200" dirty="0">
                <a:latin typeface="Arial" pitchFamily="34" charset="0"/>
              </a:rPr>
              <a:t>Underway Embarks</a:t>
            </a: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04749306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03283" y="769938"/>
            <a:ext cx="8362826" cy="769441"/>
          </a:xfrm>
          <a:prstGeom prst="rect">
            <a:avLst/>
          </a:prstGeom>
          <a:noFill/>
          <a:ln w="9525">
            <a:noFill/>
            <a:miter lim="800000"/>
            <a:headEnd/>
            <a:tailEnd/>
          </a:ln>
        </p:spPr>
        <p:txBody>
          <a:bodyPr wrap="square">
            <a:spAutoFit/>
          </a:bodyPr>
          <a:lstStyle/>
          <a:p>
            <a:pPr>
              <a:spcBef>
                <a:spcPct val="50000"/>
              </a:spcBef>
              <a:buClrTx/>
              <a:buFontTx/>
              <a:buNone/>
            </a:pPr>
            <a:r>
              <a:rPr lang="en-US" sz="4400" dirty="0">
                <a:solidFill>
                  <a:srgbClr val="003399"/>
                </a:solidFill>
                <a:latin typeface="Impact" pitchFamily="34" charset="0"/>
              </a:rPr>
              <a:t>    Carrier Air Wing composition</a:t>
            </a:r>
          </a:p>
        </p:txBody>
      </p:sp>
      <p:sp>
        <p:nvSpPr>
          <p:cNvPr id="5" name="TextBox 4"/>
          <p:cNvSpPr txBox="1"/>
          <p:nvPr/>
        </p:nvSpPr>
        <p:spPr>
          <a:xfrm>
            <a:off x="0" y="5542046"/>
            <a:ext cx="9144000" cy="1015663"/>
          </a:xfrm>
          <a:prstGeom prst="rect">
            <a:avLst/>
          </a:prstGeom>
          <a:noFill/>
        </p:spPr>
        <p:txBody>
          <a:bodyPr wrap="square" rtlCol="0">
            <a:spAutoFit/>
          </a:bodyPr>
          <a:lstStyle/>
          <a:p>
            <a:pPr>
              <a:buNone/>
            </a:pPr>
            <a:r>
              <a:rPr lang="en-US" sz="2000" dirty="0">
                <a:latin typeface="Arial" pitchFamily="34" charset="0"/>
                <a:cs typeface="Arial" pitchFamily="34" charset="0"/>
              </a:rPr>
              <a:t>- Nuclear Powered Aircraft Carrier		- Ticonderoga-Class Cruisers</a:t>
            </a:r>
          </a:p>
          <a:p>
            <a:pPr>
              <a:buNone/>
            </a:pPr>
            <a:r>
              <a:rPr lang="en-US" sz="2000" dirty="0">
                <a:latin typeface="Arial" pitchFamily="34" charset="0"/>
                <a:cs typeface="Arial" pitchFamily="34" charset="0"/>
              </a:rPr>
              <a:t>- Arleigh Burke-Class Destroyers		 - Combat Stores Ship </a:t>
            </a:r>
          </a:p>
          <a:p>
            <a:pPr>
              <a:buNone/>
            </a:pPr>
            <a:r>
              <a:rPr lang="en-US" sz="2000" dirty="0">
                <a:latin typeface="Arial" pitchFamily="34" charset="0"/>
                <a:cs typeface="Arial" pitchFamily="34" charset="0"/>
              </a:rPr>
              <a:t>~ Los Angeles-Class Submarine			~ Perry Class Frigates</a:t>
            </a:r>
          </a:p>
        </p:txBody>
      </p:sp>
      <p:pic>
        <p:nvPicPr>
          <p:cNvPr id="7" name="Picture 2" descr="C:\Users\Kevin.R.Andersen\Pictures\Vinson on Station 20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638300"/>
            <a:ext cx="9144000" cy="521969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1484" y="1712754"/>
            <a:ext cx="5429294" cy="2308324"/>
            <a:chOff x="-68685" y="1219091"/>
            <a:chExt cx="3774459" cy="1837452"/>
          </a:xfrm>
        </p:grpSpPr>
        <p:sp>
          <p:nvSpPr>
            <p:cNvPr id="9" name="TextBox 8"/>
            <p:cNvSpPr txBox="1"/>
            <p:nvPr/>
          </p:nvSpPr>
          <p:spPr>
            <a:xfrm>
              <a:off x="-68685" y="1219091"/>
              <a:ext cx="2297115" cy="1837452"/>
            </a:xfrm>
            <a:prstGeom prst="rect">
              <a:avLst/>
            </a:prstGeom>
            <a:noFill/>
            <a:ln>
              <a:noFill/>
            </a:ln>
            <a:effectLst>
              <a:outerShdw blurRad="457200" dist="304800" dir="5400000" sx="115000" sy="115000" algn="ctr" rotWithShape="0">
                <a:schemeClr val="tx1">
                  <a:alpha val="45000"/>
                </a:schemeClr>
              </a:outerShdw>
            </a:effectLst>
          </p:spPr>
          <p:txBody>
            <a:bodyPr wrap="none" rtlCol="0">
              <a:spAutoFit/>
            </a:bodyPr>
            <a:lstStyle/>
            <a:p>
              <a:r>
                <a:rPr lang="en-US" sz="1600" b="1" dirty="0">
                  <a:effectLst>
                    <a:outerShdw dist="38100" dir="2700000" sx="101000" sy="101000" algn="tl">
                      <a:srgbClr val="FFFFFF">
                        <a:lumMod val="65000"/>
                      </a:srgbClr>
                    </a:outerShdw>
                  </a:effectLst>
                </a:rPr>
                <a:t>VFA-1	12 x F/A-18E or F-35C</a:t>
              </a:r>
            </a:p>
            <a:p>
              <a:r>
                <a:rPr lang="en-US" sz="1600" b="1" dirty="0">
                  <a:effectLst>
                    <a:outerShdw dist="38100" dir="2700000" sx="101000" sy="101000" algn="tl">
                      <a:srgbClr val="FFFFFF">
                        <a:lumMod val="65000"/>
                      </a:srgbClr>
                    </a:outerShdw>
                  </a:effectLst>
                </a:rPr>
                <a:t>VFA-2	12 x F/A-18E</a:t>
              </a:r>
            </a:p>
            <a:p>
              <a:r>
                <a:rPr lang="en-US" sz="1600" b="1" dirty="0">
                  <a:effectLst>
                    <a:outerShdw dist="38100" dir="2700000" sx="101000" sy="101000" algn="tl">
                      <a:srgbClr val="FFFFFF">
                        <a:lumMod val="65000"/>
                      </a:srgbClr>
                    </a:outerShdw>
                  </a:effectLst>
                </a:rPr>
                <a:t>VFA-3	10 x F/A-18F</a:t>
              </a:r>
            </a:p>
            <a:p>
              <a:r>
                <a:rPr lang="en-US" sz="1600" b="1" dirty="0">
                  <a:effectLst>
                    <a:outerShdw dist="38100" dir="2700000" sx="101000" sy="101000" algn="tl">
                      <a:srgbClr val="FFFFFF">
                        <a:lumMod val="65000"/>
                      </a:srgbClr>
                    </a:outerShdw>
                  </a:effectLst>
                </a:rPr>
                <a:t>VFA-4	10 x F/A-18F</a:t>
              </a:r>
            </a:p>
            <a:p>
              <a:r>
                <a:rPr lang="en-US" sz="1600" b="1" dirty="0">
                  <a:effectLst>
                    <a:outerShdw dist="38100" dir="2700000" sx="101000" sy="101000" algn="tl">
                      <a:srgbClr val="FFFFFF">
                        <a:lumMod val="65000"/>
                      </a:srgbClr>
                    </a:outerShdw>
                  </a:effectLst>
                </a:rPr>
                <a:t>VAQ-5	  5 x EA-18G</a:t>
              </a:r>
            </a:p>
            <a:p>
              <a:r>
                <a:rPr lang="en-US" sz="1600" b="1" dirty="0">
                  <a:effectLst>
                    <a:outerShdw dist="38100" dir="2700000" sx="101000" sy="101000" algn="tl">
                      <a:srgbClr val="FFFFFF">
                        <a:lumMod val="65000"/>
                      </a:srgbClr>
                    </a:outerShdw>
                  </a:effectLst>
                </a:rPr>
                <a:t>VAW-6	  4 x E-2D</a:t>
              </a:r>
            </a:p>
            <a:p>
              <a:r>
                <a:rPr lang="en-US" sz="1600" b="1" dirty="0">
                  <a:effectLst>
                    <a:outerShdw dist="38100" dir="2700000" sx="101000" sy="101000" algn="tl">
                      <a:srgbClr val="FFFFFF">
                        <a:lumMod val="65000"/>
                      </a:srgbClr>
                    </a:outerShdw>
                  </a:effectLst>
                </a:rPr>
                <a:t>HSC-7	  8 x MH-60S</a:t>
              </a:r>
            </a:p>
            <a:p>
              <a:r>
                <a:rPr lang="en-US" sz="1600" b="1" dirty="0">
                  <a:effectLst>
                    <a:outerShdw dist="38100" dir="2700000" sx="101000" sy="101000" algn="tl">
                      <a:srgbClr val="FFFFFF">
                        <a:lumMod val="65000"/>
                      </a:srgbClr>
                    </a:outerShdw>
                  </a:effectLst>
                </a:rPr>
                <a:t>HSM-8	11 x MH-60R</a:t>
              </a:r>
            </a:p>
            <a:p>
              <a:r>
                <a:rPr lang="en-US" sz="1600" b="1" dirty="0">
                  <a:effectLst>
                    <a:outerShdw dist="38100" dir="2700000" sx="101000" sy="101000" algn="tl">
                      <a:srgbClr val="FFFFFF">
                        <a:lumMod val="65000"/>
                      </a:srgbClr>
                    </a:outerShdw>
                  </a:effectLst>
                </a:rPr>
                <a:t>VRC-9	  2 x C-2A or 3 CMV-22B</a:t>
              </a:r>
            </a:p>
          </p:txBody>
        </p:sp>
        <p:sp>
          <p:nvSpPr>
            <p:cNvPr id="10" name="TextBox 9"/>
            <p:cNvSpPr txBox="1"/>
            <p:nvPr/>
          </p:nvSpPr>
          <p:spPr>
            <a:xfrm>
              <a:off x="2296938" y="1492893"/>
              <a:ext cx="1408836" cy="293992"/>
            </a:xfrm>
            <a:prstGeom prst="rect">
              <a:avLst/>
            </a:prstGeom>
            <a:noFill/>
            <a:ln>
              <a:noFill/>
            </a:ln>
            <a:effectLst>
              <a:outerShdw blurRad="457200" dist="304800" dir="5400000" sx="115000" sy="115000" algn="ctr" rotWithShape="0">
                <a:schemeClr val="tx1">
                  <a:alpha val="45000"/>
                </a:schemeClr>
              </a:outerShdw>
            </a:effectLst>
          </p:spPr>
          <p:txBody>
            <a:bodyPr wrap="none" rtlCol="0">
              <a:spAutoFit/>
            </a:bodyPr>
            <a:lstStyle/>
            <a:p>
              <a:r>
                <a:rPr lang="en-US" sz="1800" b="1" dirty="0">
                  <a:effectLst>
                    <a:outerShdw dist="38100" dir="2700000" sx="101000" sy="101000" algn="tl">
                      <a:srgbClr val="FFFFFF">
                        <a:lumMod val="65000"/>
                      </a:srgbClr>
                    </a:outerShdw>
                  </a:effectLst>
                </a:rPr>
                <a:t>Fighter/Attack</a:t>
              </a:r>
            </a:p>
          </p:txBody>
        </p:sp>
        <p:sp>
          <p:nvSpPr>
            <p:cNvPr id="11" name="Right Brace 10"/>
            <p:cNvSpPr/>
            <p:nvPr/>
          </p:nvSpPr>
          <p:spPr>
            <a:xfrm>
              <a:off x="2148827" y="1296989"/>
              <a:ext cx="155448" cy="685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2" name="TextBox 11"/>
          <p:cNvSpPr txBox="1"/>
          <p:nvPr/>
        </p:nvSpPr>
        <p:spPr>
          <a:xfrm>
            <a:off x="0" y="6010124"/>
            <a:ext cx="9144000" cy="461665"/>
          </a:xfrm>
          <a:prstGeom prst="rect">
            <a:avLst/>
          </a:prstGeom>
          <a:noFill/>
          <a:effectLst>
            <a:outerShdw blurRad="457200" dist="304800" dir="5400000" sx="115000" sy="115000" algn="ctr" rotWithShape="0">
              <a:schemeClr val="tx1">
                <a:alpha val="45000"/>
              </a:schemeClr>
            </a:outerShdw>
          </a:effectLst>
        </p:spPr>
        <p:txBody>
          <a:bodyPr wrap="square" rtlCol="0">
            <a:spAutoFit/>
          </a:bodyPr>
          <a:lstStyle/>
          <a:p>
            <a:pPr algn="ctr">
              <a:buNone/>
            </a:pPr>
            <a:r>
              <a:rPr lang="en-US" sz="2400" b="1" dirty="0">
                <a:solidFill>
                  <a:srgbClr val="FFFFFF"/>
                </a:solidFill>
                <a:effectLst>
                  <a:outerShdw dist="38100" dir="2700000" algn="tl">
                    <a:srgbClr val="000000">
                      <a:alpha val="98000"/>
                    </a:srgbClr>
                  </a:outerShdw>
                </a:effectLst>
                <a:latin typeface="Arial "/>
              </a:rPr>
              <a:t>~ 74 aircraft, with helicopters on escorting ships</a:t>
            </a:r>
          </a:p>
        </p:txBody>
      </p:sp>
      <p:sp>
        <p:nvSpPr>
          <p:cNvPr id="13" name="TextBox 12"/>
          <p:cNvSpPr txBox="1"/>
          <p:nvPr/>
        </p:nvSpPr>
        <p:spPr>
          <a:xfrm>
            <a:off x="3454820" y="2573565"/>
            <a:ext cx="2156744" cy="369332"/>
          </a:xfrm>
          <a:prstGeom prst="rect">
            <a:avLst/>
          </a:prstGeom>
          <a:noFill/>
          <a:ln>
            <a:noFill/>
          </a:ln>
          <a:effectLst>
            <a:outerShdw blurRad="457200" dist="304800" dir="5400000" sx="115000" sy="115000" algn="ctr" rotWithShape="0">
              <a:schemeClr val="tx1">
                <a:alpha val="45000"/>
              </a:schemeClr>
            </a:outerShdw>
          </a:effectLst>
        </p:spPr>
        <p:txBody>
          <a:bodyPr wrap="none" rtlCol="0">
            <a:spAutoFit/>
          </a:bodyPr>
          <a:lstStyle/>
          <a:p>
            <a:r>
              <a:rPr lang="en-US" sz="1800" b="1" dirty="0">
                <a:effectLst>
                  <a:outerShdw dist="38100" dir="2700000" sx="101000" sy="101000" algn="tl">
                    <a:srgbClr val="FFFFFF">
                      <a:lumMod val="65000"/>
                    </a:srgbClr>
                  </a:outerShdw>
                </a:effectLst>
              </a:rPr>
              <a:t>Electronic Warfare</a:t>
            </a:r>
          </a:p>
        </p:txBody>
      </p:sp>
      <p:sp>
        <p:nvSpPr>
          <p:cNvPr id="14" name="TextBox 13"/>
          <p:cNvSpPr txBox="1"/>
          <p:nvPr/>
        </p:nvSpPr>
        <p:spPr>
          <a:xfrm>
            <a:off x="3444266" y="3055866"/>
            <a:ext cx="2710101" cy="369332"/>
          </a:xfrm>
          <a:prstGeom prst="rect">
            <a:avLst/>
          </a:prstGeom>
          <a:noFill/>
          <a:ln>
            <a:noFill/>
          </a:ln>
          <a:effectLst>
            <a:outerShdw blurRad="457200" dist="304800" dir="5400000" sx="115000" sy="115000" algn="ctr" rotWithShape="0">
              <a:schemeClr val="tx1">
                <a:alpha val="45000"/>
              </a:schemeClr>
            </a:outerShdw>
          </a:effectLst>
        </p:spPr>
        <p:txBody>
          <a:bodyPr wrap="none" rtlCol="0">
            <a:spAutoFit/>
          </a:bodyPr>
          <a:lstStyle/>
          <a:p>
            <a:r>
              <a:rPr lang="en-US" sz="1800" b="1" dirty="0">
                <a:effectLst>
                  <a:outerShdw dist="38100" dir="2700000" sx="101000" sy="101000" algn="tl">
                    <a:srgbClr val="FFFFFF">
                      <a:lumMod val="65000"/>
                    </a:srgbClr>
                  </a:outerShdw>
                </a:effectLst>
              </a:rPr>
              <a:t>Airborne Early Warning</a:t>
            </a:r>
          </a:p>
        </p:txBody>
      </p:sp>
      <p:sp>
        <p:nvSpPr>
          <p:cNvPr id="17" name="TextBox 16"/>
          <p:cNvSpPr txBox="1"/>
          <p:nvPr/>
        </p:nvSpPr>
        <p:spPr>
          <a:xfrm>
            <a:off x="3440795" y="3351456"/>
            <a:ext cx="2406428" cy="369332"/>
          </a:xfrm>
          <a:prstGeom prst="rect">
            <a:avLst/>
          </a:prstGeom>
          <a:noFill/>
          <a:ln>
            <a:noFill/>
          </a:ln>
          <a:effectLst>
            <a:outerShdw blurRad="457200" dist="304800" dir="5400000" sx="115000" sy="115000" algn="ctr" rotWithShape="0">
              <a:schemeClr val="tx1">
                <a:alpha val="45000"/>
              </a:schemeClr>
            </a:outerShdw>
          </a:effectLst>
        </p:spPr>
        <p:txBody>
          <a:bodyPr wrap="none" rtlCol="0">
            <a:spAutoFit/>
          </a:bodyPr>
          <a:lstStyle/>
          <a:p>
            <a:r>
              <a:rPr lang="en-US" sz="1800" b="1" dirty="0">
                <a:effectLst>
                  <a:outerShdw dist="38100" dir="2700000" sx="101000" sy="101000" algn="tl">
                    <a:srgbClr val="FFFFFF">
                      <a:lumMod val="65000"/>
                    </a:srgbClr>
                  </a:outerShdw>
                </a:effectLst>
              </a:rPr>
              <a:t>Multi-use helicopters </a:t>
            </a:r>
          </a:p>
        </p:txBody>
      </p:sp>
      <p:sp>
        <p:nvSpPr>
          <p:cNvPr id="18" name="TextBox 17"/>
          <p:cNvSpPr txBox="1"/>
          <p:nvPr/>
        </p:nvSpPr>
        <p:spPr>
          <a:xfrm>
            <a:off x="3454820" y="3663237"/>
            <a:ext cx="1136850" cy="369332"/>
          </a:xfrm>
          <a:prstGeom prst="rect">
            <a:avLst/>
          </a:prstGeom>
          <a:noFill/>
          <a:ln>
            <a:noFill/>
          </a:ln>
          <a:effectLst>
            <a:outerShdw blurRad="457200" dist="304800" dir="5400000" sx="115000" sy="115000" algn="ctr" rotWithShape="0">
              <a:schemeClr val="tx1">
                <a:alpha val="45000"/>
              </a:schemeClr>
            </a:outerShdw>
          </a:effectLst>
        </p:spPr>
        <p:txBody>
          <a:bodyPr wrap="none" rtlCol="0">
            <a:spAutoFit/>
          </a:bodyPr>
          <a:lstStyle/>
          <a:p>
            <a:r>
              <a:rPr lang="en-US" sz="1800" b="1" dirty="0">
                <a:effectLst>
                  <a:outerShdw dist="38100" dir="2700000" sx="101000" sy="101000" algn="tl">
                    <a:srgbClr val="FFFFFF">
                      <a:lumMod val="65000"/>
                    </a:srgbClr>
                  </a:outerShdw>
                </a:effectLst>
              </a:rPr>
              <a:t>Logistics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Air Wings Continually Evolve</a:t>
            </a:r>
            <a:endParaRPr lang="en-US" dirty="0">
              <a:solidFill>
                <a:schemeClr val="tx1"/>
              </a:solidFill>
              <a:latin typeface="Arial" pitchFamily="34" charset="0"/>
            </a:endParaRPr>
          </a:p>
        </p:txBody>
      </p:sp>
      <p:pic>
        <p:nvPicPr>
          <p:cNvPr id="13" name="Picture 3"/>
          <p:cNvPicPr>
            <a:picLocks noChangeAspect="1" noChangeArrowheads="1"/>
          </p:cNvPicPr>
          <p:nvPr/>
        </p:nvPicPr>
        <p:blipFill rotWithShape="1">
          <a:blip r:embed="rId3" cstate="screen"/>
          <a:srcRect l="-1423" t="5195" r="-873"/>
          <a:stretch/>
        </p:blipFill>
        <p:spPr bwMode="auto">
          <a:xfrm>
            <a:off x="223746" y="1790455"/>
            <a:ext cx="2499789" cy="2089030"/>
          </a:xfrm>
          <a:prstGeom prst="rect">
            <a:avLst/>
          </a:prstGeom>
          <a:noFill/>
          <a:ln w="9525">
            <a:noFill/>
            <a:miter lim="800000"/>
            <a:headEnd/>
            <a:tailEnd/>
          </a:ln>
        </p:spPr>
      </p:pic>
      <p:pic>
        <p:nvPicPr>
          <p:cNvPr id="14" name="Picture 11" descr="The Nimitz-class aircraft carrier USS Carl Vinson (CVN 70) transits the Strait of Hormuz."/>
          <p:cNvPicPr>
            <a:picLocks noChangeAspect="1" noChangeArrowheads="1"/>
          </p:cNvPicPr>
          <p:nvPr/>
        </p:nvPicPr>
        <p:blipFill>
          <a:blip r:embed="rId4" cstate="screen"/>
          <a:srcRect/>
          <a:stretch>
            <a:fillRect/>
          </a:stretch>
        </p:blipFill>
        <p:spPr bwMode="auto">
          <a:xfrm>
            <a:off x="3003881" y="1769052"/>
            <a:ext cx="2817812" cy="2071687"/>
          </a:xfrm>
          <a:prstGeom prst="rect">
            <a:avLst/>
          </a:prstGeom>
          <a:noFill/>
          <a:ln w="9525">
            <a:noFill/>
            <a:miter lim="800000"/>
            <a:headEnd/>
            <a:tailEnd/>
          </a:ln>
        </p:spPr>
      </p:pic>
      <p:sp>
        <p:nvSpPr>
          <p:cNvPr id="15" name="Rectangle 14"/>
          <p:cNvSpPr/>
          <p:nvPr/>
        </p:nvSpPr>
        <p:spPr>
          <a:xfrm>
            <a:off x="6092969" y="3906983"/>
            <a:ext cx="3051032" cy="2092881"/>
          </a:xfrm>
          <a:prstGeom prst="rect">
            <a:avLst/>
          </a:prstGeom>
        </p:spPr>
        <p:txBody>
          <a:bodyPr wrap="square">
            <a:spAutoFit/>
          </a:bodyPr>
          <a:lstStyle/>
          <a:p>
            <a:pPr>
              <a:defRPr/>
            </a:pPr>
            <a:r>
              <a:rPr lang="en-US" sz="1800" b="1" u="sng" dirty="0">
                <a:latin typeface="Arial" pitchFamily="34" charset="0"/>
                <a:cs typeface="Arial" pitchFamily="34" charset="0"/>
              </a:rPr>
              <a:t> NIMITZ Retires – 2025</a:t>
            </a:r>
          </a:p>
          <a:p>
            <a:pPr marL="114300" indent="-114300">
              <a:buFont typeface="Arial" pitchFamily="34" charset="0"/>
              <a:buChar char="•"/>
              <a:defRPr/>
            </a:pPr>
            <a:r>
              <a:rPr lang="en-US" sz="1600" dirty="0">
                <a:latin typeface="Arial" pitchFamily="34" charset="0"/>
                <a:cs typeface="Arial" pitchFamily="34" charset="0"/>
              </a:rPr>
              <a:t>F-35C Lightning II</a:t>
            </a:r>
          </a:p>
          <a:p>
            <a:pPr marL="114300" indent="-114300">
              <a:buFont typeface="Arial" pitchFamily="34" charset="0"/>
              <a:buChar char="•"/>
              <a:defRPr/>
            </a:pPr>
            <a:r>
              <a:rPr lang="en-US" sz="1600" dirty="0">
                <a:latin typeface="Arial" pitchFamily="34" charset="0"/>
                <a:cs typeface="Arial" pitchFamily="34" charset="0"/>
              </a:rPr>
              <a:t>F/A-18E/F Super Hornet</a:t>
            </a:r>
          </a:p>
          <a:p>
            <a:pPr marL="114300" indent="-114300">
              <a:buFont typeface="Arial" pitchFamily="34" charset="0"/>
              <a:buChar char="•"/>
              <a:defRPr/>
            </a:pPr>
            <a:r>
              <a:rPr lang="en-US" sz="1600" dirty="0">
                <a:latin typeface="Arial" pitchFamily="34" charset="0"/>
                <a:cs typeface="Arial" pitchFamily="34" charset="0"/>
              </a:rPr>
              <a:t>E-2D Advanced Hawkeye</a:t>
            </a:r>
          </a:p>
          <a:p>
            <a:pPr marL="114300" indent="-114300">
              <a:buFont typeface="Arial" pitchFamily="34" charset="0"/>
              <a:buChar char="•"/>
              <a:defRPr/>
            </a:pPr>
            <a:r>
              <a:rPr lang="en-US" sz="1600" dirty="0">
                <a:latin typeface="Arial" pitchFamily="34" charset="0"/>
                <a:cs typeface="Arial" pitchFamily="34" charset="0"/>
              </a:rPr>
              <a:t>EA-18G Growler</a:t>
            </a:r>
          </a:p>
          <a:p>
            <a:pPr marL="114300" indent="-114300">
              <a:buFont typeface="Arial" pitchFamily="34" charset="0"/>
              <a:buChar char="•"/>
              <a:defRPr/>
            </a:pPr>
            <a:r>
              <a:rPr lang="en-US" sz="1600" dirty="0">
                <a:latin typeface="Arial" pitchFamily="34" charset="0"/>
                <a:cs typeface="Arial" pitchFamily="34" charset="0"/>
              </a:rPr>
              <a:t>MH-60R/S Sea Hawk</a:t>
            </a:r>
          </a:p>
          <a:p>
            <a:pPr marL="114300" indent="-114300">
              <a:buFont typeface="Arial" pitchFamily="34" charset="0"/>
              <a:buChar char="•"/>
              <a:defRPr/>
            </a:pPr>
            <a:r>
              <a:rPr lang="en-US" sz="1600" dirty="0">
                <a:latin typeface="Arial" pitchFamily="34" charset="0"/>
                <a:cs typeface="Arial" pitchFamily="34" charset="0"/>
              </a:rPr>
              <a:t>CMV-22 Osprey</a:t>
            </a:r>
          </a:p>
          <a:p>
            <a:pPr marL="114300" indent="-114300">
              <a:buFont typeface="Arial" pitchFamily="34" charset="0"/>
              <a:buChar char="•"/>
              <a:defRPr/>
            </a:pPr>
            <a:r>
              <a:rPr lang="en-US" sz="1600" dirty="0">
                <a:latin typeface="Arial" pitchFamily="34" charset="0"/>
                <a:cs typeface="Arial" pitchFamily="34" charset="0"/>
              </a:rPr>
              <a:t>MQ-25 Stingray</a:t>
            </a:r>
          </a:p>
        </p:txBody>
      </p:sp>
      <p:sp>
        <p:nvSpPr>
          <p:cNvPr id="16" name="Rectangle 15"/>
          <p:cNvSpPr/>
          <p:nvPr/>
        </p:nvSpPr>
        <p:spPr>
          <a:xfrm>
            <a:off x="2930236" y="3886199"/>
            <a:ext cx="2801970" cy="2339102"/>
          </a:xfrm>
          <a:prstGeom prst="rect">
            <a:avLst/>
          </a:prstGeom>
        </p:spPr>
        <p:txBody>
          <a:bodyPr wrap="square">
            <a:spAutoFit/>
          </a:bodyPr>
          <a:lstStyle/>
          <a:p>
            <a:pPr>
              <a:defRPr/>
            </a:pPr>
            <a:r>
              <a:rPr lang="en-US" sz="1800" b="1" u="sng" dirty="0">
                <a:latin typeface="Arial" pitchFamily="34" charset="0"/>
                <a:cs typeface="Arial" pitchFamily="34" charset="0"/>
              </a:rPr>
              <a:t> NIMITZ – 2000s </a:t>
            </a:r>
          </a:p>
          <a:p>
            <a:pPr>
              <a:defRPr/>
            </a:pPr>
            <a:r>
              <a:rPr lang="en-US" sz="1600" dirty="0">
                <a:latin typeface="Arial" pitchFamily="34" charset="0"/>
                <a:cs typeface="Arial" pitchFamily="34" charset="0"/>
              </a:rPr>
              <a:t> F/A-18E/F Super Hornet</a:t>
            </a:r>
          </a:p>
          <a:p>
            <a:pPr>
              <a:defRPr/>
            </a:pPr>
            <a:r>
              <a:rPr lang="en-US" sz="1600" dirty="0">
                <a:latin typeface="Arial" pitchFamily="34" charset="0"/>
                <a:cs typeface="Arial" pitchFamily="34" charset="0"/>
              </a:rPr>
              <a:t> F-14D Super Tomcat</a:t>
            </a:r>
          </a:p>
          <a:p>
            <a:pPr marL="114300" indent="-114300">
              <a:buFont typeface="Arial" pitchFamily="34" charset="0"/>
              <a:buChar char="•"/>
              <a:defRPr/>
            </a:pPr>
            <a:r>
              <a:rPr lang="en-US" sz="1600" dirty="0">
                <a:latin typeface="Arial" pitchFamily="34" charset="0"/>
                <a:cs typeface="Arial" pitchFamily="34" charset="0"/>
              </a:rPr>
              <a:t>F/A-18 A/C Hornet</a:t>
            </a:r>
          </a:p>
          <a:p>
            <a:pPr marL="114300" indent="-114300">
              <a:buFont typeface="Arial" pitchFamily="34" charset="0"/>
              <a:buChar char="•"/>
              <a:defRPr/>
            </a:pPr>
            <a:r>
              <a:rPr lang="en-US" sz="1600" dirty="0">
                <a:latin typeface="Arial" pitchFamily="34" charset="0"/>
                <a:cs typeface="Arial" pitchFamily="34" charset="0"/>
              </a:rPr>
              <a:t>E-2C Hawkeye</a:t>
            </a:r>
          </a:p>
          <a:p>
            <a:pPr marL="114300" indent="-114300">
              <a:buFont typeface="Arial" pitchFamily="34" charset="0"/>
              <a:buChar char="•"/>
              <a:defRPr/>
            </a:pPr>
            <a:r>
              <a:rPr lang="en-US" sz="1600" dirty="0">
                <a:latin typeface="Arial" pitchFamily="34" charset="0"/>
                <a:cs typeface="Arial" pitchFamily="34" charset="0"/>
              </a:rPr>
              <a:t>EA-6B Prowler</a:t>
            </a:r>
          </a:p>
          <a:p>
            <a:pPr marL="114300" indent="-114300">
              <a:buFont typeface="Arial" pitchFamily="34" charset="0"/>
              <a:buChar char="•"/>
              <a:defRPr/>
            </a:pPr>
            <a:r>
              <a:rPr lang="en-US" sz="1600" dirty="0">
                <a:latin typeface="Arial" pitchFamily="34" charset="0"/>
                <a:cs typeface="Arial" pitchFamily="34" charset="0"/>
              </a:rPr>
              <a:t>SH-60B/F Sea Hawk</a:t>
            </a:r>
          </a:p>
          <a:p>
            <a:pPr marL="114300" indent="-114300">
              <a:buFont typeface="Arial" pitchFamily="34" charset="0"/>
              <a:buChar char="•"/>
              <a:defRPr/>
            </a:pPr>
            <a:r>
              <a:rPr lang="en-US" sz="1600" dirty="0">
                <a:latin typeface="Arial" pitchFamily="34" charset="0"/>
                <a:cs typeface="Arial" pitchFamily="34" charset="0"/>
              </a:rPr>
              <a:t>C-2 Greyhound</a:t>
            </a:r>
          </a:p>
          <a:p>
            <a:pPr marL="114300" indent="-114300">
              <a:buNone/>
              <a:defRPr/>
            </a:pPr>
            <a:endParaRPr lang="en-US" sz="1600" dirty="0">
              <a:latin typeface="Arial" pitchFamily="34" charset="0"/>
              <a:cs typeface="Arial" pitchFamily="34" charset="0"/>
            </a:endParaRPr>
          </a:p>
        </p:txBody>
      </p:sp>
      <p:sp>
        <p:nvSpPr>
          <p:cNvPr id="17" name="Rectangle 16"/>
          <p:cNvSpPr/>
          <p:nvPr/>
        </p:nvSpPr>
        <p:spPr>
          <a:xfrm>
            <a:off x="157316" y="3875809"/>
            <a:ext cx="2748243" cy="2446824"/>
          </a:xfrm>
          <a:prstGeom prst="rect">
            <a:avLst/>
          </a:prstGeom>
        </p:spPr>
        <p:txBody>
          <a:bodyPr wrap="square">
            <a:spAutoFit/>
          </a:bodyPr>
          <a:lstStyle/>
          <a:p>
            <a:pPr>
              <a:defRPr/>
            </a:pPr>
            <a:r>
              <a:rPr lang="en-US" sz="1800" b="1" u="sng" dirty="0">
                <a:latin typeface="Arial" pitchFamily="34" charset="0"/>
                <a:cs typeface="Arial" pitchFamily="34" charset="0"/>
              </a:rPr>
              <a:t> Nimitz New – 1975</a:t>
            </a:r>
          </a:p>
          <a:p>
            <a:pPr marL="114300" indent="-114300">
              <a:buFont typeface="Arial" pitchFamily="34" charset="0"/>
              <a:buChar char="•"/>
              <a:defRPr/>
            </a:pPr>
            <a:r>
              <a:rPr lang="en-US" sz="1500" dirty="0">
                <a:latin typeface="Arial" pitchFamily="34" charset="0"/>
                <a:cs typeface="Arial" pitchFamily="34" charset="0"/>
              </a:rPr>
              <a:t>F-4J Phantom / F-14 Tomcat</a:t>
            </a:r>
          </a:p>
          <a:p>
            <a:pPr marL="114300" indent="-114300">
              <a:buFont typeface="Arial" pitchFamily="34" charset="0"/>
              <a:buChar char="•"/>
              <a:defRPr/>
            </a:pPr>
            <a:r>
              <a:rPr lang="en-US" sz="1500" dirty="0">
                <a:latin typeface="Arial" pitchFamily="34" charset="0"/>
                <a:cs typeface="Arial" pitchFamily="34" charset="0"/>
              </a:rPr>
              <a:t>A-6 Intruder / A-7 Corsair II</a:t>
            </a:r>
          </a:p>
          <a:p>
            <a:pPr marL="114300" indent="-114300">
              <a:buFont typeface="Arial" pitchFamily="34" charset="0"/>
              <a:buChar char="•"/>
              <a:defRPr/>
            </a:pPr>
            <a:r>
              <a:rPr lang="en-US" sz="1500" dirty="0">
                <a:latin typeface="Arial" pitchFamily="34" charset="0"/>
                <a:cs typeface="Arial" pitchFamily="34" charset="0"/>
              </a:rPr>
              <a:t>S-3 Viking</a:t>
            </a:r>
          </a:p>
          <a:p>
            <a:pPr marL="114300" indent="-114300">
              <a:buFont typeface="Arial" pitchFamily="34" charset="0"/>
              <a:buChar char="•"/>
              <a:defRPr/>
            </a:pPr>
            <a:r>
              <a:rPr lang="en-US" sz="1500" dirty="0">
                <a:latin typeface="Arial" pitchFamily="34" charset="0"/>
                <a:cs typeface="Arial" pitchFamily="34" charset="0"/>
              </a:rPr>
              <a:t>RA-5 Vigilante</a:t>
            </a:r>
          </a:p>
          <a:p>
            <a:pPr marL="114300" indent="-114300">
              <a:buFont typeface="Arial" pitchFamily="34" charset="0"/>
              <a:buChar char="•"/>
              <a:defRPr/>
            </a:pPr>
            <a:r>
              <a:rPr lang="en-US" sz="1500" dirty="0">
                <a:latin typeface="Arial" pitchFamily="34" charset="0"/>
                <a:cs typeface="Arial" pitchFamily="34" charset="0"/>
              </a:rPr>
              <a:t>E-2B Hawkeye</a:t>
            </a:r>
          </a:p>
          <a:p>
            <a:pPr marL="114300" indent="-114300">
              <a:buFont typeface="Arial" pitchFamily="34" charset="0"/>
              <a:buChar char="•"/>
              <a:defRPr/>
            </a:pPr>
            <a:r>
              <a:rPr lang="en-US" sz="1500" dirty="0">
                <a:latin typeface="Arial" pitchFamily="34" charset="0"/>
                <a:cs typeface="Arial" pitchFamily="34" charset="0"/>
              </a:rPr>
              <a:t>EA-6B Prowler</a:t>
            </a:r>
          </a:p>
          <a:p>
            <a:pPr marL="114300" indent="-114300">
              <a:buFont typeface="Arial" pitchFamily="34" charset="0"/>
              <a:buChar char="•"/>
              <a:defRPr/>
            </a:pPr>
            <a:r>
              <a:rPr lang="en-US" sz="1500" dirty="0">
                <a:latin typeface="Arial" pitchFamily="34" charset="0"/>
                <a:cs typeface="Arial" pitchFamily="34" charset="0"/>
              </a:rPr>
              <a:t>C-2 Greyhound</a:t>
            </a:r>
          </a:p>
          <a:p>
            <a:pPr marL="114300" indent="-114300">
              <a:buFont typeface="Arial" pitchFamily="34" charset="0"/>
              <a:buChar char="•"/>
              <a:defRPr/>
            </a:pPr>
            <a:r>
              <a:rPr lang="en-US" sz="1500" dirty="0">
                <a:latin typeface="Arial" pitchFamily="34" charset="0"/>
                <a:cs typeface="Arial" pitchFamily="34" charset="0"/>
              </a:rPr>
              <a:t>SH-3 Sea King /</a:t>
            </a:r>
          </a:p>
          <a:p>
            <a:pPr marL="114300" indent="-114300">
              <a:buNone/>
              <a:defRPr/>
            </a:pPr>
            <a:r>
              <a:rPr lang="en-US" sz="1500" dirty="0">
                <a:latin typeface="Arial" pitchFamily="34" charset="0"/>
                <a:cs typeface="Arial" pitchFamily="34" charset="0"/>
              </a:rPr>
              <a:t>	   SH-46 Sea Knight</a:t>
            </a:r>
          </a:p>
        </p:txBody>
      </p:sp>
      <p:pic>
        <p:nvPicPr>
          <p:cNvPr id="18" name="Picture 13" descr="Click to Enlarge"/>
          <p:cNvPicPr>
            <a:picLocks noChangeAspect="1" noChangeArrowheads="1"/>
          </p:cNvPicPr>
          <p:nvPr/>
        </p:nvPicPr>
        <p:blipFill>
          <a:blip r:embed="rId5" cstate="screen"/>
          <a:srcRect/>
          <a:stretch>
            <a:fillRect/>
          </a:stretch>
        </p:blipFill>
        <p:spPr bwMode="auto">
          <a:xfrm>
            <a:off x="6092969" y="1763422"/>
            <a:ext cx="2943225" cy="2041525"/>
          </a:xfrm>
          <a:prstGeom prst="rect">
            <a:avLst/>
          </a:prstGeom>
          <a:noFill/>
          <a:ln w="9525">
            <a:noFill/>
            <a:miter lim="800000"/>
            <a:headEnd/>
            <a:tailEnd/>
          </a:ln>
        </p:spPr>
      </p:pic>
      <p:sp>
        <p:nvSpPr>
          <p:cNvPr id="20" name="TextBox 19"/>
          <p:cNvSpPr txBox="1"/>
          <p:nvPr/>
        </p:nvSpPr>
        <p:spPr>
          <a:xfrm>
            <a:off x="2017336" y="5902135"/>
            <a:ext cx="6900419" cy="646331"/>
          </a:xfrm>
          <a:prstGeom prst="rect">
            <a:avLst/>
          </a:prstGeom>
          <a:noFill/>
        </p:spPr>
        <p:txBody>
          <a:bodyPr wrap="square">
            <a:spAutoFit/>
          </a:bodyPr>
          <a:lstStyle/>
          <a:p>
            <a:pPr marL="0" lvl="1" algn="ctr">
              <a:buNone/>
              <a:defRPr/>
            </a:pPr>
            <a:r>
              <a:rPr lang="en-US" sz="1800" dirty="0">
                <a:solidFill>
                  <a:srgbClr val="FF0000"/>
                </a:solidFill>
                <a:latin typeface="Arial" pitchFamily="34" charset="0"/>
                <a:cs typeface="Arial" pitchFamily="34" charset="0"/>
              </a:rPr>
              <a:t>A CVN and Carrier Strike Group remains relevant as its Air Wing EVOLVES to match changing threats and technologies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251200" y="1686351"/>
            <a:ext cx="5797485" cy="6001643"/>
          </a:xfrm>
          <a:prstGeom prst="rect">
            <a:avLst/>
          </a:prstGeom>
          <a:noFill/>
          <a:ln w="9525">
            <a:noFill/>
            <a:miter lim="800000"/>
            <a:headEnd/>
            <a:tailEnd/>
          </a:ln>
        </p:spPr>
        <p:txBody>
          <a:bodyPr wrap="square">
            <a:spAutoFit/>
          </a:bodyPr>
          <a:lstStyle/>
          <a:p>
            <a:pPr marL="274320" indent="-274320">
              <a:lnSpc>
                <a:spcPct val="150000"/>
              </a:lnSpc>
              <a:spcBef>
                <a:spcPct val="50000"/>
              </a:spcBef>
            </a:pPr>
            <a:r>
              <a:rPr lang="en-US" sz="3200" dirty="0">
                <a:latin typeface="Arial" pitchFamily="34" charset="0"/>
              </a:rPr>
              <a:t>Why do we need a Navy?</a:t>
            </a:r>
          </a:p>
          <a:p>
            <a:pPr marL="274320" indent="-274320">
              <a:lnSpc>
                <a:spcPct val="150000"/>
              </a:lnSpc>
              <a:spcBef>
                <a:spcPct val="50000"/>
              </a:spcBef>
            </a:pPr>
            <a:r>
              <a:rPr lang="en-US" sz="3200" dirty="0">
                <a:latin typeface="Arial" pitchFamily="34" charset="0"/>
              </a:rPr>
              <a:t>Naval Air Forces Mission</a:t>
            </a:r>
          </a:p>
          <a:p>
            <a:pPr marL="274320" indent="-274320">
              <a:lnSpc>
                <a:spcPct val="150000"/>
              </a:lnSpc>
              <a:spcBef>
                <a:spcPct val="50000"/>
              </a:spcBef>
            </a:pPr>
            <a:r>
              <a:rPr lang="en-US" sz="3200" dirty="0">
                <a:latin typeface="Arial" pitchFamily="34" charset="0"/>
              </a:rPr>
              <a:t>Navy’s Aviation Assets</a:t>
            </a:r>
          </a:p>
          <a:p>
            <a:pPr marL="274320" indent="-274320">
              <a:lnSpc>
                <a:spcPct val="150000"/>
              </a:lnSpc>
              <a:spcBef>
                <a:spcPts val="0"/>
              </a:spcBef>
            </a:pPr>
            <a:r>
              <a:rPr lang="en-US" sz="3200" b="1" dirty="0">
                <a:solidFill>
                  <a:srgbClr val="FF0000"/>
                </a:solidFill>
                <a:latin typeface="Arial" pitchFamily="34" charset="0"/>
              </a:rPr>
              <a:t>Employing Naval Aviation</a:t>
            </a:r>
            <a:r>
              <a:rPr lang="en-US" sz="2800" dirty="0">
                <a:latin typeface="Arial" pitchFamily="34" charset="0"/>
              </a:rPr>
              <a:t> </a:t>
            </a:r>
          </a:p>
          <a:p>
            <a:pPr>
              <a:spcBef>
                <a:spcPts val="0"/>
              </a:spcBef>
              <a:buNone/>
            </a:pPr>
            <a:r>
              <a:rPr lang="en-US" sz="3200" b="1" dirty="0">
                <a:solidFill>
                  <a:srgbClr val="FF0000"/>
                </a:solidFill>
                <a:latin typeface="Arial" pitchFamily="34" charset="0"/>
              </a:rPr>
              <a:t>   </a:t>
            </a:r>
            <a:r>
              <a:rPr lang="en-US" sz="2400" b="1" dirty="0">
                <a:solidFill>
                  <a:srgbClr val="FF0000"/>
                </a:solidFill>
                <a:latin typeface="Arial" pitchFamily="34" charset="0"/>
              </a:rPr>
              <a:t>-- Carrier Strike Groups</a:t>
            </a:r>
          </a:p>
          <a:p>
            <a:pPr marL="274320" indent="-274320">
              <a:lnSpc>
                <a:spcPct val="150000"/>
              </a:lnSpc>
              <a:spcBef>
                <a:spcPct val="50000"/>
              </a:spcBef>
            </a:pPr>
            <a:r>
              <a:rPr lang="en-US" sz="3200" dirty="0">
                <a:latin typeface="Arial" pitchFamily="34" charset="0"/>
              </a:rPr>
              <a:t>Underway Embarks</a:t>
            </a:r>
          </a:p>
          <a:p>
            <a:pPr marL="274320" indent="-274320">
              <a:lnSpc>
                <a:spcPct val="150000"/>
              </a:lnSpc>
              <a:spcBef>
                <a:spcPct val="50000"/>
              </a:spcBef>
            </a:pPr>
            <a:endParaRPr lang="en-US" sz="3200" b="1" dirty="0">
              <a:solidFill>
                <a:srgbClr val="FF0000"/>
              </a:solidFill>
              <a:latin typeface="Arial" pitchFamily="34" charset="0"/>
            </a:endParaRP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10515873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0030" y="1981200"/>
            <a:ext cx="4386072" cy="4114800"/>
          </a:xfrm>
        </p:spPr>
        <p:txBody>
          <a:bodyPr/>
          <a:lstStyle/>
          <a:p>
            <a:pPr marL="0" indent="0">
              <a:buNone/>
            </a:pPr>
            <a:r>
              <a:rPr lang="en-US" dirty="0">
                <a:latin typeface="Arial" panose="020B0604020202020204" pitchFamily="34" charset="0"/>
                <a:cs typeface="Arial" panose="020B0604020202020204" pitchFamily="34" charset="0"/>
              </a:rPr>
              <a:t>To provide a world-wide presence of credible combat forces t</a:t>
            </a:r>
            <a:r>
              <a:rPr lang="en-US" dirty="0">
                <a:latin typeface="Arial "/>
              </a:rPr>
              <a:t>hat support operational and diplomatic objectives.</a:t>
            </a:r>
            <a:endParaRPr lang="en-US"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 Diplomacy in action</a:t>
            </a:r>
          </a:p>
          <a:p>
            <a:pPr marL="0" indent="0">
              <a:buNone/>
            </a:pPr>
            <a:r>
              <a:rPr lang="en-US" sz="2600" dirty="0">
                <a:latin typeface="Arial" panose="020B0604020202020204" pitchFamily="34" charset="0"/>
                <a:cs typeface="Arial" panose="020B0604020202020204" pitchFamily="34" charset="0"/>
              </a:rPr>
              <a:t>-- Visible presence for allies</a:t>
            </a:r>
          </a:p>
          <a:p>
            <a:pPr marL="0" indent="0">
              <a:buNone/>
            </a:pPr>
            <a:r>
              <a:rPr lang="en-US" sz="2600" dirty="0">
                <a:latin typeface="Arial" panose="020B0604020202020204" pitchFamily="34" charset="0"/>
                <a:cs typeface="Arial" panose="020B0604020202020204" pitchFamily="34" charset="0"/>
              </a:rPr>
              <a:t>-- Crisis response</a:t>
            </a:r>
          </a:p>
          <a:p>
            <a:pPr lvl="2"/>
            <a:r>
              <a:rPr lang="en-US" sz="2400" dirty="0">
                <a:latin typeface="Arial" panose="020B0604020202020204" pitchFamily="34" charset="0"/>
                <a:cs typeface="Arial" panose="020B0604020202020204" pitchFamily="34" charset="0"/>
              </a:rPr>
              <a:t>Armed response</a:t>
            </a:r>
          </a:p>
          <a:p>
            <a:pPr lvl="2"/>
            <a:r>
              <a:rPr lang="en-US" sz="2400" dirty="0">
                <a:latin typeface="Arial" panose="020B0604020202020204" pitchFamily="34" charset="0"/>
                <a:cs typeface="Arial" panose="020B0604020202020204" pitchFamily="34" charset="0"/>
              </a:rPr>
              <a:t>Humanitarian aide</a:t>
            </a:r>
          </a:p>
        </p:txBody>
      </p:sp>
      <p:sp>
        <p:nvSpPr>
          <p:cNvPr id="5" name="Content Placeholder 4"/>
          <p:cNvSpPr>
            <a:spLocks noGrp="1"/>
          </p:cNvSpPr>
          <p:nvPr>
            <p:ph sz="half" idx="2"/>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400"/>
          <a:stretch/>
        </p:blipFill>
        <p:spPr>
          <a:xfrm>
            <a:off x="4648200" y="1981200"/>
            <a:ext cx="3787902" cy="4121237"/>
          </a:xfrm>
          <a:prstGeom prst="rect">
            <a:avLst/>
          </a:prstGeom>
        </p:spPr>
      </p:pic>
      <p:sp>
        <p:nvSpPr>
          <p:cNvPr id="7"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Why We Deploy</a:t>
            </a:r>
          </a:p>
        </p:txBody>
      </p:sp>
    </p:spTree>
    <p:extLst>
      <p:ext uri="{BB962C8B-B14F-4D97-AF65-F5344CB8AC3E}">
        <p14:creationId xmlns:p14="http://schemas.microsoft.com/office/powerpoint/2010/main" val="14029333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769938"/>
            <a:ext cx="9144001" cy="769441"/>
          </a:xfrm>
          <a:prstGeom prst="rect">
            <a:avLst/>
          </a:prstGeom>
          <a:noFill/>
          <a:ln w="9525">
            <a:noFill/>
            <a:miter lim="800000"/>
            <a:headEnd/>
            <a:tailEnd/>
          </a:ln>
        </p:spPr>
        <p:txBody>
          <a:bodyPr wrap="square">
            <a:spAutoFit/>
          </a:bodyPr>
          <a:lstStyle/>
          <a:p>
            <a:pPr algn="ctr">
              <a:spcBef>
                <a:spcPct val="50000"/>
              </a:spcBef>
              <a:buClrTx/>
              <a:buFontTx/>
              <a:buNone/>
            </a:pPr>
            <a:r>
              <a:rPr lang="en-US" sz="4400" dirty="0">
                <a:solidFill>
                  <a:srgbClr val="003399"/>
                </a:solidFill>
                <a:latin typeface="Impact" pitchFamily="34" charset="0"/>
              </a:rPr>
              <a:t>Carrier Strike Group</a:t>
            </a:r>
          </a:p>
        </p:txBody>
      </p:sp>
      <p:pic>
        <p:nvPicPr>
          <p:cNvPr id="4" name="Picture 3" descr="031130-N-3653A-002[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2" y="1673550"/>
            <a:ext cx="9137458" cy="3873007"/>
          </a:xfrm>
          <a:prstGeom prst="rect">
            <a:avLst/>
          </a:prstGeom>
        </p:spPr>
      </p:pic>
      <p:sp>
        <p:nvSpPr>
          <p:cNvPr id="5" name="TextBox 4"/>
          <p:cNvSpPr txBox="1"/>
          <p:nvPr/>
        </p:nvSpPr>
        <p:spPr>
          <a:xfrm>
            <a:off x="0" y="5542046"/>
            <a:ext cx="9144000" cy="1015663"/>
          </a:xfrm>
          <a:prstGeom prst="rect">
            <a:avLst/>
          </a:prstGeom>
          <a:noFill/>
        </p:spPr>
        <p:txBody>
          <a:bodyPr wrap="square" rtlCol="0">
            <a:spAutoFit/>
          </a:bodyPr>
          <a:lstStyle/>
          <a:p>
            <a:pPr>
              <a:buNone/>
            </a:pPr>
            <a:r>
              <a:rPr lang="en-US" sz="2000" dirty="0">
                <a:latin typeface="Arial" pitchFamily="34" charset="0"/>
                <a:cs typeface="Arial" pitchFamily="34" charset="0"/>
              </a:rPr>
              <a:t>- Nuclear Powered Aircraft Carrier	- Ticonderoga-Class Cruiser</a:t>
            </a:r>
          </a:p>
          <a:p>
            <a:pPr>
              <a:buNone/>
            </a:pPr>
            <a:r>
              <a:rPr lang="en-US" sz="2000" dirty="0">
                <a:latin typeface="Arial" pitchFamily="34" charset="0"/>
                <a:cs typeface="Arial" pitchFamily="34" charset="0"/>
              </a:rPr>
              <a:t>- Arleigh Burke-Class Destroyers	- Combat Stores Ship (close proximity)</a:t>
            </a:r>
          </a:p>
          <a:p>
            <a:pPr>
              <a:buNone/>
            </a:pPr>
            <a:r>
              <a:rPr lang="en-US" sz="2000" dirty="0">
                <a:latin typeface="Arial" pitchFamily="34" charset="0"/>
                <a:cs typeface="Arial" pitchFamily="34" charset="0"/>
              </a:rPr>
              <a:t>		~ Fast Attack Class Submarine (Close proximity)</a:t>
            </a:r>
          </a:p>
        </p:txBody>
      </p:sp>
      <p:sp>
        <p:nvSpPr>
          <p:cNvPr id="6" name="TextBox 5"/>
          <p:cNvSpPr txBox="1"/>
          <p:nvPr/>
        </p:nvSpPr>
        <p:spPr>
          <a:xfrm>
            <a:off x="0" y="1670885"/>
            <a:ext cx="9144000" cy="523220"/>
          </a:xfrm>
          <a:prstGeom prst="rect">
            <a:avLst/>
          </a:prstGeom>
          <a:noFill/>
        </p:spPr>
        <p:txBody>
          <a:bodyPr wrap="square" rtlCol="0">
            <a:spAutoFit/>
          </a:bodyPr>
          <a:lstStyle/>
          <a:p>
            <a:pPr algn="ctr">
              <a:buNone/>
            </a:pPr>
            <a:r>
              <a:rPr lang="en-US" sz="2800" b="1" dirty="0">
                <a:latin typeface="Arial" pitchFamily="34" charset="0"/>
                <a:cs typeface="Arial" pitchFamily="34" charset="0"/>
              </a:rPr>
              <a:t>A CSG is of a mix of 6 – 8 ships including:</a:t>
            </a:r>
          </a:p>
        </p:txBody>
      </p:sp>
    </p:spTree>
    <p:extLst>
      <p:ext uri="{BB962C8B-B14F-4D97-AF65-F5344CB8AC3E}">
        <p14:creationId xmlns:p14="http://schemas.microsoft.com/office/powerpoint/2010/main" val="38822358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0" y="850900"/>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Carrier Strike Group</a:t>
            </a:r>
          </a:p>
        </p:txBody>
      </p:sp>
      <p:grpSp>
        <p:nvGrpSpPr>
          <p:cNvPr id="32" name="Group 31"/>
          <p:cNvGrpSpPr/>
          <p:nvPr/>
        </p:nvGrpSpPr>
        <p:grpSpPr>
          <a:xfrm>
            <a:off x="0" y="1470983"/>
            <a:ext cx="9042575" cy="4588676"/>
            <a:chOff x="0" y="1392243"/>
            <a:chExt cx="9042575" cy="4588676"/>
          </a:xfrm>
        </p:grpSpPr>
        <p:grpSp>
          <p:nvGrpSpPr>
            <p:cNvPr id="35" name="Group 34"/>
            <p:cNvGrpSpPr/>
            <p:nvPr/>
          </p:nvGrpSpPr>
          <p:grpSpPr>
            <a:xfrm>
              <a:off x="0" y="1392243"/>
              <a:ext cx="8411525" cy="4529726"/>
              <a:chOff x="0" y="1383278"/>
              <a:chExt cx="8411525" cy="4529726"/>
            </a:xfrm>
            <a:solidFill>
              <a:schemeClr val="bg1"/>
            </a:solidFill>
          </p:grpSpPr>
          <p:sp>
            <p:nvSpPr>
              <p:cNvPr id="38" name="Rectangle 37"/>
              <p:cNvSpPr/>
              <p:nvPr/>
            </p:nvSpPr>
            <p:spPr bwMode="auto">
              <a:xfrm>
                <a:off x="1037441" y="1383278"/>
                <a:ext cx="7374084" cy="4529726"/>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pic>
            <p:nvPicPr>
              <p:cNvPr id="39" name="Picture 7" descr="Image result for Strike Group chain of command"/>
              <p:cNvPicPr>
                <a:picLocks noChangeAspect="1" noChangeArrowheads="1"/>
              </p:cNvPicPr>
              <p:nvPr/>
            </p:nvPicPr>
            <p:blipFill rotWithShape="1">
              <a:blip r:embed="rId3">
                <a:extLst>
                  <a:ext uri="{28A0092B-C50C-407E-A947-70E740481C1C}">
                    <a14:useLocalDpi xmlns:a14="http://schemas.microsoft.com/office/drawing/2010/main" val="0"/>
                  </a:ext>
                </a:extLst>
              </a:blip>
              <a:srcRect t="18695"/>
              <a:stretch/>
            </p:blipFill>
            <p:spPr bwMode="auto">
              <a:xfrm>
                <a:off x="0" y="1829995"/>
                <a:ext cx="7418143" cy="2721893"/>
              </a:xfrm>
              <a:prstGeom prst="rect">
                <a:avLst/>
              </a:prstGeom>
              <a:grpFill/>
            </p:spPr>
          </p:pic>
        </p:grpSp>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4837" b="18361"/>
            <a:stretch/>
          </p:blipFill>
          <p:spPr>
            <a:xfrm>
              <a:off x="4029075" y="3750387"/>
              <a:ext cx="5013500" cy="2230532"/>
            </a:xfrm>
            <a:prstGeom prst="rect">
              <a:avLst/>
            </a:prstGeom>
          </p:spPr>
        </p:pic>
      </p:grpSp>
    </p:spTree>
    <p:extLst>
      <p:ext uri="{BB962C8B-B14F-4D97-AF65-F5344CB8AC3E}">
        <p14:creationId xmlns:p14="http://schemas.microsoft.com/office/powerpoint/2010/main" val="1568793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4975"/>
            <a:ext cx="9144000" cy="4866938"/>
          </a:xfrm>
          <a:prstGeom prst="rect">
            <a:avLst/>
          </a:prstGeom>
        </p:spPr>
      </p:pic>
      <p:sp>
        <p:nvSpPr>
          <p:cNvPr id="6" name="TextBox 5"/>
          <p:cNvSpPr txBox="1"/>
          <p:nvPr/>
        </p:nvSpPr>
        <p:spPr>
          <a:xfrm>
            <a:off x="133777" y="5740916"/>
            <a:ext cx="7889345" cy="830997"/>
          </a:xfrm>
          <a:prstGeom prst="rect">
            <a:avLst/>
          </a:prstGeom>
          <a:noFill/>
        </p:spPr>
        <p:txBody>
          <a:bodyPr wrap="square" rtlCol="0">
            <a:spAutoFit/>
          </a:bodyPr>
          <a:lstStyle/>
          <a:p>
            <a:pPr>
              <a:buNone/>
            </a:pPr>
            <a:r>
              <a:rPr lang="en-US" sz="1600" b="1" dirty="0">
                <a:solidFill>
                  <a:schemeClr val="bg1"/>
                </a:solidFill>
                <a:latin typeface="Arial" panose="020B0604020202020204" pitchFamily="34" charset="0"/>
                <a:cs typeface="Arial" panose="020B0604020202020204" pitchFamily="34" charset="0"/>
              </a:rPr>
              <a:t>90% of global trade by volume travels by water</a:t>
            </a:r>
          </a:p>
          <a:p>
            <a:pPr>
              <a:buNone/>
            </a:pPr>
            <a:r>
              <a:rPr lang="en-US" sz="1600" b="1" dirty="0">
                <a:solidFill>
                  <a:schemeClr val="bg1"/>
                </a:solidFill>
                <a:latin typeface="Arial" panose="020B0604020202020204" pitchFamily="34" charset="0"/>
                <a:cs typeface="Arial" panose="020B0604020202020204" pitchFamily="34" charset="0"/>
              </a:rPr>
              <a:t>70% of global trade by value travels by water</a:t>
            </a:r>
          </a:p>
          <a:p>
            <a:pPr>
              <a:buNone/>
            </a:pPr>
            <a:r>
              <a:rPr lang="en-US" sz="1600" b="1" dirty="0">
                <a:solidFill>
                  <a:srgbClr val="FF0000"/>
                </a:solidFill>
                <a:latin typeface="Arial" panose="020B0604020202020204" pitchFamily="34" charset="0"/>
                <a:cs typeface="Arial" panose="020B0604020202020204" pitchFamily="34" charset="0"/>
              </a:rPr>
              <a:t>Without open sea lanes, our only trading partners would be Canada and Mexico</a:t>
            </a:r>
          </a:p>
        </p:txBody>
      </p:sp>
      <p:sp>
        <p:nvSpPr>
          <p:cNvPr id="5" name="TextBox 4"/>
          <p:cNvSpPr txBox="1"/>
          <p:nvPr/>
        </p:nvSpPr>
        <p:spPr>
          <a:xfrm>
            <a:off x="133777" y="1794907"/>
            <a:ext cx="1438507" cy="646331"/>
          </a:xfrm>
          <a:prstGeom prst="rect">
            <a:avLst/>
          </a:prstGeom>
          <a:noFill/>
        </p:spPr>
        <p:txBody>
          <a:bodyPr wrap="square" rtlCol="0">
            <a:spAutoFit/>
          </a:bodyPr>
          <a:lstStyle/>
          <a:p>
            <a:pPr>
              <a:buNone/>
            </a:pPr>
            <a:r>
              <a:rPr lang="en-US" b="1" dirty="0">
                <a:solidFill>
                  <a:schemeClr val="bg1"/>
                </a:solidFill>
                <a:latin typeface="Arial" pitchFamily="34" charset="0"/>
                <a:cs typeface="Arial" pitchFamily="34" charset="0"/>
              </a:rPr>
              <a:t>90 %</a:t>
            </a:r>
          </a:p>
        </p:txBody>
      </p:sp>
      <p:sp>
        <p:nvSpPr>
          <p:cNvPr id="8" name="TextBox 7"/>
          <p:cNvSpPr txBox="1"/>
          <p:nvPr/>
        </p:nvSpPr>
        <p:spPr>
          <a:xfrm>
            <a:off x="1444801" y="1704975"/>
            <a:ext cx="7653453" cy="1077218"/>
          </a:xfrm>
          <a:prstGeom prst="rect">
            <a:avLst/>
          </a:prstGeom>
          <a:noFill/>
        </p:spPr>
        <p:txBody>
          <a:bodyPr wrap="square" rtlCol="0">
            <a:spAutoFit/>
          </a:bodyPr>
          <a:lstStyle/>
          <a:p>
            <a:pPr>
              <a:buNone/>
            </a:pPr>
            <a:r>
              <a:rPr lang="en-US" sz="3200" b="1" dirty="0">
                <a:solidFill>
                  <a:schemeClr val="bg1"/>
                </a:solidFill>
                <a:latin typeface="Arial" pitchFamily="34" charset="0"/>
                <a:cs typeface="Arial" pitchFamily="34" charset="0"/>
              </a:rPr>
              <a:t>Of the World’s commerce travels over the oceans</a:t>
            </a:r>
          </a:p>
        </p:txBody>
      </p:sp>
      <p:sp>
        <p:nvSpPr>
          <p:cNvPr id="9" name="Rectangle 2"/>
          <p:cNvSpPr>
            <a:spLocks noGrp="1" noChangeArrowheads="1"/>
          </p:cNvSpPr>
          <p:nvPr>
            <p:ph type="title"/>
          </p:nvPr>
        </p:nvSpPr>
        <p:spPr>
          <a:xfrm>
            <a:off x="133777" y="683141"/>
            <a:ext cx="9144000" cy="1066800"/>
          </a:xfrm>
        </p:spPr>
        <p:txBody>
          <a:bodyPr/>
          <a:lstStyle/>
          <a:p>
            <a:pPr eaLnBrk="1" hangingPunct="1"/>
            <a:r>
              <a:rPr lang="en-US" dirty="0">
                <a:solidFill>
                  <a:srgbClr val="003399"/>
                </a:solidFill>
                <a:latin typeface="Impact" pitchFamily="34" charset="0"/>
              </a:rPr>
              <a:t>Why Do We Need a Navy?</a:t>
            </a:r>
          </a:p>
        </p:txBody>
      </p:sp>
    </p:spTree>
    <p:extLst>
      <p:ext uri="{BB962C8B-B14F-4D97-AF65-F5344CB8AC3E}">
        <p14:creationId xmlns:p14="http://schemas.microsoft.com/office/powerpoint/2010/main" val="59521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626038" y="828612"/>
            <a:ext cx="7517962" cy="762000"/>
          </a:xfrm>
          <a:prstGeom prst="rect">
            <a:avLst/>
          </a:prstGeom>
          <a:noFill/>
          <a:ln w="9525">
            <a:noFill/>
            <a:miter lim="800000"/>
            <a:headEnd/>
            <a:tailEnd/>
          </a:ln>
        </p:spPr>
        <p:txBody>
          <a:bodyPr wrap="square">
            <a:spAutoFit/>
          </a:bodyPr>
          <a:lstStyle/>
          <a:p>
            <a:pPr>
              <a:buClrTx/>
              <a:buFontTx/>
              <a:buNone/>
            </a:pPr>
            <a:r>
              <a:rPr lang="en-US" sz="4400" dirty="0">
                <a:solidFill>
                  <a:srgbClr val="003399"/>
                </a:solidFill>
                <a:latin typeface="Impact" pitchFamily="34" charset="0"/>
              </a:rPr>
              <a:t>The Carrier Strike Group Value</a:t>
            </a:r>
          </a:p>
        </p:txBody>
      </p:sp>
      <p:cxnSp>
        <p:nvCxnSpPr>
          <p:cNvPr id="44" name="Straight Connector 43"/>
          <p:cNvCxnSpPr/>
          <p:nvPr/>
        </p:nvCxnSpPr>
        <p:spPr bwMode="auto">
          <a:xfrm>
            <a:off x="3869156" y="1626190"/>
            <a:ext cx="893379" cy="0"/>
          </a:xfrm>
          <a:prstGeom prst="line">
            <a:avLst/>
          </a:prstGeom>
          <a:noFill/>
          <a:ln w="9525" cap="flat" cmpd="sng" algn="ctr">
            <a:noFill/>
            <a:prstDash val="solid"/>
            <a:round/>
            <a:headEnd type="none" w="med" len="med"/>
            <a:tailEnd type="none" w="med" len="med"/>
          </a:ln>
          <a:effectLst/>
        </p:spPr>
      </p:cxnSp>
      <p:sp>
        <p:nvSpPr>
          <p:cNvPr id="10" name="Text Box 4"/>
          <p:cNvSpPr txBox="1">
            <a:spLocks noChangeArrowheads="1"/>
          </p:cNvSpPr>
          <p:nvPr/>
        </p:nvSpPr>
        <p:spPr bwMode="auto">
          <a:xfrm>
            <a:off x="0" y="1626190"/>
            <a:ext cx="9144000" cy="4524315"/>
          </a:xfrm>
          <a:prstGeom prst="rect">
            <a:avLst/>
          </a:prstGeom>
          <a:noFill/>
          <a:ln w="9525">
            <a:noFill/>
            <a:miter lim="800000"/>
            <a:headEnd/>
            <a:tailEnd/>
          </a:ln>
        </p:spPr>
        <p:txBody>
          <a:bodyPr wrap="square">
            <a:spAutoFit/>
          </a:bodyPr>
          <a:lstStyle/>
          <a:p>
            <a:pPr>
              <a:spcAft>
                <a:spcPts val="1800"/>
              </a:spcAft>
              <a:buNone/>
            </a:pPr>
            <a:r>
              <a:rPr lang="en-US" sz="2000" b="1" dirty="0">
                <a:latin typeface="Arial "/>
              </a:rPr>
              <a:t>Combatant Commanders know the value of CSGs, and are unrelenting in their requests for aircraft carrier deployments to protect, deter, fight, and win, within their theater of operations. </a:t>
            </a:r>
            <a:endParaRPr lang="en-US" b="1" dirty="0"/>
          </a:p>
          <a:p>
            <a:pPr>
              <a:spcAft>
                <a:spcPts val="1800"/>
              </a:spcAft>
            </a:pPr>
            <a:r>
              <a:rPr lang="en-US" sz="1700" dirty="0">
                <a:latin typeface="Arial "/>
              </a:rPr>
              <a:t> In high-end warfare, Carrier Strike Groups constantly move, complicating an enemy's targeting; and can launch strikes in collaboration with Joint Forces.</a:t>
            </a:r>
            <a:r>
              <a:rPr lang="en-US" sz="1700" dirty="0">
                <a:latin typeface="Arial "/>
                <a:cs typeface="Arial" panose="020B0604020202020204" pitchFamily="34" charset="0"/>
              </a:rPr>
              <a:t> </a:t>
            </a:r>
          </a:p>
          <a:p>
            <a:pPr>
              <a:spcAft>
                <a:spcPts val="1800"/>
              </a:spcAft>
            </a:pPr>
            <a:r>
              <a:rPr lang="en-US" sz="1700" dirty="0">
                <a:latin typeface="Arial "/>
              </a:rPr>
              <a:t> CSGs are one of the most requested assets among Fleet and combatant commanders</a:t>
            </a:r>
            <a:r>
              <a:rPr lang="en-US" sz="1700" dirty="0">
                <a:latin typeface="Arial" panose="020B0604020202020204" pitchFamily="34" charset="0"/>
                <a:cs typeface="Arial" panose="020B0604020202020204" pitchFamily="34" charset="0"/>
              </a:rPr>
              <a:t>. </a:t>
            </a:r>
          </a:p>
          <a:p>
            <a:pPr>
              <a:spcAft>
                <a:spcPts val="1800"/>
              </a:spcAft>
            </a:pPr>
            <a:r>
              <a:rPr lang="en-US" sz="1700" dirty="0">
                <a:latin typeface="Arial "/>
              </a:rPr>
              <a:t> “</a:t>
            </a:r>
            <a:r>
              <a:rPr lang="en-US" sz="1700" u="sng" dirty="0">
                <a:latin typeface="Arial "/>
              </a:rPr>
              <a:t>You must be present to win</a:t>
            </a:r>
            <a:r>
              <a:rPr lang="en-US" sz="1700" dirty="0">
                <a:latin typeface="Arial "/>
              </a:rPr>
              <a:t>.” The mobility and flexibility that a CSG can bring to a region with its surface ships and aircraft carrier, can influence nations for hundreds of miles</a:t>
            </a:r>
            <a:r>
              <a:rPr lang="en-US" sz="1700" dirty="0">
                <a:latin typeface="Arial" panose="020B0604020202020204" pitchFamily="34" charset="0"/>
                <a:cs typeface="Arial" panose="020B0604020202020204" pitchFamily="34" charset="0"/>
              </a:rPr>
              <a:t>. </a:t>
            </a:r>
          </a:p>
          <a:p>
            <a:pPr>
              <a:spcAft>
                <a:spcPts val="1800"/>
              </a:spcAft>
            </a:pPr>
            <a:r>
              <a:rPr lang="en-US" sz="1700" dirty="0">
                <a:latin typeface="Arial "/>
                <a:cs typeface="Arial" panose="020B0604020202020204" pitchFamily="34" charset="0"/>
              </a:rPr>
              <a:t> </a:t>
            </a:r>
            <a:r>
              <a:rPr lang="en-US" sz="1700" dirty="0">
                <a:latin typeface="Arial "/>
              </a:rPr>
              <a:t>The CSG provides national command authority and regional commanders: options, access, and forward presence that allows for a rapid response to a wide spectrum of threats. </a:t>
            </a:r>
          </a:p>
          <a:p>
            <a:pPr>
              <a:spcAft>
                <a:spcPts val="1800"/>
              </a:spcAft>
            </a:pPr>
            <a:r>
              <a:rPr lang="en-US" sz="1700" dirty="0">
                <a:latin typeface="Arial "/>
              </a:rPr>
              <a:t> CSG escort ships ensure the survivability of the aircraft carrier, enabling the U.S. to continue its role as a key guarantor of peace and stability around the world.</a:t>
            </a:r>
            <a:endParaRPr lang="en-US" sz="1700" dirty="0">
              <a:latin typeface="Arial "/>
              <a:cs typeface="Arial" panose="020B0604020202020204" pitchFamily="34" charset="0"/>
            </a:endParaRPr>
          </a:p>
        </p:txBody>
      </p:sp>
    </p:spTree>
    <p:extLst>
      <p:ext uri="{BB962C8B-B14F-4D97-AF65-F5344CB8AC3E}">
        <p14:creationId xmlns:p14="http://schemas.microsoft.com/office/powerpoint/2010/main" val="242632072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04950" y="769938"/>
            <a:ext cx="7444617" cy="769441"/>
          </a:xfrm>
          <a:prstGeom prst="rect">
            <a:avLst/>
          </a:prstGeom>
          <a:noFill/>
          <a:ln w="9525">
            <a:noFill/>
            <a:miter lim="800000"/>
            <a:headEnd/>
            <a:tailEnd/>
          </a:ln>
        </p:spPr>
        <p:txBody>
          <a:bodyPr wrap="square">
            <a:spAutoFit/>
          </a:bodyPr>
          <a:lstStyle/>
          <a:p>
            <a:pPr>
              <a:spcBef>
                <a:spcPct val="50000"/>
              </a:spcBef>
              <a:buClrTx/>
              <a:buFontTx/>
              <a:buNone/>
            </a:pPr>
            <a:r>
              <a:rPr lang="en-US" sz="4400" dirty="0">
                <a:solidFill>
                  <a:srgbClr val="003399"/>
                </a:solidFill>
                <a:latin typeface="Impact" pitchFamily="34" charset="0"/>
              </a:rPr>
              <a:t>The Carrier Strike Group ships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2272097"/>
            <a:ext cx="5578347" cy="1695046"/>
          </a:xfrm>
          <a:prstGeom prst="rect">
            <a:avLst/>
          </a:prstGeom>
        </p:spPr>
      </p:pic>
      <p:sp>
        <p:nvSpPr>
          <p:cNvPr id="5" name="TextBox 4"/>
          <p:cNvSpPr txBox="1"/>
          <p:nvPr/>
        </p:nvSpPr>
        <p:spPr>
          <a:xfrm>
            <a:off x="5330697" y="1846282"/>
            <a:ext cx="3813303" cy="2062103"/>
          </a:xfrm>
          <a:prstGeom prst="rect">
            <a:avLst/>
          </a:prstGeom>
          <a:noFill/>
        </p:spPr>
        <p:txBody>
          <a:bodyPr wrap="square" rtlCol="0">
            <a:spAutoFit/>
          </a:bodyPr>
          <a:lstStyle/>
          <a:p>
            <a:pPr>
              <a:buNone/>
            </a:pPr>
            <a:r>
              <a:rPr lang="en-US" sz="1600" dirty="0">
                <a:latin typeface="Arial "/>
              </a:rPr>
              <a:t>Multi-mission Air Warfare (AW), Undersea Warfare (USW), Naval Surface Fire Support (NSFS) and Surface Warfare (SUW) capable. Supports carrier battle groups, amphibious forces, or operates alone and as flagships of surface action groups.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753" y="4525140"/>
            <a:ext cx="5540247" cy="1953729"/>
          </a:xfrm>
          <a:prstGeom prst="rect">
            <a:avLst/>
          </a:prstGeom>
        </p:spPr>
      </p:pic>
      <p:sp>
        <p:nvSpPr>
          <p:cNvPr id="9" name="TextBox 8"/>
          <p:cNvSpPr txBox="1"/>
          <p:nvPr/>
        </p:nvSpPr>
        <p:spPr>
          <a:xfrm>
            <a:off x="0" y="4563565"/>
            <a:ext cx="5578347" cy="1446550"/>
          </a:xfrm>
          <a:prstGeom prst="rect">
            <a:avLst/>
          </a:prstGeom>
          <a:noFill/>
        </p:spPr>
        <p:txBody>
          <a:bodyPr wrap="square" rtlCol="0">
            <a:spAutoFit/>
          </a:bodyPr>
          <a:lstStyle/>
          <a:p>
            <a:pPr algn="r">
              <a:buNone/>
            </a:pPr>
            <a:r>
              <a:rPr lang="en-US" sz="2400" b="1" dirty="0">
                <a:latin typeface="Arial "/>
              </a:rPr>
              <a:t>Arleigh Burke Destroyer </a:t>
            </a:r>
          </a:p>
          <a:p>
            <a:pPr>
              <a:buNone/>
            </a:pPr>
            <a:r>
              <a:rPr lang="en-US" sz="1600" dirty="0">
                <a:latin typeface="Arial "/>
              </a:rPr>
              <a:t>Guided missile destroyers provide multi-mission offensive and defensive capabilities. They can operate independently or as part of Carrier Strike Groups, Surface Action Groups, and Expeditionary Strike Groups. </a:t>
            </a:r>
          </a:p>
        </p:txBody>
      </p:sp>
      <p:sp>
        <p:nvSpPr>
          <p:cNvPr id="4" name="TextBox 3"/>
          <p:cNvSpPr txBox="1"/>
          <p:nvPr/>
        </p:nvSpPr>
        <p:spPr>
          <a:xfrm>
            <a:off x="85725" y="1809750"/>
            <a:ext cx="4953000" cy="461665"/>
          </a:xfrm>
          <a:prstGeom prst="rect">
            <a:avLst/>
          </a:prstGeom>
          <a:noFill/>
        </p:spPr>
        <p:txBody>
          <a:bodyPr wrap="square" rtlCol="0">
            <a:spAutoFit/>
          </a:bodyPr>
          <a:lstStyle/>
          <a:p>
            <a:pPr>
              <a:buNone/>
            </a:pPr>
            <a:r>
              <a:rPr lang="en-US" sz="2400" b="1" dirty="0">
                <a:latin typeface="Arial "/>
              </a:rPr>
              <a:t>Ticonderoga Class Cruiser</a:t>
            </a:r>
          </a:p>
        </p:txBody>
      </p:sp>
    </p:spTree>
    <p:extLst>
      <p:ext uri="{BB962C8B-B14F-4D97-AF65-F5344CB8AC3E}">
        <p14:creationId xmlns:p14="http://schemas.microsoft.com/office/powerpoint/2010/main" val="30111584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orld map.png"/>
          <p:cNvPicPr>
            <a:picLocks noChangeAspect="1"/>
          </p:cNvPicPr>
          <p:nvPr/>
        </p:nvPicPr>
        <p:blipFill>
          <a:blip r:embed="rId3" cstate="screen"/>
          <a:stretch>
            <a:fillRect/>
          </a:stretch>
        </p:blipFill>
        <p:spPr>
          <a:xfrm>
            <a:off x="0" y="1856597"/>
            <a:ext cx="9144000" cy="3835685"/>
          </a:xfrm>
          <a:prstGeom prst="rect">
            <a:avLst/>
          </a:prstGeom>
        </p:spPr>
      </p:pic>
      <p:cxnSp>
        <p:nvCxnSpPr>
          <p:cNvPr id="54" name="Straight Connector 5"/>
          <p:cNvCxnSpPr>
            <a:cxnSpLocks noChangeShapeType="1"/>
          </p:cNvCxnSpPr>
          <p:nvPr/>
        </p:nvCxnSpPr>
        <p:spPr bwMode="auto">
          <a:xfrm>
            <a:off x="7747000" y="7131993"/>
            <a:ext cx="1016000" cy="0"/>
          </a:xfrm>
          <a:prstGeom prst="line">
            <a:avLst/>
          </a:prstGeom>
          <a:noFill/>
          <a:ln w="9525" algn="ctr">
            <a:noFill/>
            <a:round/>
            <a:headEnd/>
            <a:tailEnd/>
          </a:ln>
        </p:spPr>
      </p:cxnSp>
      <p:sp>
        <p:nvSpPr>
          <p:cNvPr id="26" name="TextBox 25"/>
          <p:cNvSpPr txBox="1"/>
          <p:nvPr/>
        </p:nvSpPr>
        <p:spPr>
          <a:xfrm>
            <a:off x="742809" y="3488855"/>
            <a:ext cx="906855" cy="646331"/>
          </a:xfrm>
          <a:prstGeom prst="rect">
            <a:avLst/>
          </a:prstGeom>
          <a:noFill/>
        </p:spPr>
        <p:txBody>
          <a:bodyPr wrap="square" rtlCol="0">
            <a:spAutoFit/>
          </a:bodyPr>
          <a:lstStyle/>
          <a:p>
            <a:pPr>
              <a:buNone/>
            </a:pPr>
            <a:r>
              <a:rPr lang="en-US" b="1" dirty="0">
                <a:solidFill>
                  <a:srgbClr val="FF0000"/>
                </a:solidFill>
                <a:latin typeface="Arial" pitchFamily="34" charset="0"/>
                <a:cs typeface="Arial" pitchFamily="34" charset="0"/>
              </a:rPr>
              <a:t>3</a:t>
            </a:r>
            <a:r>
              <a:rPr lang="en-US" b="1" baseline="30000" dirty="0">
                <a:solidFill>
                  <a:srgbClr val="FF0000"/>
                </a:solidFill>
                <a:latin typeface="Arial" pitchFamily="34" charset="0"/>
                <a:cs typeface="Arial" pitchFamily="34" charset="0"/>
              </a:rPr>
              <a:t>rd</a:t>
            </a:r>
            <a:endParaRPr lang="en-US" b="1" dirty="0">
              <a:solidFill>
                <a:srgbClr val="FF0000"/>
              </a:solidFill>
              <a:latin typeface="Arial" pitchFamily="34" charset="0"/>
              <a:cs typeface="Arial" pitchFamily="34" charset="0"/>
            </a:endParaRPr>
          </a:p>
        </p:txBody>
      </p:sp>
      <p:sp>
        <p:nvSpPr>
          <p:cNvPr id="27" name="TextBox 26"/>
          <p:cNvSpPr txBox="1"/>
          <p:nvPr/>
        </p:nvSpPr>
        <p:spPr>
          <a:xfrm>
            <a:off x="2185971" y="4107137"/>
            <a:ext cx="798215" cy="646331"/>
          </a:xfrm>
          <a:prstGeom prst="rect">
            <a:avLst/>
          </a:prstGeom>
          <a:noFill/>
        </p:spPr>
        <p:txBody>
          <a:bodyPr wrap="square" rtlCol="0">
            <a:spAutoFit/>
          </a:bodyPr>
          <a:lstStyle/>
          <a:p>
            <a:pPr>
              <a:buNone/>
            </a:pPr>
            <a:r>
              <a:rPr lang="en-US" b="1" dirty="0">
                <a:solidFill>
                  <a:srgbClr val="FF0000"/>
                </a:solidFill>
                <a:latin typeface="Arial" pitchFamily="34" charset="0"/>
                <a:cs typeface="Arial" pitchFamily="34" charset="0"/>
              </a:rPr>
              <a:t>4</a:t>
            </a:r>
            <a:r>
              <a:rPr lang="en-US" b="1" baseline="30000" dirty="0">
                <a:solidFill>
                  <a:srgbClr val="FF0000"/>
                </a:solidFill>
                <a:latin typeface="Arial" pitchFamily="34" charset="0"/>
                <a:cs typeface="Arial" pitchFamily="34" charset="0"/>
              </a:rPr>
              <a:t>th</a:t>
            </a:r>
            <a:endParaRPr lang="en-US" b="1" dirty="0">
              <a:solidFill>
                <a:srgbClr val="FF0000"/>
              </a:solidFill>
              <a:latin typeface="Arial" pitchFamily="34" charset="0"/>
              <a:cs typeface="Arial" pitchFamily="34" charset="0"/>
            </a:endParaRPr>
          </a:p>
        </p:txBody>
      </p:sp>
      <p:sp>
        <p:nvSpPr>
          <p:cNvPr id="28" name="TextBox 27"/>
          <p:cNvSpPr txBox="1"/>
          <p:nvPr/>
        </p:nvSpPr>
        <p:spPr>
          <a:xfrm>
            <a:off x="5519375" y="4041117"/>
            <a:ext cx="1305208" cy="646331"/>
          </a:xfrm>
          <a:prstGeom prst="rect">
            <a:avLst/>
          </a:prstGeom>
          <a:noFill/>
        </p:spPr>
        <p:txBody>
          <a:bodyPr wrap="square" rtlCol="0">
            <a:spAutoFit/>
          </a:bodyPr>
          <a:lstStyle/>
          <a:p>
            <a:pPr algn="ctr">
              <a:buNone/>
            </a:pPr>
            <a:r>
              <a:rPr lang="en-US" b="1" dirty="0">
                <a:solidFill>
                  <a:srgbClr val="FF0000"/>
                </a:solidFill>
                <a:latin typeface="Arial" pitchFamily="34" charset="0"/>
                <a:cs typeface="Arial" pitchFamily="34" charset="0"/>
              </a:rPr>
              <a:t>5</a:t>
            </a:r>
            <a:r>
              <a:rPr lang="en-US" b="1" baseline="30000" dirty="0">
                <a:solidFill>
                  <a:srgbClr val="FF0000"/>
                </a:solidFill>
                <a:latin typeface="Arial" pitchFamily="34" charset="0"/>
                <a:cs typeface="Arial" pitchFamily="34" charset="0"/>
              </a:rPr>
              <a:t>th</a:t>
            </a:r>
            <a:endParaRPr lang="en-US" b="1" dirty="0">
              <a:solidFill>
                <a:srgbClr val="FF0000"/>
              </a:solidFill>
              <a:latin typeface="Arial" pitchFamily="34" charset="0"/>
              <a:cs typeface="Arial" pitchFamily="34" charset="0"/>
            </a:endParaRPr>
          </a:p>
        </p:txBody>
      </p:sp>
      <p:sp>
        <p:nvSpPr>
          <p:cNvPr id="29" name="TextBox 28"/>
          <p:cNvSpPr txBox="1"/>
          <p:nvPr/>
        </p:nvSpPr>
        <p:spPr>
          <a:xfrm>
            <a:off x="4615538" y="3300952"/>
            <a:ext cx="823866" cy="646331"/>
          </a:xfrm>
          <a:prstGeom prst="rect">
            <a:avLst/>
          </a:prstGeom>
          <a:noFill/>
        </p:spPr>
        <p:txBody>
          <a:bodyPr wrap="square" rtlCol="0">
            <a:spAutoFit/>
          </a:bodyPr>
          <a:lstStyle/>
          <a:p>
            <a:pPr>
              <a:buNone/>
            </a:pPr>
            <a:r>
              <a:rPr lang="en-US" b="1" dirty="0">
                <a:solidFill>
                  <a:srgbClr val="FF0000"/>
                </a:solidFill>
                <a:latin typeface="Arial" pitchFamily="34" charset="0"/>
                <a:cs typeface="Arial" pitchFamily="34" charset="0"/>
              </a:rPr>
              <a:t>6</a:t>
            </a:r>
            <a:r>
              <a:rPr lang="en-US" b="1" baseline="30000" dirty="0">
                <a:solidFill>
                  <a:srgbClr val="FF0000"/>
                </a:solidFill>
                <a:latin typeface="Arial" pitchFamily="34" charset="0"/>
                <a:cs typeface="Arial" pitchFamily="34" charset="0"/>
              </a:rPr>
              <a:t>th</a:t>
            </a:r>
            <a:endParaRPr lang="en-US" b="1" dirty="0">
              <a:solidFill>
                <a:srgbClr val="FF0000"/>
              </a:solidFill>
              <a:latin typeface="Arial" pitchFamily="34" charset="0"/>
              <a:cs typeface="Arial" pitchFamily="34" charset="0"/>
            </a:endParaRPr>
          </a:p>
        </p:txBody>
      </p:sp>
      <p:sp>
        <p:nvSpPr>
          <p:cNvPr id="30" name="TextBox 29"/>
          <p:cNvSpPr txBox="1"/>
          <p:nvPr/>
        </p:nvSpPr>
        <p:spPr>
          <a:xfrm>
            <a:off x="7714469" y="3734096"/>
            <a:ext cx="769545" cy="646331"/>
          </a:xfrm>
          <a:prstGeom prst="rect">
            <a:avLst/>
          </a:prstGeom>
          <a:noFill/>
        </p:spPr>
        <p:txBody>
          <a:bodyPr wrap="square" rtlCol="0">
            <a:spAutoFit/>
          </a:bodyPr>
          <a:lstStyle/>
          <a:p>
            <a:pPr>
              <a:buNone/>
            </a:pPr>
            <a:r>
              <a:rPr lang="en-US" b="1" dirty="0">
                <a:solidFill>
                  <a:srgbClr val="FF0000"/>
                </a:solidFill>
                <a:latin typeface="Arial" pitchFamily="34" charset="0"/>
                <a:cs typeface="Arial" pitchFamily="34" charset="0"/>
              </a:rPr>
              <a:t>7</a:t>
            </a:r>
            <a:r>
              <a:rPr lang="en-US" b="1" baseline="30000" dirty="0">
                <a:solidFill>
                  <a:srgbClr val="FF0000"/>
                </a:solidFill>
                <a:latin typeface="Arial" pitchFamily="34" charset="0"/>
                <a:cs typeface="Arial" pitchFamily="34" charset="0"/>
              </a:rPr>
              <a:t>th</a:t>
            </a:r>
            <a:endParaRPr lang="en-US" b="1" dirty="0">
              <a:solidFill>
                <a:srgbClr val="FF0000"/>
              </a:solidFill>
              <a:latin typeface="Arial" pitchFamily="34" charset="0"/>
              <a:cs typeface="Arial" pitchFamily="34" charset="0"/>
            </a:endParaRPr>
          </a:p>
        </p:txBody>
      </p:sp>
      <p:sp>
        <p:nvSpPr>
          <p:cNvPr id="31" name="Rectangle 30"/>
          <p:cNvSpPr/>
          <p:nvPr/>
        </p:nvSpPr>
        <p:spPr>
          <a:xfrm>
            <a:off x="0" y="5685371"/>
            <a:ext cx="9143999" cy="1080296"/>
          </a:xfrm>
          <a:prstGeom prst="rect">
            <a:avLst/>
          </a:prstGeom>
        </p:spPr>
        <p:txBody>
          <a:bodyPr wrap="square">
            <a:spAutoFit/>
          </a:bodyPr>
          <a:lstStyle/>
          <a:p>
            <a:pPr algn="ctr">
              <a:lnSpc>
                <a:spcPct val="90000"/>
              </a:lnSpc>
              <a:spcAft>
                <a:spcPct val="30000"/>
              </a:spcAft>
              <a:buNone/>
            </a:pPr>
            <a:r>
              <a:rPr lang="en-US" sz="1600" b="1" dirty="0">
                <a:latin typeface="Arial" pitchFamily="34" charset="0"/>
                <a:cs typeface="Arial" pitchFamily="34" charset="0"/>
              </a:rPr>
              <a:t>The DoD Unified Command Plan sets missions and geographic responsibilities among combatant commanders. </a:t>
            </a:r>
            <a:r>
              <a:rPr lang="en-US" sz="1600" b="1" dirty="0">
                <a:latin typeface="Arial" pitchFamily="34" charset="0"/>
              </a:rPr>
              <a:t>The Navy’s numbered Fleets report to those DoD commanders and provide a worldwide presence, unmatched deterrence, and allows for control of the seas</a:t>
            </a:r>
            <a:endParaRPr lang="en-US" sz="1600" i="1" dirty="0">
              <a:latin typeface="Arial" pitchFamily="34" charset="0"/>
              <a:cs typeface="Arial" pitchFamily="34" charset="0"/>
            </a:endParaRPr>
          </a:p>
          <a:p>
            <a:pPr marL="0" indent="0" algn="ctr" eaLnBrk="1" hangingPunct="1">
              <a:lnSpc>
                <a:spcPct val="90000"/>
              </a:lnSpc>
              <a:spcAft>
                <a:spcPct val="30000"/>
              </a:spcAft>
              <a:buFont typeface="Wingdings" pitchFamily="2" charset="2"/>
              <a:buNone/>
            </a:pPr>
            <a:endParaRPr lang="en-US" sz="1800" b="1" i="1" dirty="0">
              <a:latin typeface="Arial" pitchFamily="34" charset="0"/>
              <a:cs typeface="Arial" pitchFamily="34" charset="0"/>
            </a:endParaRPr>
          </a:p>
        </p:txBody>
      </p:sp>
      <p:sp>
        <p:nvSpPr>
          <p:cNvPr id="33" name="Rectangle 2"/>
          <p:cNvSpPr>
            <a:spLocks noGrp="1" noChangeArrowheads="1"/>
          </p:cNvSpPr>
          <p:nvPr>
            <p:ph type="title"/>
          </p:nvPr>
        </p:nvSpPr>
        <p:spPr>
          <a:xfrm>
            <a:off x="0" y="630148"/>
            <a:ext cx="9144000" cy="1066800"/>
          </a:xfrm>
        </p:spPr>
        <p:txBody>
          <a:bodyPr/>
          <a:lstStyle/>
          <a:p>
            <a:pPr eaLnBrk="1" hangingPunct="1"/>
            <a:r>
              <a:rPr lang="en-US" dirty="0">
                <a:solidFill>
                  <a:srgbClr val="003399"/>
                </a:solidFill>
                <a:latin typeface="Impact" pitchFamily="34" charset="0"/>
              </a:rPr>
              <a:t>Employing Naval Aviation</a:t>
            </a:r>
          </a:p>
        </p:txBody>
      </p:sp>
      <p:sp>
        <p:nvSpPr>
          <p:cNvPr id="15" name="TextBox 14"/>
          <p:cNvSpPr txBox="1"/>
          <p:nvPr/>
        </p:nvSpPr>
        <p:spPr>
          <a:xfrm>
            <a:off x="0" y="1358669"/>
            <a:ext cx="9144000" cy="523220"/>
          </a:xfrm>
          <a:prstGeom prst="rect">
            <a:avLst/>
          </a:prstGeom>
          <a:noFill/>
        </p:spPr>
        <p:txBody>
          <a:bodyPr wrap="square" rtlCol="0">
            <a:spAutoFit/>
          </a:bodyPr>
          <a:lstStyle/>
          <a:p>
            <a:pPr algn="ctr">
              <a:buNone/>
            </a:pPr>
            <a:r>
              <a:rPr lang="en-US" sz="2800" b="1" dirty="0">
                <a:latin typeface="Arial" pitchFamily="34" charset="0"/>
                <a:cs typeface="Arial" pitchFamily="34" charset="0"/>
              </a:rPr>
              <a:t>We are a force provider</a:t>
            </a:r>
          </a:p>
        </p:txBody>
      </p:sp>
      <p:sp>
        <p:nvSpPr>
          <p:cNvPr id="13" name="TextBox 12"/>
          <p:cNvSpPr txBox="1"/>
          <p:nvPr/>
        </p:nvSpPr>
        <p:spPr>
          <a:xfrm>
            <a:off x="2991670" y="3211855"/>
            <a:ext cx="933059" cy="1200329"/>
          </a:xfrm>
          <a:prstGeom prst="rect">
            <a:avLst/>
          </a:prstGeom>
          <a:noFill/>
        </p:spPr>
        <p:txBody>
          <a:bodyPr wrap="square" rtlCol="0">
            <a:spAutoFit/>
          </a:bodyPr>
          <a:lstStyle/>
          <a:p>
            <a:pPr>
              <a:buNone/>
            </a:pPr>
            <a:r>
              <a:rPr lang="en-US" b="1" dirty="0">
                <a:solidFill>
                  <a:srgbClr val="FF0000"/>
                </a:solidFill>
                <a:latin typeface="Arial" pitchFamily="34" charset="0"/>
                <a:cs typeface="Arial" pitchFamily="34" charset="0"/>
              </a:rPr>
              <a:t>2</a:t>
            </a:r>
            <a:r>
              <a:rPr lang="en-US" b="1" baseline="30000" dirty="0">
                <a:solidFill>
                  <a:srgbClr val="FF0000"/>
                </a:solidFill>
                <a:latin typeface="Arial" pitchFamily="34" charset="0"/>
                <a:cs typeface="Arial" pitchFamily="34" charset="0"/>
              </a:rPr>
              <a:t>nd</a:t>
            </a:r>
            <a:endParaRPr lang="en-US" b="1" dirty="0">
              <a:solidFill>
                <a:srgbClr val="FF0000"/>
              </a:solidFill>
              <a:latin typeface="Arial" pitchFamily="34" charset="0"/>
              <a:cs typeface="Arial" pitchFamily="34" charset="0"/>
            </a:endParaRPr>
          </a:p>
          <a:p>
            <a:pPr>
              <a:buNone/>
            </a:pPr>
            <a:endParaRPr lang="en-US" b="1" dirty="0">
              <a:solidFill>
                <a:srgbClr val="FF0000"/>
              </a:solidFill>
              <a:latin typeface="Arial" pitchFamily="34" charset="0"/>
              <a:cs typeface="Arial" pitchFamily="34" charset="0"/>
            </a:endParaRPr>
          </a:p>
        </p:txBody>
      </p:sp>
      <p:sp>
        <p:nvSpPr>
          <p:cNvPr id="14" name="Left Brace 13"/>
          <p:cNvSpPr/>
          <p:nvPr/>
        </p:nvSpPr>
        <p:spPr bwMode="auto">
          <a:xfrm rot="16200000">
            <a:off x="4297219" y="471777"/>
            <a:ext cx="549562" cy="9143997"/>
          </a:xfrm>
          <a:prstGeom prst="leftBrace">
            <a:avLst>
              <a:gd name="adj1" fmla="val 75830"/>
              <a:gd name="adj2" fmla="val 14431"/>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6" name="TextBox 15"/>
          <p:cNvSpPr txBox="1"/>
          <p:nvPr/>
        </p:nvSpPr>
        <p:spPr>
          <a:xfrm>
            <a:off x="975350" y="5191232"/>
            <a:ext cx="1003929" cy="646331"/>
          </a:xfrm>
          <a:prstGeom prst="rect">
            <a:avLst/>
          </a:prstGeom>
          <a:noFill/>
        </p:spPr>
        <p:txBody>
          <a:bodyPr wrap="square" rtlCol="0">
            <a:spAutoFit/>
          </a:bodyPr>
          <a:lstStyle/>
          <a:p>
            <a:pPr>
              <a:buNone/>
            </a:pPr>
            <a:r>
              <a:rPr lang="en-US" b="1" dirty="0">
                <a:solidFill>
                  <a:srgbClr val="FF0000"/>
                </a:solidFill>
                <a:latin typeface="Arial" pitchFamily="34" charset="0"/>
                <a:cs typeface="Arial" pitchFamily="34" charset="0"/>
              </a:rPr>
              <a:t>10</a:t>
            </a:r>
            <a:r>
              <a:rPr lang="en-US" b="1" baseline="30000" dirty="0">
                <a:solidFill>
                  <a:srgbClr val="FF0000"/>
                </a:solidFill>
                <a:latin typeface="Arial" pitchFamily="34" charset="0"/>
                <a:cs typeface="Arial" pitchFamily="34" charset="0"/>
              </a:rPr>
              <a:t>th</a:t>
            </a:r>
            <a:endParaRPr lang="en-US" b="1" dirty="0">
              <a:solidFill>
                <a:srgbClr val="FF0000"/>
              </a:solidFill>
              <a:latin typeface="Arial" pitchFamily="34" charset="0"/>
              <a:cs typeface="Arial" pitchFamily="34" charset="0"/>
            </a:endParaRPr>
          </a:p>
        </p:txBody>
      </p:sp>
      <p:sp>
        <p:nvSpPr>
          <p:cNvPr id="2" name="TextBox 1"/>
          <p:cNvSpPr txBox="1"/>
          <p:nvPr/>
        </p:nvSpPr>
        <p:spPr>
          <a:xfrm>
            <a:off x="6595594" y="3580711"/>
            <a:ext cx="1485901" cy="276999"/>
          </a:xfrm>
          <a:prstGeom prst="rect">
            <a:avLst/>
          </a:prstGeom>
          <a:solidFill>
            <a:srgbClr val="B7E7FF"/>
          </a:solidFill>
        </p:spPr>
        <p:txBody>
          <a:bodyPr wrap="square" rtlCol="0">
            <a:spAutoFit/>
          </a:bodyPr>
          <a:lstStyle/>
          <a:p>
            <a:pPr>
              <a:buNone/>
            </a:pPr>
            <a:r>
              <a:rPr lang="en-US" sz="1200" b="1" dirty="0">
                <a:latin typeface="Arial Black" panose="020B0A04020102020204" pitchFamily="34" charset="0"/>
              </a:rPr>
              <a:t>USINDOPACOM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30"/>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15" grpId="0"/>
      <p:bldP spid="1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po000031"/>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2006352"/>
            <a:ext cx="8872884" cy="4457259"/>
          </a:xfrm>
          <a:prstGeom prst="rect">
            <a:avLst/>
          </a:prstGeom>
          <a:noFill/>
          <a:ln w="9525" algn="ctr">
            <a:noFill/>
            <a:miter lim="800000"/>
            <a:headEnd/>
            <a:tailEnd/>
          </a:ln>
        </p:spPr>
      </p:pic>
      <p:sp>
        <p:nvSpPr>
          <p:cNvPr id="16" name="Pie 15"/>
          <p:cNvSpPr>
            <a:spLocks noChangeAspect="1"/>
          </p:cNvSpPr>
          <p:nvPr/>
        </p:nvSpPr>
        <p:spPr>
          <a:xfrm>
            <a:off x="5538543" y="1425458"/>
            <a:ext cx="3816311" cy="3816311"/>
          </a:xfrm>
          <a:prstGeom prst="pie">
            <a:avLst>
              <a:gd name="adj1" fmla="val 18638031"/>
              <a:gd name="adj2" fmla="val 8557478"/>
            </a:avLst>
          </a:prstGeom>
          <a:solidFill>
            <a:srgbClr val="00B050">
              <a:alpha val="1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nvGrpSpPr>
          <p:cNvPr id="147" name="Group 135"/>
          <p:cNvGrpSpPr>
            <a:grpSpLocks/>
          </p:cNvGrpSpPr>
          <p:nvPr/>
        </p:nvGrpSpPr>
        <p:grpSpPr bwMode="auto">
          <a:xfrm>
            <a:off x="7394135" y="3230106"/>
            <a:ext cx="147907" cy="126509"/>
            <a:chOff x="3456" y="1534"/>
            <a:chExt cx="110" cy="110"/>
          </a:xfrm>
        </p:grpSpPr>
        <p:sp>
          <p:nvSpPr>
            <p:cNvPr id="148" name="Oval 136"/>
            <p:cNvSpPr>
              <a:spLocks noChangeArrowheads="1"/>
            </p:cNvSpPr>
            <p:nvPr/>
          </p:nvSpPr>
          <p:spPr bwMode="auto">
            <a:xfrm>
              <a:off x="3456" y="1534"/>
              <a:ext cx="110" cy="110"/>
            </a:xfrm>
            <a:prstGeom prst="ellipse">
              <a:avLst/>
            </a:prstGeom>
            <a:solidFill>
              <a:srgbClr val="0F0000"/>
            </a:solidFill>
            <a:ln w="9525">
              <a:noFill/>
              <a:round/>
              <a:headEnd/>
              <a:tailEnd/>
            </a:ln>
          </p:spPr>
          <p:txBody>
            <a:bodyPr/>
            <a:lstStyle/>
            <a:p>
              <a:endParaRPr lang="en-US" sz="2400" dirty="0">
                <a:latin typeface="Times New Roman" pitchFamily="18" charset="0"/>
                <a:cs typeface="Arial" pitchFamily="34" charset="0"/>
              </a:endParaRPr>
            </a:p>
          </p:txBody>
        </p:sp>
        <p:sp>
          <p:nvSpPr>
            <p:cNvPr id="149" name="Oval 137"/>
            <p:cNvSpPr>
              <a:spLocks noChangeArrowheads="1"/>
            </p:cNvSpPr>
            <p:nvPr/>
          </p:nvSpPr>
          <p:spPr bwMode="auto">
            <a:xfrm>
              <a:off x="3460" y="1538"/>
              <a:ext cx="102" cy="102"/>
            </a:xfrm>
            <a:prstGeom prst="ellipse">
              <a:avLst/>
            </a:prstGeom>
            <a:solidFill>
              <a:srgbClr val="1E0000"/>
            </a:solidFill>
            <a:ln w="9525">
              <a:noFill/>
              <a:round/>
              <a:headEnd/>
              <a:tailEnd/>
            </a:ln>
          </p:spPr>
          <p:txBody>
            <a:bodyPr/>
            <a:lstStyle/>
            <a:p>
              <a:endParaRPr lang="en-US" sz="2400" dirty="0">
                <a:latin typeface="Times New Roman" pitchFamily="18" charset="0"/>
                <a:cs typeface="Arial" pitchFamily="34" charset="0"/>
              </a:endParaRPr>
            </a:p>
          </p:txBody>
        </p:sp>
        <p:sp>
          <p:nvSpPr>
            <p:cNvPr id="150" name="Oval 138"/>
            <p:cNvSpPr>
              <a:spLocks noChangeArrowheads="1"/>
            </p:cNvSpPr>
            <p:nvPr/>
          </p:nvSpPr>
          <p:spPr bwMode="auto">
            <a:xfrm>
              <a:off x="3462" y="1540"/>
              <a:ext cx="98" cy="98"/>
            </a:xfrm>
            <a:prstGeom prst="ellipse">
              <a:avLst/>
            </a:prstGeom>
            <a:solidFill>
              <a:srgbClr val="2A0000"/>
            </a:solidFill>
            <a:ln w="9525">
              <a:noFill/>
              <a:round/>
              <a:headEnd/>
              <a:tailEnd/>
            </a:ln>
          </p:spPr>
          <p:txBody>
            <a:bodyPr/>
            <a:lstStyle/>
            <a:p>
              <a:endParaRPr lang="en-US" sz="2400" dirty="0">
                <a:latin typeface="Times New Roman" pitchFamily="18" charset="0"/>
                <a:cs typeface="Arial" pitchFamily="34" charset="0"/>
              </a:endParaRPr>
            </a:p>
          </p:txBody>
        </p:sp>
        <p:sp>
          <p:nvSpPr>
            <p:cNvPr id="151" name="Oval 139"/>
            <p:cNvSpPr>
              <a:spLocks noChangeArrowheads="1"/>
            </p:cNvSpPr>
            <p:nvPr/>
          </p:nvSpPr>
          <p:spPr bwMode="auto">
            <a:xfrm>
              <a:off x="3464" y="1542"/>
              <a:ext cx="94" cy="94"/>
            </a:xfrm>
            <a:prstGeom prst="ellipse">
              <a:avLst/>
            </a:prstGeom>
            <a:solidFill>
              <a:srgbClr val="360000"/>
            </a:solidFill>
            <a:ln w="9525">
              <a:noFill/>
              <a:round/>
              <a:headEnd/>
              <a:tailEnd/>
            </a:ln>
          </p:spPr>
          <p:txBody>
            <a:bodyPr/>
            <a:lstStyle/>
            <a:p>
              <a:endParaRPr lang="en-US" sz="2400" dirty="0">
                <a:latin typeface="Times New Roman" pitchFamily="18" charset="0"/>
                <a:cs typeface="Arial" pitchFamily="34" charset="0"/>
              </a:endParaRPr>
            </a:p>
          </p:txBody>
        </p:sp>
        <p:sp>
          <p:nvSpPr>
            <p:cNvPr id="152" name="Oval 140"/>
            <p:cNvSpPr>
              <a:spLocks noChangeArrowheads="1"/>
            </p:cNvSpPr>
            <p:nvPr/>
          </p:nvSpPr>
          <p:spPr bwMode="auto">
            <a:xfrm>
              <a:off x="3466" y="1544"/>
              <a:ext cx="90" cy="90"/>
            </a:xfrm>
            <a:prstGeom prst="ellipse">
              <a:avLst/>
            </a:prstGeom>
            <a:solidFill>
              <a:srgbClr val="420000"/>
            </a:solidFill>
            <a:ln w="9525">
              <a:noFill/>
              <a:round/>
              <a:headEnd/>
              <a:tailEnd/>
            </a:ln>
          </p:spPr>
          <p:txBody>
            <a:bodyPr/>
            <a:lstStyle/>
            <a:p>
              <a:endParaRPr lang="en-US" sz="2400" dirty="0">
                <a:latin typeface="Times New Roman" pitchFamily="18" charset="0"/>
                <a:cs typeface="Arial" pitchFamily="34" charset="0"/>
              </a:endParaRPr>
            </a:p>
          </p:txBody>
        </p:sp>
        <p:sp>
          <p:nvSpPr>
            <p:cNvPr id="153" name="Oval 141"/>
            <p:cNvSpPr>
              <a:spLocks noChangeArrowheads="1"/>
            </p:cNvSpPr>
            <p:nvPr/>
          </p:nvSpPr>
          <p:spPr bwMode="auto">
            <a:xfrm>
              <a:off x="3468" y="1546"/>
              <a:ext cx="86" cy="86"/>
            </a:xfrm>
            <a:prstGeom prst="ellipse">
              <a:avLst/>
            </a:prstGeom>
            <a:solidFill>
              <a:srgbClr val="4D0000"/>
            </a:solidFill>
            <a:ln w="9525">
              <a:noFill/>
              <a:round/>
              <a:headEnd/>
              <a:tailEnd/>
            </a:ln>
          </p:spPr>
          <p:txBody>
            <a:bodyPr/>
            <a:lstStyle/>
            <a:p>
              <a:endParaRPr lang="en-US" sz="2400" dirty="0">
                <a:latin typeface="Times New Roman" pitchFamily="18" charset="0"/>
                <a:cs typeface="Arial" pitchFamily="34" charset="0"/>
              </a:endParaRPr>
            </a:p>
          </p:txBody>
        </p:sp>
        <p:sp>
          <p:nvSpPr>
            <p:cNvPr id="154" name="Oval 142"/>
            <p:cNvSpPr>
              <a:spLocks noChangeArrowheads="1"/>
            </p:cNvSpPr>
            <p:nvPr/>
          </p:nvSpPr>
          <p:spPr bwMode="auto">
            <a:xfrm>
              <a:off x="3470" y="1548"/>
              <a:ext cx="84" cy="84"/>
            </a:xfrm>
            <a:prstGeom prst="ellipse">
              <a:avLst/>
            </a:prstGeom>
            <a:solidFill>
              <a:srgbClr val="590000"/>
            </a:solidFill>
            <a:ln w="9525">
              <a:noFill/>
              <a:round/>
              <a:headEnd/>
              <a:tailEnd/>
            </a:ln>
          </p:spPr>
          <p:txBody>
            <a:bodyPr/>
            <a:lstStyle/>
            <a:p>
              <a:endParaRPr lang="en-US" sz="2400" dirty="0">
                <a:latin typeface="Times New Roman" pitchFamily="18" charset="0"/>
                <a:cs typeface="Arial" pitchFamily="34" charset="0"/>
              </a:endParaRPr>
            </a:p>
          </p:txBody>
        </p:sp>
        <p:sp>
          <p:nvSpPr>
            <p:cNvPr id="155" name="Oval 143"/>
            <p:cNvSpPr>
              <a:spLocks noChangeArrowheads="1"/>
            </p:cNvSpPr>
            <p:nvPr/>
          </p:nvSpPr>
          <p:spPr bwMode="auto">
            <a:xfrm>
              <a:off x="3472" y="1550"/>
              <a:ext cx="80" cy="80"/>
            </a:xfrm>
            <a:prstGeom prst="ellipse">
              <a:avLst/>
            </a:prstGeom>
            <a:solidFill>
              <a:srgbClr val="650000"/>
            </a:solidFill>
            <a:ln w="9525">
              <a:noFill/>
              <a:round/>
              <a:headEnd/>
              <a:tailEnd/>
            </a:ln>
          </p:spPr>
          <p:txBody>
            <a:bodyPr/>
            <a:lstStyle/>
            <a:p>
              <a:endParaRPr lang="en-US" sz="2400" dirty="0">
                <a:latin typeface="Times New Roman" pitchFamily="18" charset="0"/>
                <a:cs typeface="Arial" pitchFamily="34" charset="0"/>
              </a:endParaRPr>
            </a:p>
          </p:txBody>
        </p:sp>
        <p:sp>
          <p:nvSpPr>
            <p:cNvPr id="156" name="Oval 144"/>
            <p:cNvSpPr>
              <a:spLocks noChangeArrowheads="1"/>
            </p:cNvSpPr>
            <p:nvPr/>
          </p:nvSpPr>
          <p:spPr bwMode="auto">
            <a:xfrm>
              <a:off x="3474" y="1552"/>
              <a:ext cx="76" cy="76"/>
            </a:xfrm>
            <a:prstGeom prst="ellipse">
              <a:avLst/>
            </a:prstGeom>
            <a:solidFill>
              <a:srgbClr val="720000"/>
            </a:solidFill>
            <a:ln w="9525">
              <a:noFill/>
              <a:round/>
              <a:headEnd/>
              <a:tailEnd/>
            </a:ln>
          </p:spPr>
          <p:txBody>
            <a:bodyPr/>
            <a:lstStyle/>
            <a:p>
              <a:endParaRPr lang="en-US" sz="2400" dirty="0">
                <a:latin typeface="Times New Roman" pitchFamily="18" charset="0"/>
                <a:cs typeface="Arial" pitchFamily="34" charset="0"/>
              </a:endParaRPr>
            </a:p>
          </p:txBody>
        </p:sp>
        <p:sp>
          <p:nvSpPr>
            <p:cNvPr id="157" name="Oval 145"/>
            <p:cNvSpPr>
              <a:spLocks noChangeArrowheads="1"/>
            </p:cNvSpPr>
            <p:nvPr/>
          </p:nvSpPr>
          <p:spPr bwMode="auto">
            <a:xfrm>
              <a:off x="3476" y="1554"/>
              <a:ext cx="72" cy="72"/>
            </a:xfrm>
            <a:prstGeom prst="ellipse">
              <a:avLst/>
            </a:prstGeom>
            <a:solidFill>
              <a:srgbClr val="7E0000"/>
            </a:solidFill>
            <a:ln w="9525">
              <a:noFill/>
              <a:round/>
              <a:headEnd/>
              <a:tailEnd/>
            </a:ln>
          </p:spPr>
          <p:txBody>
            <a:bodyPr/>
            <a:lstStyle/>
            <a:p>
              <a:endParaRPr lang="en-US" sz="2400" dirty="0">
                <a:latin typeface="Times New Roman" pitchFamily="18" charset="0"/>
                <a:cs typeface="Arial" pitchFamily="34" charset="0"/>
              </a:endParaRPr>
            </a:p>
          </p:txBody>
        </p:sp>
        <p:sp>
          <p:nvSpPr>
            <p:cNvPr id="158" name="Oval 146"/>
            <p:cNvSpPr>
              <a:spLocks noChangeArrowheads="1"/>
            </p:cNvSpPr>
            <p:nvPr/>
          </p:nvSpPr>
          <p:spPr bwMode="auto">
            <a:xfrm>
              <a:off x="3478" y="1556"/>
              <a:ext cx="68" cy="68"/>
            </a:xfrm>
            <a:prstGeom prst="ellipse">
              <a:avLst/>
            </a:prstGeom>
            <a:solidFill>
              <a:srgbClr val="8C0000"/>
            </a:solidFill>
            <a:ln w="9525">
              <a:noFill/>
              <a:round/>
              <a:headEnd/>
              <a:tailEnd/>
            </a:ln>
          </p:spPr>
          <p:txBody>
            <a:bodyPr/>
            <a:lstStyle/>
            <a:p>
              <a:endParaRPr lang="en-US" sz="2400" dirty="0">
                <a:latin typeface="Times New Roman" pitchFamily="18" charset="0"/>
                <a:cs typeface="Arial" pitchFamily="34" charset="0"/>
              </a:endParaRPr>
            </a:p>
          </p:txBody>
        </p:sp>
        <p:sp>
          <p:nvSpPr>
            <p:cNvPr id="159" name="Oval 147"/>
            <p:cNvSpPr>
              <a:spLocks noChangeArrowheads="1"/>
            </p:cNvSpPr>
            <p:nvPr/>
          </p:nvSpPr>
          <p:spPr bwMode="auto">
            <a:xfrm>
              <a:off x="3480" y="1558"/>
              <a:ext cx="64" cy="64"/>
            </a:xfrm>
            <a:prstGeom prst="ellipse">
              <a:avLst/>
            </a:prstGeom>
            <a:solidFill>
              <a:srgbClr val="980000"/>
            </a:solidFill>
            <a:ln w="9525">
              <a:noFill/>
              <a:round/>
              <a:headEnd/>
              <a:tailEnd/>
            </a:ln>
          </p:spPr>
          <p:txBody>
            <a:bodyPr/>
            <a:lstStyle/>
            <a:p>
              <a:endParaRPr lang="en-US" sz="2400" dirty="0">
                <a:latin typeface="Times New Roman" pitchFamily="18" charset="0"/>
                <a:cs typeface="Arial" pitchFamily="34" charset="0"/>
              </a:endParaRPr>
            </a:p>
          </p:txBody>
        </p:sp>
        <p:sp>
          <p:nvSpPr>
            <p:cNvPr id="160" name="Oval 148"/>
            <p:cNvSpPr>
              <a:spLocks noChangeArrowheads="1"/>
            </p:cNvSpPr>
            <p:nvPr/>
          </p:nvSpPr>
          <p:spPr bwMode="auto">
            <a:xfrm>
              <a:off x="3482" y="1560"/>
              <a:ext cx="60" cy="60"/>
            </a:xfrm>
            <a:prstGeom prst="ellipse">
              <a:avLst/>
            </a:prstGeom>
            <a:solidFill>
              <a:srgbClr val="A30000"/>
            </a:solidFill>
            <a:ln w="9525">
              <a:noFill/>
              <a:round/>
              <a:headEnd/>
              <a:tailEnd/>
            </a:ln>
          </p:spPr>
          <p:txBody>
            <a:bodyPr/>
            <a:lstStyle/>
            <a:p>
              <a:endParaRPr lang="en-US" sz="2400" dirty="0">
                <a:latin typeface="Times New Roman" pitchFamily="18" charset="0"/>
                <a:cs typeface="Arial" pitchFamily="34" charset="0"/>
              </a:endParaRPr>
            </a:p>
          </p:txBody>
        </p:sp>
        <p:sp>
          <p:nvSpPr>
            <p:cNvPr id="161" name="Oval 149"/>
            <p:cNvSpPr>
              <a:spLocks noChangeArrowheads="1"/>
            </p:cNvSpPr>
            <p:nvPr/>
          </p:nvSpPr>
          <p:spPr bwMode="auto">
            <a:xfrm>
              <a:off x="3484" y="1562"/>
              <a:ext cx="56" cy="56"/>
            </a:xfrm>
            <a:prstGeom prst="ellipse">
              <a:avLst/>
            </a:prstGeom>
            <a:solidFill>
              <a:srgbClr val="AE0000"/>
            </a:solidFill>
            <a:ln w="9525">
              <a:noFill/>
              <a:round/>
              <a:headEnd/>
              <a:tailEnd/>
            </a:ln>
          </p:spPr>
          <p:txBody>
            <a:bodyPr/>
            <a:lstStyle/>
            <a:p>
              <a:endParaRPr lang="en-US" sz="2400" dirty="0">
                <a:latin typeface="Times New Roman" pitchFamily="18" charset="0"/>
                <a:cs typeface="Arial" pitchFamily="34" charset="0"/>
              </a:endParaRPr>
            </a:p>
          </p:txBody>
        </p:sp>
        <p:sp>
          <p:nvSpPr>
            <p:cNvPr id="162" name="Oval 150"/>
            <p:cNvSpPr>
              <a:spLocks noChangeArrowheads="1"/>
            </p:cNvSpPr>
            <p:nvPr/>
          </p:nvSpPr>
          <p:spPr bwMode="auto">
            <a:xfrm>
              <a:off x="3486" y="1564"/>
              <a:ext cx="52" cy="52"/>
            </a:xfrm>
            <a:prstGeom prst="ellipse">
              <a:avLst/>
            </a:prstGeom>
            <a:solidFill>
              <a:srgbClr val="B90000"/>
            </a:solidFill>
            <a:ln w="9525">
              <a:noFill/>
              <a:round/>
              <a:headEnd/>
              <a:tailEnd/>
            </a:ln>
          </p:spPr>
          <p:txBody>
            <a:bodyPr/>
            <a:lstStyle/>
            <a:p>
              <a:endParaRPr lang="en-US" sz="2400" dirty="0">
                <a:latin typeface="Times New Roman" pitchFamily="18" charset="0"/>
                <a:cs typeface="Arial" pitchFamily="34" charset="0"/>
              </a:endParaRPr>
            </a:p>
          </p:txBody>
        </p:sp>
        <p:sp>
          <p:nvSpPr>
            <p:cNvPr id="163" name="Oval 151"/>
            <p:cNvSpPr>
              <a:spLocks noChangeArrowheads="1"/>
            </p:cNvSpPr>
            <p:nvPr/>
          </p:nvSpPr>
          <p:spPr bwMode="auto">
            <a:xfrm>
              <a:off x="3488" y="1566"/>
              <a:ext cx="48" cy="48"/>
            </a:xfrm>
            <a:prstGeom prst="ellipse">
              <a:avLst/>
            </a:prstGeom>
            <a:solidFill>
              <a:srgbClr val="C30000"/>
            </a:solidFill>
            <a:ln w="9525">
              <a:noFill/>
              <a:round/>
              <a:headEnd/>
              <a:tailEnd/>
            </a:ln>
          </p:spPr>
          <p:txBody>
            <a:bodyPr/>
            <a:lstStyle/>
            <a:p>
              <a:endParaRPr lang="en-US" sz="2400" dirty="0">
                <a:latin typeface="Times New Roman" pitchFamily="18" charset="0"/>
                <a:cs typeface="Arial" pitchFamily="34" charset="0"/>
              </a:endParaRPr>
            </a:p>
          </p:txBody>
        </p:sp>
        <p:sp>
          <p:nvSpPr>
            <p:cNvPr id="164" name="Oval 152"/>
            <p:cNvSpPr>
              <a:spLocks noChangeArrowheads="1"/>
            </p:cNvSpPr>
            <p:nvPr/>
          </p:nvSpPr>
          <p:spPr bwMode="auto">
            <a:xfrm>
              <a:off x="3490" y="1568"/>
              <a:ext cx="44" cy="44"/>
            </a:xfrm>
            <a:prstGeom prst="ellipse">
              <a:avLst/>
            </a:prstGeom>
            <a:solidFill>
              <a:srgbClr val="CC0000"/>
            </a:solidFill>
            <a:ln w="9525">
              <a:noFill/>
              <a:round/>
              <a:headEnd/>
              <a:tailEnd/>
            </a:ln>
          </p:spPr>
          <p:txBody>
            <a:bodyPr/>
            <a:lstStyle/>
            <a:p>
              <a:endParaRPr lang="en-US" sz="2400" dirty="0">
                <a:latin typeface="Times New Roman" pitchFamily="18" charset="0"/>
                <a:cs typeface="Arial" pitchFamily="34" charset="0"/>
              </a:endParaRPr>
            </a:p>
          </p:txBody>
        </p:sp>
        <p:sp>
          <p:nvSpPr>
            <p:cNvPr id="165" name="Oval 153"/>
            <p:cNvSpPr>
              <a:spLocks noChangeArrowheads="1"/>
            </p:cNvSpPr>
            <p:nvPr/>
          </p:nvSpPr>
          <p:spPr bwMode="auto">
            <a:xfrm>
              <a:off x="3492" y="1570"/>
              <a:ext cx="40" cy="40"/>
            </a:xfrm>
            <a:prstGeom prst="ellipse">
              <a:avLst/>
            </a:prstGeom>
            <a:solidFill>
              <a:srgbClr val="D50000"/>
            </a:solidFill>
            <a:ln w="9525">
              <a:noFill/>
              <a:round/>
              <a:headEnd/>
              <a:tailEnd/>
            </a:ln>
          </p:spPr>
          <p:txBody>
            <a:bodyPr/>
            <a:lstStyle/>
            <a:p>
              <a:endParaRPr lang="en-US" sz="2400" dirty="0">
                <a:latin typeface="Times New Roman" pitchFamily="18" charset="0"/>
                <a:cs typeface="Arial" pitchFamily="34" charset="0"/>
              </a:endParaRPr>
            </a:p>
          </p:txBody>
        </p:sp>
        <p:sp>
          <p:nvSpPr>
            <p:cNvPr id="166" name="Oval 154"/>
            <p:cNvSpPr>
              <a:spLocks noChangeArrowheads="1"/>
            </p:cNvSpPr>
            <p:nvPr/>
          </p:nvSpPr>
          <p:spPr bwMode="auto">
            <a:xfrm>
              <a:off x="3494" y="1572"/>
              <a:ext cx="36" cy="36"/>
            </a:xfrm>
            <a:prstGeom prst="ellipse">
              <a:avLst/>
            </a:prstGeom>
            <a:solidFill>
              <a:srgbClr val="DD0000"/>
            </a:solidFill>
            <a:ln w="9525">
              <a:noFill/>
              <a:round/>
              <a:headEnd/>
              <a:tailEnd/>
            </a:ln>
          </p:spPr>
          <p:txBody>
            <a:bodyPr/>
            <a:lstStyle/>
            <a:p>
              <a:endParaRPr lang="en-US" sz="2400" dirty="0">
                <a:latin typeface="Times New Roman" pitchFamily="18" charset="0"/>
                <a:cs typeface="Arial" pitchFamily="34" charset="0"/>
              </a:endParaRPr>
            </a:p>
          </p:txBody>
        </p:sp>
        <p:sp>
          <p:nvSpPr>
            <p:cNvPr id="167" name="Oval 155"/>
            <p:cNvSpPr>
              <a:spLocks noChangeArrowheads="1"/>
            </p:cNvSpPr>
            <p:nvPr/>
          </p:nvSpPr>
          <p:spPr bwMode="auto">
            <a:xfrm>
              <a:off x="3496" y="1574"/>
              <a:ext cx="32" cy="32"/>
            </a:xfrm>
            <a:prstGeom prst="ellipse">
              <a:avLst/>
            </a:prstGeom>
            <a:solidFill>
              <a:srgbClr val="E40000"/>
            </a:solidFill>
            <a:ln w="9525">
              <a:noFill/>
              <a:round/>
              <a:headEnd/>
              <a:tailEnd/>
            </a:ln>
          </p:spPr>
          <p:txBody>
            <a:bodyPr/>
            <a:lstStyle/>
            <a:p>
              <a:endParaRPr lang="en-US" sz="2400" dirty="0">
                <a:latin typeface="Times New Roman" pitchFamily="18" charset="0"/>
                <a:cs typeface="Arial" pitchFamily="34" charset="0"/>
              </a:endParaRPr>
            </a:p>
          </p:txBody>
        </p:sp>
        <p:sp>
          <p:nvSpPr>
            <p:cNvPr id="168" name="Oval 156"/>
            <p:cNvSpPr>
              <a:spLocks noChangeArrowheads="1"/>
            </p:cNvSpPr>
            <p:nvPr/>
          </p:nvSpPr>
          <p:spPr bwMode="auto">
            <a:xfrm>
              <a:off x="3498" y="1576"/>
              <a:ext cx="30" cy="30"/>
            </a:xfrm>
            <a:prstGeom prst="ellipse">
              <a:avLst/>
            </a:prstGeom>
            <a:solidFill>
              <a:srgbClr val="E90000"/>
            </a:solidFill>
            <a:ln w="9525">
              <a:noFill/>
              <a:round/>
              <a:headEnd/>
              <a:tailEnd/>
            </a:ln>
          </p:spPr>
          <p:txBody>
            <a:bodyPr/>
            <a:lstStyle/>
            <a:p>
              <a:endParaRPr lang="en-US" sz="2400" dirty="0">
                <a:latin typeface="Times New Roman" pitchFamily="18" charset="0"/>
                <a:cs typeface="Arial" pitchFamily="34" charset="0"/>
              </a:endParaRPr>
            </a:p>
          </p:txBody>
        </p:sp>
        <p:sp>
          <p:nvSpPr>
            <p:cNvPr id="169" name="Oval 157"/>
            <p:cNvSpPr>
              <a:spLocks noChangeArrowheads="1"/>
            </p:cNvSpPr>
            <p:nvPr/>
          </p:nvSpPr>
          <p:spPr bwMode="auto">
            <a:xfrm>
              <a:off x="3500" y="1578"/>
              <a:ext cx="26" cy="26"/>
            </a:xfrm>
            <a:prstGeom prst="ellipse">
              <a:avLst/>
            </a:prstGeom>
            <a:solidFill>
              <a:srgbClr val="EE0000"/>
            </a:solidFill>
            <a:ln w="9525">
              <a:noFill/>
              <a:round/>
              <a:headEnd/>
              <a:tailEnd/>
            </a:ln>
          </p:spPr>
          <p:txBody>
            <a:bodyPr/>
            <a:lstStyle/>
            <a:p>
              <a:endParaRPr lang="en-US" sz="2400" dirty="0">
                <a:latin typeface="Times New Roman" pitchFamily="18" charset="0"/>
                <a:cs typeface="Arial" pitchFamily="34" charset="0"/>
              </a:endParaRPr>
            </a:p>
          </p:txBody>
        </p:sp>
        <p:sp>
          <p:nvSpPr>
            <p:cNvPr id="170" name="Oval 158"/>
            <p:cNvSpPr>
              <a:spLocks noChangeArrowheads="1"/>
            </p:cNvSpPr>
            <p:nvPr/>
          </p:nvSpPr>
          <p:spPr bwMode="auto">
            <a:xfrm>
              <a:off x="3502" y="1580"/>
              <a:ext cx="22" cy="22"/>
            </a:xfrm>
            <a:prstGeom prst="ellipse">
              <a:avLst/>
            </a:prstGeom>
            <a:solidFill>
              <a:srgbClr val="F20000"/>
            </a:solidFill>
            <a:ln w="9525">
              <a:noFill/>
              <a:round/>
              <a:headEnd/>
              <a:tailEnd/>
            </a:ln>
          </p:spPr>
          <p:txBody>
            <a:bodyPr/>
            <a:lstStyle/>
            <a:p>
              <a:endParaRPr lang="en-US" sz="2400" dirty="0">
                <a:latin typeface="Times New Roman" pitchFamily="18" charset="0"/>
                <a:cs typeface="Arial" pitchFamily="34" charset="0"/>
              </a:endParaRPr>
            </a:p>
          </p:txBody>
        </p:sp>
        <p:sp>
          <p:nvSpPr>
            <p:cNvPr id="171" name="Oval 159"/>
            <p:cNvSpPr>
              <a:spLocks noChangeArrowheads="1"/>
            </p:cNvSpPr>
            <p:nvPr/>
          </p:nvSpPr>
          <p:spPr bwMode="auto">
            <a:xfrm>
              <a:off x="3504" y="1582"/>
              <a:ext cx="18" cy="18"/>
            </a:xfrm>
            <a:prstGeom prst="ellipse">
              <a:avLst/>
            </a:prstGeom>
            <a:solidFill>
              <a:srgbClr val="F60000"/>
            </a:solidFill>
            <a:ln w="9525">
              <a:noFill/>
              <a:round/>
              <a:headEnd/>
              <a:tailEnd/>
            </a:ln>
          </p:spPr>
          <p:txBody>
            <a:bodyPr/>
            <a:lstStyle/>
            <a:p>
              <a:endParaRPr lang="en-US" sz="2400" dirty="0">
                <a:latin typeface="Times New Roman" pitchFamily="18" charset="0"/>
                <a:cs typeface="Arial" pitchFamily="34" charset="0"/>
              </a:endParaRPr>
            </a:p>
          </p:txBody>
        </p:sp>
        <p:sp>
          <p:nvSpPr>
            <p:cNvPr id="172" name="Oval 160"/>
            <p:cNvSpPr>
              <a:spLocks noChangeArrowheads="1"/>
            </p:cNvSpPr>
            <p:nvPr/>
          </p:nvSpPr>
          <p:spPr bwMode="auto">
            <a:xfrm>
              <a:off x="3506" y="1584"/>
              <a:ext cx="14" cy="14"/>
            </a:xfrm>
            <a:prstGeom prst="ellipse">
              <a:avLst/>
            </a:prstGeom>
            <a:solidFill>
              <a:srgbClr val="F90000"/>
            </a:solidFill>
            <a:ln w="9525">
              <a:noFill/>
              <a:round/>
              <a:headEnd/>
              <a:tailEnd/>
            </a:ln>
          </p:spPr>
          <p:txBody>
            <a:bodyPr/>
            <a:lstStyle/>
            <a:p>
              <a:endParaRPr lang="en-US" sz="2400" dirty="0">
                <a:latin typeface="Times New Roman" pitchFamily="18" charset="0"/>
                <a:cs typeface="Arial" pitchFamily="34" charset="0"/>
              </a:endParaRPr>
            </a:p>
          </p:txBody>
        </p:sp>
        <p:sp>
          <p:nvSpPr>
            <p:cNvPr id="173" name="Oval 161"/>
            <p:cNvSpPr>
              <a:spLocks noChangeArrowheads="1"/>
            </p:cNvSpPr>
            <p:nvPr/>
          </p:nvSpPr>
          <p:spPr bwMode="auto">
            <a:xfrm>
              <a:off x="3508" y="1586"/>
              <a:ext cx="10" cy="10"/>
            </a:xfrm>
            <a:prstGeom prst="ellipse">
              <a:avLst/>
            </a:prstGeom>
            <a:solidFill>
              <a:srgbClr val="FB0000"/>
            </a:solidFill>
            <a:ln w="9525">
              <a:noFill/>
              <a:round/>
              <a:headEnd/>
              <a:tailEnd/>
            </a:ln>
          </p:spPr>
          <p:txBody>
            <a:bodyPr/>
            <a:lstStyle/>
            <a:p>
              <a:endParaRPr lang="en-US" sz="2400" dirty="0">
                <a:latin typeface="Times New Roman" pitchFamily="18" charset="0"/>
                <a:cs typeface="Arial" pitchFamily="34" charset="0"/>
              </a:endParaRPr>
            </a:p>
          </p:txBody>
        </p:sp>
        <p:sp>
          <p:nvSpPr>
            <p:cNvPr id="174" name="Oval 162"/>
            <p:cNvSpPr>
              <a:spLocks noChangeArrowheads="1"/>
            </p:cNvSpPr>
            <p:nvPr/>
          </p:nvSpPr>
          <p:spPr bwMode="auto">
            <a:xfrm>
              <a:off x="3510" y="1588"/>
              <a:ext cx="6" cy="6"/>
            </a:xfrm>
            <a:prstGeom prst="ellipse">
              <a:avLst/>
            </a:prstGeom>
            <a:solidFill>
              <a:srgbClr val="FD0000"/>
            </a:solidFill>
            <a:ln w="9525">
              <a:noFill/>
              <a:round/>
              <a:headEnd/>
              <a:tailEnd/>
            </a:ln>
          </p:spPr>
          <p:txBody>
            <a:bodyPr/>
            <a:lstStyle/>
            <a:p>
              <a:endParaRPr lang="en-US" sz="2400" dirty="0">
                <a:latin typeface="Times New Roman" pitchFamily="18" charset="0"/>
                <a:cs typeface="Arial" pitchFamily="34" charset="0"/>
              </a:endParaRPr>
            </a:p>
          </p:txBody>
        </p:sp>
      </p:grpSp>
      <p:grpSp>
        <p:nvGrpSpPr>
          <p:cNvPr id="175" name="Group 135"/>
          <p:cNvGrpSpPr>
            <a:grpSpLocks/>
          </p:cNvGrpSpPr>
          <p:nvPr/>
        </p:nvGrpSpPr>
        <p:grpSpPr bwMode="auto">
          <a:xfrm>
            <a:off x="956121" y="3316939"/>
            <a:ext cx="147907" cy="126509"/>
            <a:chOff x="3456" y="1534"/>
            <a:chExt cx="110" cy="110"/>
          </a:xfrm>
        </p:grpSpPr>
        <p:sp>
          <p:nvSpPr>
            <p:cNvPr id="176" name="Oval 136"/>
            <p:cNvSpPr>
              <a:spLocks noChangeArrowheads="1"/>
            </p:cNvSpPr>
            <p:nvPr/>
          </p:nvSpPr>
          <p:spPr bwMode="auto">
            <a:xfrm>
              <a:off x="3456" y="1534"/>
              <a:ext cx="110" cy="110"/>
            </a:xfrm>
            <a:prstGeom prst="ellipse">
              <a:avLst/>
            </a:prstGeom>
            <a:solidFill>
              <a:srgbClr val="0F0000"/>
            </a:solidFill>
            <a:ln w="9525">
              <a:noFill/>
              <a:round/>
              <a:headEnd/>
              <a:tailEnd/>
            </a:ln>
          </p:spPr>
          <p:txBody>
            <a:bodyPr/>
            <a:lstStyle/>
            <a:p>
              <a:endParaRPr lang="en-US" sz="2400" dirty="0">
                <a:latin typeface="Times New Roman" pitchFamily="18" charset="0"/>
                <a:cs typeface="Arial" pitchFamily="34" charset="0"/>
              </a:endParaRPr>
            </a:p>
          </p:txBody>
        </p:sp>
        <p:sp>
          <p:nvSpPr>
            <p:cNvPr id="177" name="Oval 137"/>
            <p:cNvSpPr>
              <a:spLocks noChangeArrowheads="1"/>
            </p:cNvSpPr>
            <p:nvPr/>
          </p:nvSpPr>
          <p:spPr bwMode="auto">
            <a:xfrm>
              <a:off x="3460" y="1538"/>
              <a:ext cx="102" cy="102"/>
            </a:xfrm>
            <a:prstGeom prst="ellipse">
              <a:avLst/>
            </a:prstGeom>
            <a:solidFill>
              <a:srgbClr val="1E0000"/>
            </a:solidFill>
            <a:ln w="9525">
              <a:noFill/>
              <a:round/>
              <a:headEnd/>
              <a:tailEnd/>
            </a:ln>
          </p:spPr>
          <p:txBody>
            <a:bodyPr/>
            <a:lstStyle/>
            <a:p>
              <a:endParaRPr lang="en-US" sz="2400" dirty="0">
                <a:latin typeface="Times New Roman" pitchFamily="18" charset="0"/>
                <a:cs typeface="Arial" pitchFamily="34" charset="0"/>
              </a:endParaRPr>
            </a:p>
          </p:txBody>
        </p:sp>
        <p:sp>
          <p:nvSpPr>
            <p:cNvPr id="178" name="Oval 138"/>
            <p:cNvSpPr>
              <a:spLocks noChangeArrowheads="1"/>
            </p:cNvSpPr>
            <p:nvPr/>
          </p:nvSpPr>
          <p:spPr bwMode="auto">
            <a:xfrm>
              <a:off x="3462" y="1540"/>
              <a:ext cx="98" cy="98"/>
            </a:xfrm>
            <a:prstGeom prst="ellipse">
              <a:avLst/>
            </a:prstGeom>
            <a:solidFill>
              <a:srgbClr val="2A0000"/>
            </a:solidFill>
            <a:ln w="9525">
              <a:noFill/>
              <a:round/>
              <a:headEnd/>
              <a:tailEnd/>
            </a:ln>
          </p:spPr>
          <p:txBody>
            <a:bodyPr/>
            <a:lstStyle/>
            <a:p>
              <a:endParaRPr lang="en-US" sz="2400" dirty="0">
                <a:latin typeface="Times New Roman" pitchFamily="18" charset="0"/>
                <a:cs typeface="Arial" pitchFamily="34" charset="0"/>
              </a:endParaRPr>
            </a:p>
          </p:txBody>
        </p:sp>
        <p:sp>
          <p:nvSpPr>
            <p:cNvPr id="179" name="Oval 139"/>
            <p:cNvSpPr>
              <a:spLocks noChangeArrowheads="1"/>
            </p:cNvSpPr>
            <p:nvPr/>
          </p:nvSpPr>
          <p:spPr bwMode="auto">
            <a:xfrm>
              <a:off x="3464" y="1542"/>
              <a:ext cx="94" cy="94"/>
            </a:xfrm>
            <a:prstGeom prst="ellipse">
              <a:avLst/>
            </a:prstGeom>
            <a:solidFill>
              <a:srgbClr val="360000"/>
            </a:solidFill>
            <a:ln w="9525">
              <a:noFill/>
              <a:round/>
              <a:headEnd/>
              <a:tailEnd/>
            </a:ln>
          </p:spPr>
          <p:txBody>
            <a:bodyPr/>
            <a:lstStyle/>
            <a:p>
              <a:endParaRPr lang="en-US" sz="2400" dirty="0">
                <a:latin typeface="Times New Roman" pitchFamily="18" charset="0"/>
                <a:cs typeface="Arial" pitchFamily="34" charset="0"/>
              </a:endParaRPr>
            </a:p>
          </p:txBody>
        </p:sp>
        <p:sp>
          <p:nvSpPr>
            <p:cNvPr id="180" name="Oval 140"/>
            <p:cNvSpPr>
              <a:spLocks noChangeArrowheads="1"/>
            </p:cNvSpPr>
            <p:nvPr/>
          </p:nvSpPr>
          <p:spPr bwMode="auto">
            <a:xfrm>
              <a:off x="3466" y="1544"/>
              <a:ext cx="90" cy="90"/>
            </a:xfrm>
            <a:prstGeom prst="ellipse">
              <a:avLst/>
            </a:prstGeom>
            <a:solidFill>
              <a:srgbClr val="420000"/>
            </a:solidFill>
            <a:ln w="9525">
              <a:noFill/>
              <a:round/>
              <a:headEnd/>
              <a:tailEnd/>
            </a:ln>
          </p:spPr>
          <p:txBody>
            <a:bodyPr/>
            <a:lstStyle/>
            <a:p>
              <a:endParaRPr lang="en-US" sz="2400" dirty="0">
                <a:latin typeface="Times New Roman" pitchFamily="18" charset="0"/>
                <a:cs typeface="Arial" pitchFamily="34" charset="0"/>
              </a:endParaRPr>
            </a:p>
          </p:txBody>
        </p:sp>
        <p:sp>
          <p:nvSpPr>
            <p:cNvPr id="181" name="Oval 141"/>
            <p:cNvSpPr>
              <a:spLocks noChangeArrowheads="1"/>
            </p:cNvSpPr>
            <p:nvPr/>
          </p:nvSpPr>
          <p:spPr bwMode="auto">
            <a:xfrm>
              <a:off x="3468" y="1546"/>
              <a:ext cx="86" cy="86"/>
            </a:xfrm>
            <a:prstGeom prst="ellipse">
              <a:avLst/>
            </a:prstGeom>
            <a:solidFill>
              <a:srgbClr val="4D0000"/>
            </a:solidFill>
            <a:ln w="9525">
              <a:noFill/>
              <a:round/>
              <a:headEnd/>
              <a:tailEnd/>
            </a:ln>
          </p:spPr>
          <p:txBody>
            <a:bodyPr/>
            <a:lstStyle/>
            <a:p>
              <a:endParaRPr lang="en-US" sz="2400" dirty="0">
                <a:latin typeface="Times New Roman" pitchFamily="18" charset="0"/>
                <a:cs typeface="Arial" pitchFamily="34" charset="0"/>
              </a:endParaRPr>
            </a:p>
          </p:txBody>
        </p:sp>
        <p:sp>
          <p:nvSpPr>
            <p:cNvPr id="182" name="Oval 142"/>
            <p:cNvSpPr>
              <a:spLocks noChangeArrowheads="1"/>
            </p:cNvSpPr>
            <p:nvPr/>
          </p:nvSpPr>
          <p:spPr bwMode="auto">
            <a:xfrm>
              <a:off x="3470" y="1548"/>
              <a:ext cx="84" cy="84"/>
            </a:xfrm>
            <a:prstGeom prst="ellipse">
              <a:avLst/>
            </a:prstGeom>
            <a:solidFill>
              <a:srgbClr val="590000"/>
            </a:solidFill>
            <a:ln w="9525">
              <a:noFill/>
              <a:round/>
              <a:headEnd/>
              <a:tailEnd/>
            </a:ln>
          </p:spPr>
          <p:txBody>
            <a:bodyPr/>
            <a:lstStyle/>
            <a:p>
              <a:endParaRPr lang="en-US" sz="2400" dirty="0">
                <a:latin typeface="Times New Roman" pitchFamily="18" charset="0"/>
                <a:cs typeface="Arial" pitchFamily="34" charset="0"/>
              </a:endParaRPr>
            </a:p>
          </p:txBody>
        </p:sp>
        <p:sp>
          <p:nvSpPr>
            <p:cNvPr id="183" name="Oval 143"/>
            <p:cNvSpPr>
              <a:spLocks noChangeArrowheads="1"/>
            </p:cNvSpPr>
            <p:nvPr/>
          </p:nvSpPr>
          <p:spPr bwMode="auto">
            <a:xfrm>
              <a:off x="3472" y="1550"/>
              <a:ext cx="80" cy="80"/>
            </a:xfrm>
            <a:prstGeom prst="ellipse">
              <a:avLst/>
            </a:prstGeom>
            <a:solidFill>
              <a:srgbClr val="650000"/>
            </a:solidFill>
            <a:ln w="9525">
              <a:noFill/>
              <a:round/>
              <a:headEnd/>
              <a:tailEnd/>
            </a:ln>
          </p:spPr>
          <p:txBody>
            <a:bodyPr/>
            <a:lstStyle/>
            <a:p>
              <a:endParaRPr lang="en-US" sz="2400" dirty="0">
                <a:latin typeface="Times New Roman" pitchFamily="18" charset="0"/>
                <a:cs typeface="Arial" pitchFamily="34" charset="0"/>
              </a:endParaRPr>
            </a:p>
          </p:txBody>
        </p:sp>
        <p:sp>
          <p:nvSpPr>
            <p:cNvPr id="184" name="Oval 144"/>
            <p:cNvSpPr>
              <a:spLocks noChangeArrowheads="1"/>
            </p:cNvSpPr>
            <p:nvPr/>
          </p:nvSpPr>
          <p:spPr bwMode="auto">
            <a:xfrm>
              <a:off x="3474" y="1552"/>
              <a:ext cx="76" cy="76"/>
            </a:xfrm>
            <a:prstGeom prst="ellipse">
              <a:avLst/>
            </a:prstGeom>
            <a:solidFill>
              <a:srgbClr val="720000"/>
            </a:solidFill>
            <a:ln w="9525">
              <a:noFill/>
              <a:round/>
              <a:headEnd/>
              <a:tailEnd/>
            </a:ln>
          </p:spPr>
          <p:txBody>
            <a:bodyPr/>
            <a:lstStyle/>
            <a:p>
              <a:endParaRPr lang="en-US" sz="2400" dirty="0">
                <a:latin typeface="Times New Roman" pitchFamily="18" charset="0"/>
                <a:cs typeface="Arial" pitchFamily="34" charset="0"/>
              </a:endParaRPr>
            </a:p>
          </p:txBody>
        </p:sp>
        <p:sp>
          <p:nvSpPr>
            <p:cNvPr id="185" name="Oval 145"/>
            <p:cNvSpPr>
              <a:spLocks noChangeArrowheads="1"/>
            </p:cNvSpPr>
            <p:nvPr/>
          </p:nvSpPr>
          <p:spPr bwMode="auto">
            <a:xfrm>
              <a:off x="3476" y="1554"/>
              <a:ext cx="72" cy="72"/>
            </a:xfrm>
            <a:prstGeom prst="ellipse">
              <a:avLst/>
            </a:prstGeom>
            <a:solidFill>
              <a:srgbClr val="7E0000"/>
            </a:solidFill>
            <a:ln w="9525">
              <a:noFill/>
              <a:round/>
              <a:headEnd/>
              <a:tailEnd/>
            </a:ln>
          </p:spPr>
          <p:txBody>
            <a:bodyPr/>
            <a:lstStyle/>
            <a:p>
              <a:endParaRPr lang="en-US" sz="2400" dirty="0">
                <a:latin typeface="Times New Roman" pitchFamily="18" charset="0"/>
                <a:cs typeface="Arial" pitchFamily="34" charset="0"/>
              </a:endParaRPr>
            </a:p>
          </p:txBody>
        </p:sp>
        <p:sp>
          <p:nvSpPr>
            <p:cNvPr id="186" name="Oval 146"/>
            <p:cNvSpPr>
              <a:spLocks noChangeArrowheads="1"/>
            </p:cNvSpPr>
            <p:nvPr/>
          </p:nvSpPr>
          <p:spPr bwMode="auto">
            <a:xfrm>
              <a:off x="3478" y="1556"/>
              <a:ext cx="68" cy="68"/>
            </a:xfrm>
            <a:prstGeom prst="ellipse">
              <a:avLst/>
            </a:prstGeom>
            <a:solidFill>
              <a:srgbClr val="8C0000"/>
            </a:solidFill>
            <a:ln w="9525">
              <a:noFill/>
              <a:round/>
              <a:headEnd/>
              <a:tailEnd/>
            </a:ln>
          </p:spPr>
          <p:txBody>
            <a:bodyPr/>
            <a:lstStyle/>
            <a:p>
              <a:endParaRPr lang="en-US" sz="2400" dirty="0">
                <a:latin typeface="Times New Roman" pitchFamily="18" charset="0"/>
                <a:cs typeface="Arial" pitchFamily="34" charset="0"/>
              </a:endParaRPr>
            </a:p>
          </p:txBody>
        </p:sp>
        <p:sp>
          <p:nvSpPr>
            <p:cNvPr id="187" name="Oval 147"/>
            <p:cNvSpPr>
              <a:spLocks noChangeArrowheads="1"/>
            </p:cNvSpPr>
            <p:nvPr/>
          </p:nvSpPr>
          <p:spPr bwMode="auto">
            <a:xfrm>
              <a:off x="3480" y="1558"/>
              <a:ext cx="64" cy="64"/>
            </a:xfrm>
            <a:prstGeom prst="ellipse">
              <a:avLst/>
            </a:prstGeom>
            <a:solidFill>
              <a:srgbClr val="980000"/>
            </a:solidFill>
            <a:ln w="9525">
              <a:noFill/>
              <a:round/>
              <a:headEnd/>
              <a:tailEnd/>
            </a:ln>
          </p:spPr>
          <p:txBody>
            <a:bodyPr/>
            <a:lstStyle/>
            <a:p>
              <a:endParaRPr lang="en-US" sz="2400" dirty="0">
                <a:latin typeface="Times New Roman" pitchFamily="18" charset="0"/>
                <a:cs typeface="Arial" pitchFamily="34" charset="0"/>
              </a:endParaRPr>
            </a:p>
          </p:txBody>
        </p:sp>
        <p:sp>
          <p:nvSpPr>
            <p:cNvPr id="188" name="Oval 148"/>
            <p:cNvSpPr>
              <a:spLocks noChangeArrowheads="1"/>
            </p:cNvSpPr>
            <p:nvPr/>
          </p:nvSpPr>
          <p:spPr bwMode="auto">
            <a:xfrm>
              <a:off x="3482" y="1560"/>
              <a:ext cx="60" cy="60"/>
            </a:xfrm>
            <a:prstGeom prst="ellipse">
              <a:avLst/>
            </a:prstGeom>
            <a:solidFill>
              <a:srgbClr val="A30000"/>
            </a:solidFill>
            <a:ln w="9525">
              <a:noFill/>
              <a:round/>
              <a:headEnd/>
              <a:tailEnd/>
            </a:ln>
          </p:spPr>
          <p:txBody>
            <a:bodyPr/>
            <a:lstStyle/>
            <a:p>
              <a:endParaRPr lang="en-US" sz="2400" dirty="0">
                <a:latin typeface="Times New Roman" pitchFamily="18" charset="0"/>
                <a:cs typeface="Arial" pitchFamily="34" charset="0"/>
              </a:endParaRPr>
            </a:p>
          </p:txBody>
        </p:sp>
        <p:sp>
          <p:nvSpPr>
            <p:cNvPr id="189" name="Oval 149"/>
            <p:cNvSpPr>
              <a:spLocks noChangeArrowheads="1"/>
            </p:cNvSpPr>
            <p:nvPr/>
          </p:nvSpPr>
          <p:spPr bwMode="auto">
            <a:xfrm>
              <a:off x="3484" y="1562"/>
              <a:ext cx="56" cy="56"/>
            </a:xfrm>
            <a:prstGeom prst="ellipse">
              <a:avLst/>
            </a:prstGeom>
            <a:solidFill>
              <a:srgbClr val="AE0000"/>
            </a:solidFill>
            <a:ln w="9525">
              <a:noFill/>
              <a:round/>
              <a:headEnd/>
              <a:tailEnd/>
            </a:ln>
          </p:spPr>
          <p:txBody>
            <a:bodyPr/>
            <a:lstStyle/>
            <a:p>
              <a:endParaRPr lang="en-US" sz="2400" dirty="0">
                <a:latin typeface="Times New Roman" pitchFamily="18" charset="0"/>
                <a:cs typeface="Arial" pitchFamily="34" charset="0"/>
              </a:endParaRPr>
            </a:p>
          </p:txBody>
        </p:sp>
        <p:sp>
          <p:nvSpPr>
            <p:cNvPr id="190" name="Oval 150"/>
            <p:cNvSpPr>
              <a:spLocks noChangeArrowheads="1"/>
            </p:cNvSpPr>
            <p:nvPr/>
          </p:nvSpPr>
          <p:spPr bwMode="auto">
            <a:xfrm>
              <a:off x="3486" y="1564"/>
              <a:ext cx="52" cy="52"/>
            </a:xfrm>
            <a:prstGeom prst="ellipse">
              <a:avLst/>
            </a:prstGeom>
            <a:solidFill>
              <a:srgbClr val="B90000"/>
            </a:solidFill>
            <a:ln w="9525">
              <a:noFill/>
              <a:round/>
              <a:headEnd/>
              <a:tailEnd/>
            </a:ln>
          </p:spPr>
          <p:txBody>
            <a:bodyPr/>
            <a:lstStyle/>
            <a:p>
              <a:endParaRPr lang="en-US" sz="2400" dirty="0">
                <a:latin typeface="Times New Roman" pitchFamily="18" charset="0"/>
                <a:cs typeface="Arial" pitchFamily="34" charset="0"/>
              </a:endParaRPr>
            </a:p>
          </p:txBody>
        </p:sp>
        <p:sp>
          <p:nvSpPr>
            <p:cNvPr id="191" name="Oval 151"/>
            <p:cNvSpPr>
              <a:spLocks noChangeArrowheads="1"/>
            </p:cNvSpPr>
            <p:nvPr/>
          </p:nvSpPr>
          <p:spPr bwMode="auto">
            <a:xfrm>
              <a:off x="3488" y="1566"/>
              <a:ext cx="48" cy="48"/>
            </a:xfrm>
            <a:prstGeom prst="ellipse">
              <a:avLst/>
            </a:prstGeom>
            <a:solidFill>
              <a:srgbClr val="C30000"/>
            </a:solidFill>
            <a:ln w="9525">
              <a:noFill/>
              <a:round/>
              <a:headEnd/>
              <a:tailEnd/>
            </a:ln>
          </p:spPr>
          <p:txBody>
            <a:bodyPr/>
            <a:lstStyle/>
            <a:p>
              <a:endParaRPr lang="en-US" sz="2400" dirty="0">
                <a:latin typeface="Times New Roman" pitchFamily="18" charset="0"/>
                <a:cs typeface="Arial" pitchFamily="34" charset="0"/>
              </a:endParaRPr>
            </a:p>
          </p:txBody>
        </p:sp>
        <p:sp>
          <p:nvSpPr>
            <p:cNvPr id="192" name="Oval 152"/>
            <p:cNvSpPr>
              <a:spLocks noChangeArrowheads="1"/>
            </p:cNvSpPr>
            <p:nvPr/>
          </p:nvSpPr>
          <p:spPr bwMode="auto">
            <a:xfrm>
              <a:off x="3490" y="1568"/>
              <a:ext cx="44" cy="44"/>
            </a:xfrm>
            <a:prstGeom prst="ellipse">
              <a:avLst/>
            </a:prstGeom>
            <a:solidFill>
              <a:srgbClr val="CC0000"/>
            </a:solidFill>
            <a:ln w="9525">
              <a:noFill/>
              <a:round/>
              <a:headEnd/>
              <a:tailEnd/>
            </a:ln>
          </p:spPr>
          <p:txBody>
            <a:bodyPr/>
            <a:lstStyle/>
            <a:p>
              <a:endParaRPr lang="en-US" sz="2400" dirty="0">
                <a:latin typeface="Times New Roman" pitchFamily="18" charset="0"/>
                <a:cs typeface="Arial" pitchFamily="34" charset="0"/>
              </a:endParaRPr>
            </a:p>
          </p:txBody>
        </p:sp>
        <p:sp>
          <p:nvSpPr>
            <p:cNvPr id="193" name="Oval 153"/>
            <p:cNvSpPr>
              <a:spLocks noChangeArrowheads="1"/>
            </p:cNvSpPr>
            <p:nvPr/>
          </p:nvSpPr>
          <p:spPr bwMode="auto">
            <a:xfrm>
              <a:off x="3492" y="1570"/>
              <a:ext cx="40" cy="40"/>
            </a:xfrm>
            <a:prstGeom prst="ellipse">
              <a:avLst/>
            </a:prstGeom>
            <a:solidFill>
              <a:srgbClr val="D50000"/>
            </a:solidFill>
            <a:ln w="9525">
              <a:noFill/>
              <a:round/>
              <a:headEnd/>
              <a:tailEnd/>
            </a:ln>
          </p:spPr>
          <p:txBody>
            <a:bodyPr/>
            <a:lstStyle/>
            <a:p>
              <a:endParaRPr lang="en-US" sz="2400" dirty="0">
                <a:latin typeface="Times New Roman" pitchFamily="18" charset="0"/>
                <a:cs typeface="Arial" pitchFamily="34" charset="0"/>
              </a:endParaRPr>
            </a:p>
          </p:txBody>
        </p:sp>
        <p:sp>
          <p:nvSpPr>
            <p:cNvPr id="194" name="Oval 154"/>
            <p:cNvSpPr>
              <a:spLocks noChangeArrowheads="1"/>
            </p:cNvSpPr>
            <p:nvPr/>
          </p:nvSpPr>
          <p:spPr bwMode="auto">
            <a:xfrm>
              <a:off x="3494" y="1572"/>
              <a:ext cx="36" cy="36"/>
            </a:xfrm>
            <a:prstGeom prst="ellipse">
              <a:avLst/>
            </a:prstGeom>
            <a:solidFill>
              <a:srgbClr val="DD0000"/>
            </a:solidFill>
            <a:ln w="9525">
              <a:noFill/>
              <a:round/>
              <a:headEnd/>
              <a:tailEnd/>
            </a:ln>
          </p:spPr>
          <p:txBody>
            <a:bodyPr/>
            <a:lstStyle/>
            <a:p>
              <a:endParaRPr lang="en-US" sz="2400" dirty="0">
                <a:latin typeface="Times New Roman" pitchFamily="18" charset="0"/>
                <a:cs typeface="Arial" pitchFamily="34" charset="0"/>
              </a:endParaRPr>
            </a:p>
          </p:txBody>
        </p:sp>
        <p:sp>
          <p:nvSpPr>
            <p:cNvPr id="195" name="Oval 155"/>
            <p:cNvSpPr>
              <a:spLocks noChangeArrowheads="1"/>
            </p:cNvSpPr>
            <p:nvPr/>
          </p:nvSpPr>
          <p:spPr bwMode="auto">
            <a:xfrm>
              <a:off x="3496" y="1574"/>
              <a:ext cx="32" cy="32"/>
            </a:xfrm>
            <a:prstGeom prst="ellipse">
              <a:avLst/>
            </a:prstGeom>
            <a:solidFill>
              <a:srgbClr val="E40000"/>
            </a:solidFill>
            <a:ln w="9525">
              <a:noFill/>
              <a:round/>
              <a:headEnd/>
              <a:tailEnd/>
            </a:ln>
          </p:spPr>
          <p:txBody>
            <a:bodyPr/>
            <a:lstStyle/>
            <a:p>
              <a:endParaRPr lang="en-US" sz="2400" dirty="0">
                <a:latin typeface="Times New Roman" pitchFamily="18" charset="0"/>
                <a:cs typeface="Arial" pitchFamily="34" charset="0"/>
              </a:endParaRPr>
            </a:p>
          </p:txBody>
        </p:sp>
        <p:sp>
          <p:nvSpPr>
            <p:cNvPr id="196" name="Oval 156"/>
            <p:cNvSpPr>
              <a:spLocks noChangeArrowheads="1"/>
            </p:cNvSpPr>
            <p:nvPr/>
          </p:nvSpPr>
          <p:spPr bwMode="auto">
            <a:xfrm>
              <a:off x="3498" y="1576"/>
              <a:ext cx="30" cy="30"/>
            </a:xfrm>
            <a:prstGeom prst="ellipse">
              <a:avLst/>
            </a:prstGeom>
            <a:solidFill>
              <a:srgbClr val="E90000"/>
            </a:solidFill>
            <a:ln w="9525">
              <a:noFill/>
              <a:round/>
              <a:headEnd/>
              <a:tailEnd/>
            </a:ln>
          </p:spPr>
          <p:txBody>
            <a:bodyPr/>
            <a:lstStyle/>
            <a:p>
              <a:endParaRPr lang="en-US" sz="2400" dirty="0">
                <a:latin typeface="Times New Roman" pitchFamily="18" charset="0"/>
                <a:cs typeface="Arial" pitchFamily="34" charset="0"/>
              </a:endParaRPr>
            </a:p>
          </p:txBody>
        </p:sp>
        <p:sp>
          <p:nvSpPr>
            <p:cNvPr id="197" name="Oval 157"/>
            <p:cNvSpPr>
              <a:spLocks noChangeArrowheads="1"/>
            </p:cNvSpPr>
            <p:nvPr/>
          </p:nvSpPr>
          <p:spPr bwMode="auto">
            <a:xfrm>
              <a:off x="3500" y="1578"/>
              <a:ext cx="26" cy="26"/>
            </a:xfrm>
            <a:prstGeom prst="ellipse">
              <a:avLst/>
            </a:prstGeom>
            <a:solidFill>
              <a:srgbClr val="EE0000"/>
            </a:solidFill>
            <a:ln w="9525">
              <a:noFill/>
              <a:round/>
              <a:headEnd/>
              <a:tailEnd/>
            </a:ln>
          </p:spPr>
          <p:txBody>
            <a:bodyPr/>
            <a:lstStyle/>
            <a:p>
              <a:endParaRPr lang="en-US" sz="2400" dirty="0">
                <a:latin typeface="Times New Roman" pitchFamily="18" charset="0"/>
                <a:cs typeface="Arial" pitchFamily="34" charset="0"/>
              </a:endParaRPr>
            </a:p>
          </p:txBody>
        </p:sp>
        <p:sp>
          <p:nvSpPr>
            <p:cNvPr id="198" name="Oval 158"/>
            <p:cNvSpPr>
              <a:spLocks noChangeArrowheads="1"/>
            </p:cNvSpPr>
            <p:nvPr/>
          </p:nvSpPr>
          <p:spPr bwMode="auto">
            <a:xfrm>
              <a:off x="3502" y="1580"/>
              <a:ext cx="22" cy="22"/>
            </a:xfrm>
            <a:prstGeom prst="ellipse">
              <a:avLst/>
            </a:prstGeom>
            <a:solidFill>
              <a:srgbClr val="F20000"/>
            </a:solidFill>
            <a:ln w="9525">
              <a:noFill/>
              <a:round/>
              <a:headEnd/>
              <a:tailEnd/>
            </a:ln>
          </p:spPr>
          <p:txBody>
            <a:bodyPr/>
            <a:lstStyle/>
            <a:p>
              <a:endParaRPr lang="en-US" sz="2400" dirty="0">
                <a:latin typeface="Times New Roman" pitchFamily="18" charset="0"/>
                <a:cs typeface="Arial" pitchFamily="34" charset="0"/>
              </a:endParaRPr>
            </a:p>
          </p:txBody>
        </p:sp>
        <p:sp>
          <p:nvSpPr>
            <p:cNvPr id="199" name="Oval 159"/>
            <p:cNvSpPr>
              <a:spLocks noChangeArrowheads="1"/>
            </p:cNvSpPr>
            <p:nvPr/>
          </p:nvSpPr>
          <p:spPr bwMode="auto">
            <a:xfrm>
              <a:off x="3504" y="1582"/>
              <a:ext cx="18" cy="18"/>
            </a:xfrm>
            <a:prstGeom prst="ellipse">
              <a:avLst/>
            </a:prstGeom>
            <a:solidFill>
              <a:srgbClr val="F60000"/>
            </a:solidFill>
            <a:ln w="9525">
              <a:noFill/>
              <a:round/>
              <a:headEnd/>
              <a:tailEnd/>
            </a:ln>
          </p:spPr>
          <p:txBody>
            <a:bodyPr/>
            <a:lstStyle/>
            <a:p>
              <a:endParaRPr lang="en-US" sz="2400" dirty="0">
                <a:latin typeface="Times New Roman" pitchFamily="18" charset="0"/>
                <a:cs typeface="Arial" pitchFamily="34" charset="0"/>
              </a:endParaRPr>
            </a:p>
          </p:txBody>
        </p:sp>
        <p:sp>
          <p:nvSpPr>
            <p:cNvPr id="200" name="Oval 160"/>
            <p:cNvSpPr>
              <a:spLocks noChangeArrowheads="1"/>
            </p:cNvSpPr>
            <p:nvPr/>
          </p:nvSpPr>
          <p:spPr bwMode="auto">
            <a:xfrm>
              <a:off x="3506" y="1584"/>
              <a:ext cx="14" cy="14"/>
            </a:xfrm>
            <a:prstGeom prst="ellipse">
              <a:avLst/>
            </a:prstGeom>
            <a:solidFill>
              <a:srgbClr val="F90000"/>
            </a:solidFill>
            <a:ln w="9525">
              <a:noFill/>
              <a:round/>
              <a:headEnd/>
              <a:tailEnd/>
            </a:ln>
          </p:spPr>
          <p:txBody>
            <a:bodyPr/>
            <a:lstStyle/>
            <a:p>
              <a:endParaRPr lang="en-US" sz="2400" dirty="0">
                <a:latin typeface="Times New Roman" pitchFamily="18" charset="0"/>
                <a:cs typeface="Arial" pitchFamily="34" charset="0"/>
              </a:endParaRPr>
            </a:p>
          </p:txBody>
        </p:sp>
        <p:sp>
          <p:nvSpPr>
            <p:cNvPr id="201" name="Oval 161"/>
            <p:cNvSpPr>
              <a:spLocks noChangeArrowheads="1"/>
            </p:cNvSpPr>
            <p:nvPr/>
          </p:nvSpPr>
          <p:spPr bwMode="auto">
            <a:xfrm>
              <a:off x="3508" y="1586"/>
              <a:ext cx="10" cy="10"/>
            </a:xfrm>
            <a:prstGeom prst="ellipse">
              <a:avLst/>
            </a:prstGeom>
            <a:solidFill>
              <a:srgbClr val="FB0000"/>
            </a:solidFill>
            <a:ln w="9525">
              <a:noFill/>
              <a:round/>
              <a:headEnd/>
              <a:tailEnd/>
            </a:ln>
          </p:spPr>
          <p:txBody>
            <a:bodyPr/>
            <a:lstStyle/>
            <a:p>
              <a:endParaRPr lang="en-US" sz="2400" dirty="0">
                <a:latin typeface="Times New Roman" pitchFamily="18" charset="0"/>
                <a:cs typeface="Arial" pitchFamily="34" charset="0"/>
              </a:endParaRPr>
            </a:p>
          </p:txBody>
        </p:sp>
        <p:sp>
          <p:nvSpPr>
            <p:cNvPr id="202" name="Oval 162"/>
            <p:cNvSpPr>
              <a:spLocks noChangeArrowheads="1"/>
            </p:cNvSpPr>
            <p:nvPr/>
          </p:nvSpPr>
          <p:spPr bwMode="auto">
            <a:xfrm>
              <a:off x="3510" y="1588"/>
              <a:ext cx="6" cy="6"/>
            </a:xfrm>
            <a:prstGeom prst="ellipse">
              <a:avLst/>
            </a:prstGeom>
            <a:solidFill>
              <a:srgbClr val="FD0000"/>
            </a:solidFill>
            <a:ln w="9525">
              <a:noFill/>
              <a:round/>
              <a:headEnd/>
              <a:tailEnd/>
            </a:ln>
          </p:spPr>
          <p:txBody>
            <a:bodyPr/>
            <a:lstStyle/>
            <a:p>
              <a:endParaRPr lang="en-US" sz="2400" dirty="0">
                <a:latin typeface="Times New Roman" pitchFamily="18" charset="0"/>
                <a:cs typeface="Arial" pitchFamily="34" charset="0"/>
              </a:endParaRPr>
            </a:p>
          </p:txBody>
        </p:sp>
      </p:grpSp>
      <p:sp>
        <p:nvSpPr>
          <p:cNvPr id="203" name="Line 9"/>
          <p:cNvSpPr>
            <a:spLocks noChangeShapeType="1"/>
          </p:cNvSpPr>
          <p:nvPr/>
        </p:nvSpPr>
        <p:spPr bwMode="auto">
          <a:xfrm>
            <a:off x="7180006" y="2371817"/>
            <a:ext cx="274244" cy="885562"/>
          </a:xfrm>
          <a:prstGeom prst="line">
            <a:avLst/>
          </a:prstGeom>
          <a:noFill/>
          <a:ln w="19050">
            <a:solidFill>
              <a:schemeClr val="bg1"/>
            </a:solidFill>
            <a:round/>
            <a:headEnd/>
            <a:tailEnd type="triangle" w="med" len="med"/>
          </a:ln>
        </p:spPr>
        <p:txBody>
          <a:bodyPr wrap="none" anchor="ctr"/>
          <a:lstStyle/>
          <a:p>
            <a:endParaRPr lang="en-US" dirty="0"/>
          </a:p>
        </p:txBody>
      </p:sp>
      <p:sp>
        <p:nvSpPr>
          <p:cNvPr id="204" name="Rectangle 134"/>
          <p:cNvSpPr>
            <a:spLocks noChangeArrowheads="1"/>
          </p:cNvSpPr>
          <p:nvPr/>
        </p:nvSpPr>
        <p:spPr bwMode="auto">
          <a:xfrm>
            <a:off x="6480303" y="2208490"/>
            <a:ext cx="1700931" cy="803140"/>
          </a:xfrm>
          <a:prstGeom prst="rect">
            <a:avLst/>
          </a:prstGeom>
          <a:gradFill rotWithShape="0">
            <a:gsLst>
              <a:gs pos="0">
                <a:srgbClr val="3366FF"/>
              </a:gs>
              <a:gs pos="100000">
                <a:srgbClr val="000066"/>
              </a:gs>
            </a:gsLst>
            <a:path path="shape">
              <a:fillToRect l="50000" t="50000" r="50000" b="50000"/>
            </a:path>
          </a:gradFill>
          <a:ln w="9525">
            <a:solidFill>
              <a:srgbClr val="333399"/>
            </a:solidFill>
            <a:miter lim="800000"/>
            <a:headEnd/>
            <a:tailEnd/>
          </a:ln>
        </p:spPr>
        <p:txBody>
          <a:bodyPr wrap="square" lIns="45699" tIns="45699" rIns="0" bIns="18154">
            <a:spAutoFit/>
          </a:bodyPr>
          <a:lstStyle/>
          <a:p>
            <a:pPr marL="114300" indent="-114300" algn="ctr" defTabSz="912813" eaLnBrk="0" hangingPunct="0">
              <a:buNone/>
            </a:pPr>
            <a:r>
              <a:rPr lang="en-US" sz="1600" b="1" dirty="0">
                <a:solidFill>
                  <a:srgbClr val="FFFF00"/>
                </a:solidFill>
                <a:latin typeface="Calibri" pitchFamily="34" charset="0"/>
                <a:cs typeface="Arial" pitchFamily="34" charset="0"/>
              </a:rPr>
              <a:t>Forward deployed aircraft carrier in Japan</a:t>
            </a:r>
          </a:p>
        </p:txBody>
      </p:sp>
      <p:grpSp>
        <p:nvGrpSpPr>
          <p:cNvPr id="234" name="Group 135"/>
          <p:cNvGrpSpPr>
            <a:grpSpLocks/>
          </p:cNvGrpSpPr>
          <p:nvPr/>
        </p:nvGrpSpPr>
        <p:grpSpPr bwMode="auto">
          <a:xfrm>
            <a:off x="2003429" y="3260232"/>
            <a:ext cx="147907" cy="126509"/>
            <a:chOff x="3456" y="1534"/>
            <a:chExt cx="110" cy="110"/>
          </a:xfrm>
        </p:grpSpPr>
        <p:sp>
          <p:nvSpPr>
            <p:cNvPr id="235" name="Oval 136"/>
            <p:cNvSpPr>
              <a:spLocks noChangeArrowheads="1"/>
            </p:cNvSpPr>
            <p:nvPr/>
          </p:nvSpPr>
          <p:spPr bwMode="auto">
            <a:xfrm>
              <a:off x="3456" y="1534"/>
              <a:ext cx="110" cy="110"/>
            </a:xfrm>
            <a:prstGeom prst="ellipse">
              <a:avLst/>
            </a:prstGeom>
            <a:solidFill>
              <a:srgbClr val="0F0000"/>
            </a:solidFill>
            <a:ln w="9525">
              <a:noFill/>
              <a:round/>
              <a:headEnd/>
              <a:tailEnd/>
            </a:ln>
          </p:spPr>
          <p:txBody>
            <a:bodyPr/>
            <a:lstStyle/>
            <a:p>
              <a:endParaRPr lang="en-US" sz="2400" dirty="0">
                <a:latin typeface="Times New Roman" pitchFamily="18" charset="0"/>
                <a:cs typeface="Arial" pitchFamily="34" charset="0"/>
              </a:endParaRPr>
            </a:p>
          </p:txBody>
        </p:sp>
        <p:sp>
          <p:nvSpPr>
            <p:cNvPr id="236" name="Oval 137"/>
            <p:cNvSpPr>
              <a:spLocks noChangeArrowheads="1"/>
            </p:cNvSpPr>
            <p:nvPr/>
          </p:nvSpPr>
          <p:spPr bwMode="auto">
            <a:xfrm>
              <a:off x="3460" y="1538"/>
              <a:ext cx="102" cy="102"/>
            </a:xfrm>
            <a:prstGeom prst="ellipse">
              <a:avLst/>
            </a:prstGeom>
            <a:solidFill>
              <a:srgbClr val="1E0000"/>
            </a:solidFill>
            <a:ln w="9525">
              <a:noFill/>
              <a:round/>
              <a:headEnd/>
              <a:tailEnd/>
            </a:ln>
          </p:spPr>
          <p:txBody>
            <a:bodyPr/>
            <a:lstStyle/>
            <a:p>
              <a:endParaRPr lang="en-US" sz="2400" dirty="0">
                <a:latin typeface="Times New Roman" pitchFamily="18" charset="0"/>
                <a:cs typeface="Arial" pitchFamily="34" charset="0"/>
              </a:endParaRPr>
            </a:p>
          </p:txBody>
        </p:sp>
        <p:sp>
          <p:nvSpPr>
            <p:cNvPr id="237" name="Oval 138"/>
            <p:cNvSpPr>
              <a:spLocks noChangeArrowheads="1"/>
            </p:cNvSpPr>
            <p:nvPr/>
          </p:nvSpPr>
          <p:spPr bwMode="auto">
            <a:xfrm>
              <a:off x="3462" y="1540"/>
              <a:ext cx="98" cy="98"/>
            </a:xfrm>
            <a:prstGeom prst="ellipse">
              <a:avLst/>
            </a:prstGeom>
            <a:solidFill>
              <a:srgbClr val="2A0000"/>
            </a:solidFill>
            <a:ln w="9525">
              <a:noFill/>
              <a:round/>
              <a:headEnd/>
              <a:tailEnd/>
            </a:ln>
          </p:spPr>
          <p:txBody>
            <a:bodyPr/>
            <a:lstStyle/>
            <a:p>
              <a:endParaRPr lang="en-US" sz="2400" dirty="0">
                <a:latin typeface="Times New Roman" pitchFamily="18" charset="0"/>
                <a:cs typeface="Arial" pitchFamily="34" charset="0"/>
              </a:endParaRPr>
            </a:p>
          </p:txBody>
        </p:sp>
        <p:sp>
          <p:nvSpPr>
            <p:cNvPr id="238" name="Oval 139"/>
            <p:cNvSpPr>
              <a:spLocks noChangeArrowheads="1"/>
            </p:cNvSpPr>
            <p:nvPr/>
          </p:nvSpPr>
          <p:spPr bwMode="auto">
            <a:xfrm>
              <a:off x="3464" y="1542"/>
              <a:ext cx="94" cy="94"/>
            </a:xfrm>
            <a:prstGeom prst="ellipse">
              <a:avLst/>
            </a:prstGeom>
            <a:solidFill>
              <a:srgbClr val="360000"/>
            </a:solidFill>
            <a:ln w="9525">
              <a:noFill/>
              <a:round/>
              <a:headEnd/>
              <a:tailEnd/>
            </a:ln>
          </p:spPr>
          <p:txBody>
            <a:bodyPr/>
            <a:lstStyle/>
            <a:p>
              <a:endParaRPr lang="en-US" sz="2400" dirty="0">
                <a:latin typeface="Times New Roman" pitchFamily="18" charset="0"/>
                <a:cs typeface="Arial" pitchFamily="34" charset="0"/>
              </a:endParaRPr>
            </a:p>
          </p:txBody>
        </p:sp>
        <p:sp>
          <p:nvSpPr>
            <p:cNvPr id="239" name="Oval 140"/>
            <p:cNvSpPr>
              <a:spLocks noChangeArrowheads="1"/>
            </p:cNvSpPr>
            <p:nvPr/>
          </p:nvSpPr>
          <p:spPr bwMode="auto">
            <a:xfrm>
              <a:off x="3466" y="1544"/>
              <a:ext cx="90" cy="90"/>
            </a:xfrm>
            <a:prstGeom prst="ellipse">
              <a:avLst/>
            </a:prstGeom>
            <a:solidFill>
              <a:srgbClr val="420000"/>
            </a:solidFill>
            <a:ln w="9525">
              <a:noFill/>
              <a:round/>
              <a:headEnd/>
              <a:tailEnd/>
            </a:ln>
          </p:spPr>
          <p:txBody>
            <a:bodyPr/>
            <a:lstStyle/>
            <a:p>
              <a:endParaRPr lang="en-US" sz="2400" dirty="0">
                <a:latin typeface="Times New Roman" pitchFamily="18" charset="0"/>
                <a:cs typeface="Arial" pitchFamily="34" charset="0"/>
              </a:endParaRPr>
            </a:p>
          </p:txBody>
        </p:sp>
        <p:sp>
          <p:nvSpPr>
            <p:cNvPr id="240" name="Oval 141"/>
            <p:cNvSpPr>
              <a:spLocks noChangeArrowheads="1"/>
            </p:cNvSpPr>
            <p:nvPr/>
          </p:nvSpPr>
          <p:spPr bwMode="auto">
            <a:xfrm>
              <a:off x="3468" y="1546"/>
              <a:ext cx="86" cy="86"/>
            </a:xfrm>
            <a:prstGeom prst="ellipse">
              <a:avLst/>
            </a:prstGeom>
            <a:solidFill>
              <a:srgbClr val="4D0000"/>
            </a:solidFill>
            <a:ln w="9525">
              <a:noFill/>
              <a:round/>
              <a:headEnd/>
              <a:tailEnd/>
            </a:ln>
          </p:spPr>
          <p:txBody>
            <a:bodyPr/>
            <a:lstStyle/>
            <a:p>
              <a:endParaRPr lang="en-US" sz="2400" dirty="0">
                <a:latin typeface="Times New Roman" pitchFamily="18" charset="0"/>
                <a:cs typeface="Arial" pitchFamily="34" charset="0"/>
              </a:endParaRPr>
            </a:p>
          </p:txBody>
        </p:sp>
        <p:sp>
          <p:nvSpPr>
            <p:cNvPr id="241" name="Oval 142"/>
            <p:cNvSpPr>
              <a:spLocks noChangeArrowheads="1"/>
            </p:cNvSpPr>
            <p:nvPr/>
          </p:nvSpPr>
          <p:spPr bwMode="auto">
            <a:xfrm>
              <a:off x="3470" y="1548"/>
              <a:ext cx="84" cy="84"/>
            </a:xfrm>
            <a:prstGeom prst="ellipse">
              <a:avLst/>
            </a:prstGeom>
            <a:solidFill>
              <a:srgbClr val="590000"/>
            </a:solidFill>
            <a:ln w="9525">
              <a:noFill/>
              <a:round/>
              <a:headEnd/>
              <a:tailEnd/>
            </a:ln>
          </p:spPr>
          <p:txBody>
            <a:bodyPr/>
            <a:lstStyle/>
            <a:p>
              <a:endParaRPr lang="en-US" sz="2400" dirty="0">
                <a:latin typeface="Times New Roman" pitchFamily="18" charset="0"/>
                <a:cs typeface="Arial" pitchFamily="34" charset="0"/>
              </a:endParaRPr>
            </a:p>
          </p:txBody>
        </p:sp>
        <p:sp>
          <p:nvSpPr>
            <p:cNvPr id="242" name="Oval 143"/>
            <p:cNvSpPr>
              <a:spLocks noChangeArrowheads="1"/>
            </p:cNvSpPr>
            <p:nvPr/>
          </p:nvSpPr>
          <p:spPr bwMode="auto">
            <a:xfrm>
              <a:off x="3472" y="1550"/>
              <a:ext cx="80" cy="80"/>
            </a:xfrm>
            <a:prstGeom prst="ellipse">
              <a:avLst/>
            </a:prstGeom>
            <a:solidFill>
              <a:srgbClr val="650000"/>
            </a:solidFill>
            <a:ln w="9525">
              <a:noFill/>
              <a:round/>
              <a:headEnd/>
              <a:tailEnd/>
            </a:ln>
          </p:spPr>
          <p:txBody>
            <a:bodyPr/>
            <a:lstStyle/>
            <a:p>
              <a:endParaRPr lang="en-US" sz="2400" dirty="0">
                <a:latin typeface="Times New Roman" pitchFamily="18" charset="0"/>
                <a:cs typeface="Arial" pitchFamily="34" charset="0"/>
              </a:endParaRPr>
            </a:p>
          </p:txBody>
        </p:sp>
        <p:sp>
          <p:nvSpPr>
            <p:cNvPr id="243" name="Oval 144"/>
            <p:cNvSpPr>
              <a:spLocks noChangeArrowheads="1"/>
            </p:cNvSpPr>
            <p:nvPr/>
          </p:nvSpPr>
          <p:spPr bwMode="auto">
            <a:xfrm>
              <a:off x="3474" y="1552"/>
              <a:ext cx="76" cy="76"/>
            </a:xfrm>
            <a:prstGeom prst="ellipse">
              <a:avLst/>
            </a:prstGeom>
            <a:solidFill>
              <a:srgbClr val="720000"/>
            </a:solidFill>
            <a:ln w="9525">
              <a:noFill/>
              <a:round/>
              <a:headEnd/>
              <a:tailEnd/>
            </a:ln>
          </p:spPr>
          <p:txBody>
            <a:bodyPr/>
            <a:lstStyle/>
            <a:p>
              <a:endParaRPr lang="en-US" sz="2400" dirty="0">
                <a:latin typeface="Times New Roman" pitchFamily="18" charset="0"/>
                <a:cs typeface="Arial" pitchFamily="34" charset="0"/>
              </a:endParaRPr>
            </a:p>
          </p:txBody>
        </p:sp>
        <p:sp>
          <p:nvSpPr>
            <p:cNvPr id="244" name="Oval 145"/>
            <p:cNvSpPr>
              <a:spLocks noChangeArrowheads="1"/>
            </p:cNvSpPr>
            <p:nvPr/>
          </p:nvSpPr>
          <p:spPr bwMode="auto">
            <a:xfrm>
              <a:off x="3476" y="1554"/>
              <a:ext cx="72" cy="72"/>
            </a:xfrm>
            <a:prstGeom prst="ellipse">
              <a:avLst/>
            </a:prstGeom>
            <a:solidFill>
              <a:srgbClr val="7E0000"/>
            </a:solidFill>
            <a:ln w="9525">
              <a:noFill/>
              <a:round/>
              <a:headEnd/>
              <a:tailEnd/>
            </a:ln>
          </p:spPr>
          <p:txBody>
            <a:bodyPr/>
            <a:lstStyle/>
            <a:p>
              <a:endParaRPr lang="en-US" sz="2400" dirty="0">
                <a:latin typeface="Times New Roman" pitchFamily="18" charset="0"/>
                <a:cs typeface="Arial" pitchFamily="34" charset="0"/>
              </a:endParaRPr>
            </a:p>
          </p:txBody>
        </p:sp>
        <p:sp>
          <p:nvSpPr>
            <p:cNvPr id="245" name="Oval 146"/>
            <p:cNvSpPr>
              <a:spLocks noChangeArrowheads="1"/>
            </p:cNvSpPr>
            <p:nvPr/>
          </p:nvSpPr>
          <p:spPr bwMode="auto">
            <a:xfrm>
              <a:off x="3478" y="1556"/>
              <a:ext cx="68" cy="68"/>
            </a:xfrm>
            <a:prstGeom prst="ellipse">
              <a:avLst/>
            </a:prstGeom>
            <a:solidFill>
              <a:srgbClr val="8C0000"/>
            </a:solidFill>
            <a:ln w="9525">
              <a:noFill/>
              <a:round/>
              <a:headEnd/>
              <a:tailEnd/>
            </a:ln>
          </p:spPr>
          <p:txBody>
            <a:bodyPr/>
            <a:lstStyle/>
            <a:p>
              <a:endParaRPr lang="en-US" sz="2400" dirty="0">
                <a:latin typeface="Times New Roman" pitchFamily="18" charset="0"/>
                <a:cs typeface="Arial" pitchFamily="34" charset="0"/>
              </a:endParaRPr>
            </a:p>
          </p:txBody>
        </p:sp>
        <p:sp>
          <p:nvSpPr>
            <p:cNvPr id="246" name="Oval 147"/>
            <p:cNvSpPr>
              <a:spLocks noChangeArrowheads="1"/>
            </p:cNvSpPr>
            <p:nvPr/>
          </p:nvSpPr>
          <p:spPr bwMode="auto">
            <a:xfrm>
              <a:off x="3480" y="1558"/>
              <a:ext cx="64" cy="64"/>
            </a:xfrm>
            <a:prstGeom prst="ellipse">
              <a:avLst/>
            </a:prstGeom>
            <a:solidFill>
              <a:srgbClr val="980000"/>
            </a:solidFill>
            <a:ln w="9525">
              <a:noFill/>
              <a:round/>
              <a:headEnd/>
              <a:tailEnd/>
            </a:ln>
          </p:spPr>
          <p:txBody>
            <a:bodyPr/>
            <a:lstStyle/>
            <a:p>
              <a:endParaRPr lang="en-US" sz="2400" dirty="0">
                <a:latin typeface="Times New Roman" pitchFamily="18" charset="0"/>
                <a:cs typeface="Arial" pitchFamily="34" charset="0"/>
              </a:endParaRPr>
            </a:p>
          </p:txBody>
        </p:sp>
        <p:sp>
          <p:nvSpPr>
            <p:cNvPr id="247" name="Oval 148"/>
            <p:cNvSpPr>
              <a:spLocks noChangeArrowheads="1"/>
            </p:cNvSpPr>
            <p:nvPr/>
          </p:nvSpPr>
          <p:spPr bwMode="auto">
            <a:xfrm>
              <a:off x="3482" y="1560"/>
              <a:ext cx="60" cy="60"/>
            </a:xfrm>
            <a:prstGeom prst="ellipse">
              <a:avLst/>
            </a:prstGeom>
            <a:solidFill>
              <a:srgbClr val="A30000"/>
            </a:solidFill>
            <a:ln w="9525">
              <a:noFill/>
              <a:round/>
              <a:headEnd/>
              <a:tailEnd/>
            </a:ln>
          </p:spPr>
          <p:txBody>
            <a:bodyPr/>
            <a:lstStyle/>
            <a:p>
              <a:endParaRPr lang="en-US" sz="2400" dirty="0">
                <a:latin typeface="Times New Roman" pitchFamily="18" charset="0"/>
                <a:cs typeface="Arial" pitchFamily="34" charset="0"/>
              </a:endParaRPr>
            </a:p>
          </p:txBody>
        </p:sp>
        <p:sp>
          <p:nvSpPr>
            <p:cNvPr id="248" name="Oval 149"/>
            <p:cNvSpPr>
              <a:spLocks noChangeArrowheads="1"/>
            </p:cNvSpPr>
            <p:nvPr/>
          </p:nvSpPr>
          <p:spPr bwMode="auto">
            <a:xfrm>
              <a:off x="3484" y="1562"/>
              <a:ext cx="56" cy="56"/>
            </a:xfrm>
            <a:prstGeom prst="ellipse">
              <a:avLst/>
            </a:prstGeom>
            <a:solidFill>
              <a:srgbClr val="AE0000"/>
            </a:solidFill>
            <a:ln w="9525">
              <a:noFill/>
              <a:round/>
              <a:headEnd/>
              <a:tailEnd/>
            </a:ln>
          </p:spPr>
          <p:txBody>
            <a:bodyPr/>
            <a:lstStyle/>
            <a:p>
              <a:endParaRPr lang="en-US" sz="2400" dirty="0">
                <a:latin typeface="Times New Roman" pitchFamily="18" charset="0"/>
                <a:cs typeface="Arial" pitchFamily="34" charset="0"/>
              </a:endParaRPr>
            </a:p>
          </p:txBody>
        </p:sp>
        <p:sp>
          <p:nvSpPr>
            <p:cNvPr id="249" name="Oval 150"/>
            <p:cNvSpPr>
              <a:spLocks noChangeArrowheads="1"/>
            </p:cNvSpPr>
            <p:nvPr/>
          </p:nvSpPr>
          <p:spPr bwMode="auto">
            <a:xfrm>
              <a:off x="3486" y="1564"/>
              <a:ext cx="52" cy="52"/>
            </a:xfrm>
            <a:prstGeom prst="ellipse">
              <a:avLst/>
            </a:prstGeom>
            <a:solidFill>
              <a:srgbClr val="B90000"/>
            </a:solidFill>
            <a:ln w="9525">
              <a:noFill/>
              <a:round/>
              <a:headEnd/>
              <a:tailEnd/>
            </a:ln>
          </p:spPr>
          <p:txBody>
            <a:bodyPr/>
            <a:lstStyle/>
            <a:p>
              <a:endParaRPr lang="en-US" sz="2400" dirty="0">
                <a:latin typeface="Times New Roman" pitchFamily="18" charset="0"/>
                <a:cs typeface="Arial" pitchFamily="34" charset="0"/>
              </a:endParaRPr>
            </a:p>
          </p:txBody>
        </p:sp>
        <p:sp>
          <p:nvSpPr>
            <p:cNvPr id="250" name="Oval 151"/>
            <p:cNvSpPr>
              <a:spLocks noChangeArrowheads="1"/>
            </p:cNvSpPr>
            <p:nvPr/>
          </p:nvSpPr>
          <p:spPr bwMode="auto">
            <a:xfrm>
              <a:off x="3488" y="1566"/>
              <a:ext cx="48" cy="48"/>
            </a:xfrm>
            <a:prstGeom prst="ellipse">
              <a:avLst/>
            </a:prstGeom>
            <a:solidFill>
              <a:srgbClr val="C30000"/>
            </a:solidFill>
            <a:ln w="9525">
              <a:noFill/>
              <a:round/>
              <a:headEnd/>
              <a:tailEnd/>
            </a:ln>
          </p:spPr>
          <p:txBody>
            <a:bodyPr/>
            <a:lstStyle/>
            <a:p>
              <a:endParaRPr lang="en-US" sz="2400" dirty="0">
                <a:latin typeface="Times New Roman" pitchFamily="18" charset="0"/>
                <a:cs typeface="Arial" pitchFamily="34" charset="0"/>
              </a:endParaRPr>
            </a:p>
          </p:txBody>
        </p:sp>
        <p:sp>
          <p:nvSpPr>
            <p:cNvPr id="251" name="Oval 152"/>
            <p:cNvSpPr>
              <a:spLocks noChangeArrowheads="1"/>
            </p:cNvSpPr>
            <p:nvPr/>
          </p:nvSpPr>
          <p:spPr bwMode="auto">
            <a:xfrm>
              <a:off x="3490" y="1568"/>
              <a:ext cx="44" cy="44"/>
            </a:xfrm>
            <a:prstGeom prst="ellipse">
              <a:avLst/>
            </a:prstGeom>
            <a:solidFill>
              <a:srgbClr val="CC0000"/>
            </a:solidFill>
            <a:ln w="9525">
              <a:noFill/>
              <a:round/>
              <a:headEnd/>
              <a:tailEnd/>
            </a:ln>
          </p:spPr>
          <p:txBody>
            <a:bodyPr/>
            <a:lstStyle/>
            <a:p>
              <a:endParaRPr lang="en-US" sz="2400" dirty="0">
                <a:latin typeface="Times New Roman" pitchFamily="18" charset="0"/>
                <a:cs typeface="Arial" pitchFamily="34" charset="0"/>
              </a:endParaRPr>
            </a:p>
          </p:txBody>
        </p:sp>
        <p:sp>
          <p:nvSpPr>
            <p:cNvPr id="252" name="Oval 153"/>
            <p:cNvSpPr>
              <a:spLocks noChangeArrowheads="1"/>
            </p:cNvSpPr>
            <p:nvPr/>
          </p:nvSpPr>
          <p:spPr bwMode="auto">
            <a:xfrm>
              <a:off x="3492" y="1570"/>
              <a:ext cx="40" cy="40"/>
            </a:xfrm>
            <a:prstGeom prst="ellipse">
              <a:avLst/>
            </a:prstGeom>
            <a:solidFill>
              <a:srgbClr val="D50000"/>
            </a:solidFill>
            <a:ln w="9525">
              <a:noFill/>
              <a:round/>
              <a:headEnd/>
              <a:tailEnd/>
            </a:ln>
          </p:spPr>
          <p:txBody>
            <a:bodyPr/>
            <a:lstStyle/>
            <a:p>
              <a:endParaRPr lang="en-US" sz="2400" dirty="0">
                <a:latin typeface="Times New Roman" pitchFamily="18" charset="0"/>
                <a:cs typeface="Arial" pitchFamily="34" charset="0"/>
              </a:endParaRPr>
            </a:p>
          </p:txBody>
        </p:sp>
        <p:sp>
          <p:nvSpPr>
            <p:cNvPr id="253" name="Oval 154"/>
            <p:cNvSpPr>
              <a:spLocks noChangeArrowheads="1"/>
            </p:cNvSpPr>
            <p:nvPr/>
          </p:nvSpPr>
          <p:spPr bwMode="auto">
            <a:xfrm>
              <a:off x="3494" y="1572"/>
              <a:ext cx="36" cy="36"/>
            </a:xfrm>
            <a:prstGeom prst="ellipse">
              <a:avLst/>
            </a:prstGeom>
            <a:solidFill>
              <a:srgbClr val="DD0000"/>
            </a:solidFill>
            <a:ln w="9525">
              <a:noFill/>
              <a:round/>
              <a:headEnd/>
              <a:tailEnd/>
            </a:ln>
          </p:spPr>
          <p:txBody>
            <a:bodyPr/>
            <a:lstStyle/>
            <a:p>
              <a:endParaRPr lang="en-US" sz="2400" dirty="0">
                <a:latin typeface="Times New Roman" pitchFamily="18" charset="0"/>
                <a:cs typeface="Arial" pitchFamily="34" charset="0"/>
              </a:endParaRPr>
            </a:p>
          </p:txBody>
        </p:sp>
        <p:sp>
          <p:nvSpPr>
            <p:cNvPr id="254" name="Oval 155"/>
            <p:cNvSpPr>
              <a:spLocks noChangeArrowheads="1"/>
            </p:cNvSpPr>
            <p:nvPr/>
          </p:nvSpPr>
          <p:spPr bwMode="auto">
            <a:xfrm>
              <a:off x="3496" y="1574"/>
              <a:ext cx="32" cy="32"/>
            </a:xfrm>
            <a:prstGeom prst="ellipse">
              <a:avLst/>
            </a:prstGeom>
            <a:solidFill>
              <a:srgbClr val="E40000"/>
            </a:solidFill>
            <a:ln w="9525">
              <a:noFill/>
              <a:round/>
              <a:headEnd/>
              <a:tailEnd/>
            </a:ln>
          </p:spPr>
          <p:txBody>
            <a:bodyPr/>
            <a:lstStyle/>
            <a:p>
              <a:endParaRPr lang="en-US" sz="2400" dirty="0">
                <a:latin typeface="Times New Roman" pitchFamily="18" charset="0"/>
                <a:cs typeface="Arial" pitchFamily="34" charset="0"/>
              </a:endParaRPr>
            </a:p>
          </p:txBody>
        </p:sp>
        <p:sp>
          <p:nvSpPr>
            <p:cNvPr id="255" name="Oval 156"/>
            <p:cNvSpPr>
              <a:spLocks noChangeArrowheads="1"/>
            </p:cNvSpPr>
            <p:nvPr/>
          </p:nvSpPr>
          <p:spPr bwMode="auto">
            <a:xfrm>
              <a:off x="3498" y="1576"/>
              <a:ext cx="30" cy="30"/>
            </a:xfrm>
            <a:prstGeom prst="ellipse">
              <a:avLst/>
            </a:prstGeom>
            <a:solidFill>
              <a:srgbClr val="E90000"/>
            </a:solidFill>
            <a:ln w="9525">
              <a:noFill/>
              <a:round/>
              <a:headEnd/>
              <a:tailEnd/>
            </a:ln>
          </p:spPr>
          <p:txBody>
            <a:bodyPr/>
            <a:lstStyle/>
            <a:p>
              <a:endParaRPr lang="en-US" sz="2400" dirty="0">
                <a:latin typeface="Times New Roman" pitchFamily="18" charset="0"/>
                <a:cs typeface="Arial" pitchFamily="34" charset="0"/>
              </a:endParaRPr>
            </a:p>
          </p:txBody>
        </p:sp>
        <p:sp>
          <p:nvSpPr>
            <p:cNvPr id="256" name="Oval 157"/>
            <p:cNvSpPr>
              <a:spLocks noChangeArrowheads="1"/>
            </p:cNvSpPr>
            <p:nvPr/>
          </p:nvSpPr>
          <p:spPr bwMode="auto">
            <a:xfrm>
              <a:off x="3500" y="1578"/>
              <a:ext cx="26" cy="26"/>
            </a:xfrm>
            <a:prstGeom prst="ellipse">
              <a:avLst/>
            </a:prstGeom>
            <a:solidFill>
              <a:srgbClr val="EE0000"/>
            </a:solidFill>
            <a:ln w="9525">
              <a:noFill/>
              <a:round/>
              <a:headEnd/>
              <a:tailEnd/>
            </a:ln>
          </p:spPr>
          <p:txBody>
            <a:bodyPr/>
            <a:lstStyle/>
            <a:p>
              <a:endParaRPr lang="en-US" sz="2400" dirty="0">
                <a:latin typeface="Times New Roman" pitchFamily="18" charset="0"/>
                <a:cs typeface="Arial" pitchFamily="34" charset="0"/>
              </a:endParaRPr>
            </a:p>
          </p:txBody>
        </p:sp>
        <p:sp>
          <p:nvSpPr>
            <p:cNvPr id="257" name="Oval 158"/>
            <p:cNvSpPr>
              <a:spLocks noChangeArrowheads="1"/>
            </p:cNvSpPr>
            <p:nvPr/>
          </p:nvSpPr>
          <p:spPr bwMode="auto">
            <a:xfrm>
              <a:off x="3502" y="1580"/>
              <a:ext cx="22" cy="22"/>
            </a:xfrm>
            <a:prstGeom prst="ellipse">
              <a:avLst/>
            </a:prstGeom>
            <a:solidFill>
              <a:srgbClr val="F20000"/>
            </a:solidFill>
            <a:ln w="9525">
              <a:noFill/>
              <a:round/>
              <a:headEnd/>
              <a:tailEnd/>
            </a:ln>
          </p:spPr>
          <p:txBody>
            <a:bodyPr/>
            <a:lstStyle/>
            <a:p>
              <a:endParaRPr lang="en-US" sz="2400" dirty="0">
                <a:latin typeface="Times New Roman" pitchFamily="18" charset="0"/>
                <a:cs typeface="Arial" pitchFamily="34" charset="0"/>
              </a:endParaRPr>
            </a:p>
          </p:txBody>
        </p:sp>
        <p:sp>
          <p:nvSpPr>
            <p:cNvPr id="258" name="Oval 159"/>
            <p:cNvSpPr>
              <a:spLocks noChangeArrowheads="1"/>
            </p:cNvSpPr>
            <p:nvPr/>
          </p:nvSpPr>
          <p:spPr bwMode="auto">
            <a:xfrm>
              <a:off x="3504" y="1582"/>
              <a:ext cx="18" cy="18"/>
            </a:xfrm>
            <a:prstGeom prst="ellipse">
              <a:avLst/>
            </a:prstGeom>
            <a:solidFill>
              <a:srgbClr val="F60000"/>
            </a:solidFill>
            <a:ln w="9525">
              <a:noFill/>
              <a:round/>
              <a:headEnd/>
              <a:tailEnd/>
            </a:ln>
          </p:spPr>
          <p:txBody>
            <a:bodyPr/>
            <a:lstStyle/>
            <a:p>
              <a:endParaRPr lang="en-US" sz="2400" dirty="0">
                <a:latin typeface="Times New Roman" pitchFamily="18" charset="0"/>
                <a:cs typeface="Arial" pitchFamily="34" charset="0"/>
              </a:endParaRPr>
            </a:p>
          </p:txBody>
        </p:sp>
        <p:sp>
          <p:nvSpPr>
            <p:cNvPr id="259" name="Oval 160"/>
            <p:cNvSpPr>
              <a:spLocks noChangeArrowheads="1"/>
            </p:cNvSpPr>
            <p:nvPr/>
          </p:nvSpPr>
          <p:spPr bwMode="auto">
            <a:xfrm>
              <a:off x="3506" y="1584"/>
              <a:ext cx="14" cy="14"/>
            </a:xfrm>
            <a:prstGeom prst="ellipse">
              <a:avLst/>
            </a:prstGeom>
            <a:solidFill>
              <a:srgbClr val="F90000"/>
            </a:solidFill>
            <a:ln w="9525">
              <a:noFill/>
              <a:round/>
              <a:headEnd/>
              <a:tailEnd/>
            </a:ln>
          </p:spPr>
          <p:txBody>
            <a:bodyPr/>
            <a:lstStyle/>
            <a:p>
              <a:endParaRPr lang="en-US" sz="2400" dirty="0">
                <a:latin typeface="Times New Roman" pitchFamily="18" charset="0"/>
                <a:cs typeface="Arial" pitchFamily="34" charset="0"/>
              </a:endParaRPr>
            </a:p>
          </p:txBody>
        </p:sp>
        <p:sp>
          <p:nvSpPr>
            <p:cNvPr id="260" name="Oval 161"/>
            <p:cNvSpPr>
              <a:spLocks noChangeArrowheads="1"/>
            </p:cNvSpPr>
            <p:nvPr/>
          </p:nvSpPr>
          <p:spPr bwMode="auto">
            <a:xfrm>
              <a:off x="3508" y="1586"/>
              <a:ext cx="10" cy="10"/>
            </a:xfrm>
            <a:prstGeom prst="ellipse">
              <a:avLst/>
            </a:prstGeom>
            <a:solidFill>
              <a:srgbClr val="FB0000"/>
            </a:solidFill>
            <a:ln w="9525">
              <a:noFill/>
              <a:round/>
              <a:headEnd/>
              <a:tailEnd/>
            </a:ln>
          </p:spPr>
          <p:txBody>
            <a:bodyPr/>
            <a:lstStyle/>
            <a:p>
              <a:endParaRPr lang="en-US" sz="2400" dirty="0">
                <a:latin typeface="Times New Roman" pitchFamily="18" charset="0"/>
                <a:cs typeface="Arial" pitchFamily="34" charset="0"/>
              </a:endParaRPr>
            </a:p>
          </p:txBody>
        </p:sp>
        <p:sp>
          <p:nvSpPr>
            <p:cNvPr id="261" name="Oval 162"/>
            <p:cNvSpPr>
              <a:spLocks noChangeArrowheads="1"/>
            </p:cNvSpPr>
            <p:nvPr/>
          </p:nvSpPr>
          <p:spPr bwMode="auto">
            <a:xfrm>
              <a:off x="3510" y="1588"/>
              <a:ext cx="6" cy="6"/>
            </a:xfrm>
            <a:prstGeom prst="ellipse">
              <a:avLst/>
            </a:prstGeom>
            <a:solidFill>
              <a:srgbClr val="FD0000"/>
            </a:solidFill>
            <a:ln w="9525">
              <a:noFill/>
              <a:round/>
              <a:headEnd/>
              <a:tailEnd/>
            </a:ln>
          </p:spPr>
          <p:txBody>
            <a:bodyPr/>
            <a:lstStyle/>
            <a:p>
              <a:endParaRPr lang="en-US" sz="2400" dirty="0">
                <a:latin typeface="Times New Roman" pitchFamily="18" charset="0"/>
                <a:cs typeface="Arial" pitchFamily="34" charset="0"/>
              </a:endParaRPr>
            </a:p>
          </p:txBody>
        </p:sp>
      </p:grpSp>
      <p:grpSp>
        <p:nvGrpSpPr>
          <p:cNvPr id="262" name="Group 135"/>
          <p:cNvGrpSpPr>
            <a:grpSpLocks/>
          </p:cNvGrpSpPr>
          <p:nvPr/>
        </p:nvGrpSpPr>
        <p:grpSpPr bwMode="auto">
          <a:xfrm>
            <a:off x="5524576" y="3598702"/>
            <a:ext cx="147907" cy="126509"/>
            <a:chOff x="3456" y="1534"/>
            <a:chExt cx="110" cy="110"/>
          </a:xfrm>
        </p:grpSpPr>
        <p:sp>
          <p:nvSpPr>
            <p:cNvPr id="263" name="Oval 136"/>
            <p:cNvSpPr>
              <a:spLocks noChangeArrowheads="1"/>
            </p:cNvSpPr>
            <p:nvPr/>
          </p:nvSpPr>
          <p:spPr bwMode="auto">
            <a:xfrm>
              <a:off x="3456" y="1534"/>
              <a:ext cx="110" cy="110"/>
            </a:xfrm>
            <a:prstGeom prst="ellipse">
              <a:avLst/>
            </a:prstGeom>
            <a:solidFill>
              <a:srgbClr val="0F0000"/>
            </a:solidFill>
            <a:ln w="9525">
              <a:noFill/>
              <a:round/>
              <a:headEnd/>
              <a:tailEnd/>
            </a:ln>
          </p:spPr>
          <p:txBody>
            <a:bodyPr/>
            <a:lstStyle/>
            <a:p>
              <a:endParaRPr lang="en-US" sz="2400" dirty="0">
                <a:latin typeface="Times New Roman" pitchFamily="18" charset="0"/>
                <a:cs typeface="Arial" pitchFamily="34" charset="0"/>
              </a:endParaRPr>
            </a:p>
          </p:txBody>
        </p:sp>
        <p:sp>
          <p:nvSpPr>
            <p:cNvPr id="264" name="Oval 137"/>
            <p:cNvSpPr>
              <a:spLocks noChangeArrowheads="1"/>
            </p:cNvSpPr>
            <p:nvPr/>
          </p:nvSpPr>
          <p:spPr bwMode="auto">
            <a:xfrm>
              <a:off x="3460" y="1538"/>
              <a:ext cx="102" cy="102"/>
            </a:xfrm>
            <a:prstGeom prst="ellipse">
              <a:avLst/>
            </a:prstGeom>
            <a:solidFill>
              <a:srgbClr val="1E0000"/>
            </a:solidFill>
            <a:ln w="9525">
              <a:noFill/>
              <a:round/>
              <a:headEnd/>
              <a:tailEnd/>
            </a:ln>
          </p:spPr>
          <p:txBody>
            <a:bodyPr/>
            <a:lstStyle/>
            <a:p>
              <a:endParaRPr lang="en-US" sz="2400" dirty="0">
                <a:latin typeface="Times New Roman" pitchFamily="18" charset="0"/>
                <a:cs typeface="Arial" pitchFamily="34" charset="0"/>
              </a:endParaRPr>
            </a:p>
          </p:txBody>
        </p:sp>
        <p:sp>
          <p:nvSpPr>
            <p:cNvPr id="265" name="Oval 138"/>
            <p:cNvSpPr>
              <a:spLocks noChangeArrowheads="1"/>
            </p:cNvSpPr>
            <p:nvPr/>
          </p:nvSpPr>
          <p:spPr bwMode="auto">
            <a:xfrm>
              <a:off x="3462" y="1540"/>
              <a:ext cx="98" cy="98"/>
            </a:xfrm>
            <a:prstGeom prst="ellipse">
              <a:avLst/>
            </a:prstGeom>
            <a:solidFill>
              <a:srgbClr val="2A0000"/>
            </a:solidFill>
            <a:ln w="9525">
              <a:noFill/>
              <a:round/>
              <a:headEnd/>
              <a:tailEnd/>
            </a:ln>
          </p:spPr>
          <p:txBody>
            <a:bodyPr/>
            <a:lstStyle/>
            <a:p>
              <a:endParaRPr lang="en-US" sz="2400" dirty="0">
                <a:latin typeface="Times New Roman" pitchFamily="18" charset="0"/>
                <a:cs typeface="Arial" pitchFamily="34" charset="0"/>
              </a:endParaRPr>
            </a:p>
          </p:txBody>
        </p:sp>
        <p:sp>
          <p:nvSpPr>
            <p:cNvPr id="266" name="Oval 139"/>
            <p:cNvSpPr>
              <a:spLocks noChangeArrowheads="1"/>
            </p:cNvSpPr>
            <p:nvPr/>
          </p:nvSpPr>
          <p:spPr bwMode="auto">
            <a:xfrm>
              <a:off x="3464" y="1542"/>
              <a:ext cx="94" cy="94"/>
            </a:xfrm>
            <a:prstGeom prst="ellipse">
              <a:avLst/>
            </a:prstGeom>
            <a:solidFill>
              <a:srgbClr val="360000"/>
            </a:solidFill>
            <a:ln w="9525">
              <a:noFill/>
              <a:round/>
              <a:headEnd/>
              <a:tailEnd/>
            </a:ln>
          </p:spPr>
          <p:txBody>
            <a:bodyPr/>
            <a:lstStyle/>
            <a:p>
              <a:endParaRPr lang="en-US" sz="2400" dirty="0">
                <a:latin typeface="Times New Roman" pitchFamily="18" charset="0"/>
                <a:cs typeface="Arial" pitchFamily="34" charset="0"/>
              </a:endParaRPr>
            </a:p>
          </p:txBody>
        </p:sp>
        <p:sp>
          <p:nvSpPr>
            <p:cNvPr id="267" name="Oval 140"/>
            <p:cNvSpPr>
              <a:spLocks noChangeArrowheads="1"/>
            </p:cNvSpPr>
            <p:nvPr/>
          </p:nvSpPr>
          <p:spPr bwMode="auto">
            <a:xfrm>
              <a:off x="3466" y="1544"/>
              <a:ext cx="90" cy="90"/>
            </a:xfrm>
            <a:prstGeom prst="ellipse">
              <a:avLst/>
            </a:prstGeom>
            <a:solidFill>
              <a:srgbClr val="420000"/>
            </a:solidFill>
            <a:ln w="9525">
              <a:noFill/>
              <a:round/>
              <a:headEnd/>
              <a:tailEnd/>
            </a:ln>
          </p:spPr>
          <p:txBody>
            <a:bodyPr/>
            <a:lstStyle/>
            <a:p>
              <a:endParaRPr lang="en-US" sz="2400" dirty="0">
                <a:latin typeface="Times New Roman" pitchFamily="18" charset="0"/>
                <a:cs typeface="Arial" pitchFamily="34" charset="0"/>
              </a:endParaRPr>
            </a:p>
          </p:txBody>
        </p:sp>
        <p:sp>
          <p:nvSpPr>
            <p:cNvPr id="268" name="Oval 141"/>
            <p:cNvSpPr>
              <a:spLocks noChangeArrowheads="1"/>
            </p:cNvSpPr>
            <p:nvPr/>
          </p:nvSpPr>
          <p:spPr bwMode="auto">
            <a:xfrm>
              <a:off x="3468" y="1546"/>
              <a:ext cx="86" cy="86"/>
            </a:xfrm>
            <a:prstGeom prst="ellipse">
              <a:avLst/>
            </a:prstGeom>
            <a:solidFill>
              <a:srgbClr val="4D0000"/>
            </a:solidFill>
            <a:ln w="9525">
              <a:noFill/>
              <a:round/>
              <a:headEnd/>
              <a:tailEnd/>
            </a:ln>
          </p:spPr>
          <p:txBody>
            <a:bodyPr/>
            <a:lstStyle/>
            <a:p>
              <a:endParaRPr lang="en-US" sz="2400" dirty="0">
                <a:latin typeface="Times New Roman" pitchFamily="18" charset="0"/>
                <a:cs typeface="Arial" pitchFamily="34" charset="0"/>
              </a:endParaRPr>
            </a:p>
          </p:txBody>
        </p:sp>
        <p:sp>
          <p:nvSpPr>
            <p:cNvPr id="269" name="Oval 142"/>
            <p:cNvSpPr>
              <a:spLocks noChangeArrowheads="1"/>
            </p:cNvSpPr>
            <p:nvPr/>
          </p:nvSpPr>
          <p:spPr bwMode="auto">
            <a:xfrm>
              <a:off x="3470" y="1548"/>
              <a:ext cx="84" cy="84"/>
            </a:xfrm>
            <a:prstGeom prst="ellipse">
              <a:avLst/>
            </a:prstGeom>
            <a:solidFill>
              <a:srgbClr val="590000"/>
            </a:solidFill>
            <a:ln w="9525">
              <a:noFill/>
              <a:round/>
              <a:headEnd/>
              <a:tailEnd/>
            </a:ln>
          </p:spPr>
          <p:txBody>
            <a:bodyPr/>
            <a:lstStyle/>
            <a:p>
              <a:endParaRPr lang="en-US" sz="2400" dirty="0">
                <a:latin typeface="Times New Roman" pitchFamily="18" charset="0"/>
                <a:cs typeface="Arial" pitchFamily="34" charset="0"/>
              </a:endParaRPr>
            </a:p>
          </p:txBody>
        </p:sp>
        <p:sp>
          <p:nvSpPr>
            <p:cNvPr id="270" name="Oval 143"/>
            <p:cNvSpPr>
              <a:spLocks noChangeArrowheads="1"/>
            </p:cNvSpPr>
            <p:nvPr/>
          </p:nvSpPr>
          <p:spPr bwMode="auto">
            <a:xfrm>
              <a:off x="3472" y="1550"/>
              <a:ext cx="80" cy="80"/>
            </a:xfrm>
            <a:prstGeom prst="ellipse">
              <a:avLst/>
            </a:prstGeom>
            <a:solidFill>
              <a:srgbClr val="650000"/>
            </a:solidFill>
            <a:ln w="9525">
              <a:noFill/>
              <a:round/>
              <a:headEnd/>
              <a:tailEnd/>
            </a:ln>
          </p:spPr>
          <p:txBody>
            <a:bodyPr/>
            <a:lstStyle/>
            <a:p>
              <a:endParaRPr lang="en-US" sz="2400" dirty="0">
                <a:latin typeface="Times New Roman" pitchFamily="18" charset="0"/>
                <a:cs typeface="Arial" pitchFamily="34" charset="0"/>
              </a:endParaRPr>
            </a:p>
          </p:txBody>
        </p:sp>
        <p:sp>
          <p:nvSpPr>
            <p:cNvPr id="271" name="Oval 144"/>
            <p:cNvSpPr>
              <a:spLocks noChangeArrowheads="1"/>
            </p:cNvSpPr>
            <p:nvPr/>
          </p:nvSpPr>
          <p:spPr bwMode="auto">
            <a:xfrm>
              <a:off x="3474" y="1552"/>
              <a:ext cx="76" cy="76"/>
            </a:xfrm>
            <a:prstGeom prst="ellipse">
              <a:avLst/>
            </a:prstGeom>
            <a:solidFill>
              <a:srgbClr val="720000"/>
            </a:solidFill>
            <a:ln w="9525">
              <a:noFill/>
              <a:round/>
              <a:headEnd/>
              <a:tailEnd/>
            </a:ln>
          </p:spPr>
          <p:txBody>
            <a:bodyPr/>
            <a:lstStyle/>
            <a:p>
              <a:endParaRPr lang="en-US" sz="2400" dirty="0">
                <a:latin typeface="Times New Roman" pitchFamily="18" charset="0"/>
                <a:cs typeface="Arial" pitchFamily="34" charset="0"/>
              </a:endParaRPr>
            </a:p>
          </p:txBody>
        </p:sp>
        <p:sp>
          <p:nvSpPr>
            <p:cNvPr id="272" name="Oval 145"/>
            <p:cNvSpPr>
              <a:spLocks noChangeArrowheads="1"/>
            </p:cNvSpPr>
            <p:nvPr/>
          </p:nvSpPr>
          <p:spPr bwMode="auto">
            <a:xfrm>
              <a:off x="3476" y="1554"/>
              <a:ext cx="72" cy="72"/>
            </a:xfrm>
            <a:prstGeom prst="ellipse">
              <a:avLst/>
            </a:prstGeom>
            <a:solidFill>
              <a:srgbClr val="7E0000"/>
            </a:solidFill>
            <a:ln w="9525">
              <a:noFill/>
              <a:round/>
              <a:headEnd/>
              <a:tailEnd/>
            </a:ln>
          </p:spPr>
          <p:txBody>
            <a:bodyPr/>
            <a:lstStyle/>
            <a:p>
              <a:endParaRPr lang="en-US" sz="2400" dirty="0">
                <a:latin typeface="Times New Roman" pitchFamily="18" charset="0"/>
                <a:cs typeface="Arial" pitchFamily="34" charset="0"/>
              </a:endParaRPr>
            </a:p>
          </p:txBody>
        </p:sp>
        <p:sp>
          <p:nvSpPr>
            <p:cNvPr id="273" name="Oval 146"/>
            <p:cNvSpPr>
              <a:spLocks noChangeArrowheads="1"/>
            </p:cNvSpPr>
            <p:nvPr/>
          </p:nvSpPr>
          <p:spPr bwMode="auto">
            <a:xfrm>
              <a:off x="3478" y="1556"/>
              <a:ext cx="68" cy="68"/>
            </a:xfrm>
            <a:prstGeom prst="ellipse">
              <a:avLst/>
            </a:prstGeom>
            <a:solidFill>
              <a:srgbClr val="8C0000"/>
            </a:solidFill>
            <a:ln w="9525">
              <a:noFill/>
              <a:round/>
              <a:headEnd/>
              <a:tailEnd/>
            </a:ln>
          </p:spPr>
          <p:txBody>
            <a:bodyPr/>
            <a:lstStyle/>
            <a:p>
              <a:endParaRPr lang="en-US" sz="2400" dirty="0">
                <a:latin typeface="Times New Roman" pitchFamily="18" charset="0"/>
                <a:cs typeface="Arial" pitchFamily="34" charset="0"/>
              </a:endParaRPr>
            </a:p>
          </p:txBody>
        </p:sp>
        <p:sp>
          <p:nvSpPr>
            <p:cNvPr id="274" name="Oval 147"/>
            <p:cNvSpPr>
              <a:spLocks noChangeArrowheads="1"/>
            </p:cNvSpPr>
            <p:nvPr/>
          </p:nvSpPr>
          <p:spPr bwMode="auto">
            <a:xfrm>
              <a:off x="3480" y="1558"/>
              <a:ext cx="64" cy="64"/>
            </a:xfrm>
            <a:prstGeom prst="ellipse">
              <a:avLst/>
            </a:prstGeom>
            <a:solidFill>
              <a:srgbClr val="980000"/>
            </a:solidFill>
            <a:ln w="9525">
              <a:noFill/>
              <a:round/>
              <a:headEnd/>
              <a:tailEnd/>
            </a:ln>
          </p:spPr>
          <p:txBody>
            <a:bodyPr/>
            <a:lstStyle/>
            <a:p>
              <a:endParaRPr lang="en-US" sz="2400" dirty="0">
                <a:latin typeface="Times New Roman" pitchFamily="18" charset="0"/>
                <a:cs typeface="Arial" pitchFamily="34" charset="0"/>
              </a:endParaRPr>
            </a:p>
          </p:txBody>
        </p:sp>
        <p:sp>
          <p:nvSpPr>
            <p:cNvPr id="275" name="Oval 148"/>
            <p:cNvSpPr>
              <a:spLocks noChangeArrowheads="1"/>
            </p:cNvSpPr>
            <p:nvPr/>
          </p:nvSpPr>
          <p:spPr bwMode="auto">
            <a:xfrm>
              <a:off x="3482" y="1560"/>
              <a:ext cx="60" cy="60"/>
            </a:xfrm>
            <a:prstGeom prst="ellipse">
              <a:avLst/>
            </a:prstGeom>
            <a:solidFill>
              <a:srgbClr val="A30000"/>
            </a:solidFill>
            <a:ln w="9525">
              <a:noFill/>
              <a:round/>
              <a:headEnd/>
              <a:tailEnd/>
            </a:ln>
          </p:spPr>
          <p:txBody>
            <a:bodyPr/>
            <a:lstStyle/>
            <a:p>
              <a:endParaRPr lang="en-US" sz="2400" dirty="0">
                <a:latin typeface="Times New Roman" pitchFamily="18" charset="0"/>
                <a:cs typeface="Arial" pitchFamily="34" charset="0"/>
              </a:endParaRPr>
            </a:p>
          </p:txBody>
        </p:sp>
        <p:sp>
          <p:nvSpPr>
            <p:cNvPr id="276" name="Oval 149"/>
            <p:cNvSpPr>
              <a:spLocks noChangeArrowheads="1"/>
            </p:cNvSpPr>
            <p:nvPr/>
          </p:nvSpPr>
          <p:spPr bwMode="auto">
            <a:xfrm>
              <a:off x="3484" y="1562"/>
              <a:ext cx="56" cy="56"/>
            </a:xfrm>
            <a:prstGeom prst="ellipse">
              <a:avLst/>
            </a:prstGeom>
            <a:solidFill>
              <a:srgbClr val="AE0000"/>
            </a:solidFill>
            <a:ln w="9525">
              <a:noFill/>
              <a:round/>
              <a:headEnd/>
              <a:tailEnd/>
            </a:ln>
          </p:spPr>
          <p:txBody>
            <a:bodyPr/>
            <a:lstStyle/>
            <a:p>
              <a:endParaRPr lang="en-US" sz="2400" dirty="0">
                <a:latin typeface="Times New Roman" pitchFamily="18" charset="0"/>
                <a:cs typeface="Arial" pitchFamily="34" charset="0"/>
              </a:endParaRPr>
            </a:p>
          </p:txBody>
        </p:sp>
        <p:sp>
          <p:nvSpPr>
            <p:cNvPr id="277" name="Oval 150"/>
            <p:cNvSpPr>
              <a:spLocks noChangeArrowheads="1"/>
            </p:cNvSpPr>
            <p:nvPr/>
          </p:nvSpPr>
          <p:spPr bwMode="auto">
            <a:xfrm>
              <a:off x="3486" y="1564"/>
              <a:ext cx="52" cy="52"/>
            </a:xfrm>
            <a:prstGeom prst="ellipse">
              <a:avLst/>
            </a:prstGeom>
            <a:solidFill>
              <a:srgbClr val="B90000"/>
            </a:solidFill>
            <a:ln w="9525">
              <a:noFill/>
              <a:round/>
              <a:headEnd/>
              <a:tailEnd/>
            </a:ln>
          </p:spPr>
          <p:txBody>
            <a:bodyPr/>
            <a:lstStyle/>
            <a:p>
              <a:endParaRPr lang="en-US" sz="2400" dirty="0">
                <a:latin typeface="Times New Roman" pitchFamily="18" charset="0"/>
                <a:cs typeface="Arial" pitchFamily="34" charset="0"/>
              </a:endParaRPr>
            </a:p>
          </p:txBody>
        </p:sp>
        <p:sp>
          <p:nvSpPr>
            <p:cNvPr id="278" name="Oval 151"/>
            <p:cNvSpPr>
              <a:spLocks noChangeArrowheads="1"/>
            </p:cNvSpPr>
            <p:nvPr/>
          </p:nvSpPr>
          <p:spPr bwMode="auto">
            <a:xfrm>
              <a:off x="3488" y="1566"/>
              <a:ext cx="48" cy="48"/>
            </a:xfrm>
            <a:prstGeom prst="ellipse">
              <a:avLst/>
            </a:prstGeom>
            <a:solidFill>
              <a:srgbClr val="C30000"/>
            </a:solidFill>
            <a:ln w="9525">
              <a:noFill/>
              <a:round/>
              <a:headEnd/>
              <a:tailEnd/>
            </a:ln>
          </p:spPr>
          <p:txBody>
            <a:bodyPr/>
            <a:lstStyle/>
            <a:p>
              <a:endParaRPr lang="en-US" sz="2400" dirty="0">
                <a:latin typeface="Times New Roman" pitchFamily="18" charset="0"/>
                <a:cs typeface="Arial" pitchFamily="34" charset="0"/>
              </a:endParaRPr>
            </a:p>
          </p:txBody>
        </p:sp>
        <p:sp>
          <p:nvSpPr>
            <p:cNvPr id="279" name="Oval 152"/>
            <p:cNvSpPr>
              <a:spLocks noChangeArrowheads="1"/>
            </p:cNvSpPr>
            <p:nvPr/>
          </p:nvSpPr>
          <p:spPr bwMode="auto">
            <a:xfrm>
              <a:off x="3490" y="1568"/>
              <a:ext cx="44" cy="44"/>
            </a:xfrm>
            <a:prstGeom prst="ellipse">
              <a:avLst/>
            </a:prstGeom>
            <a:solidFill>
              <a:srgbClr val="CC0000"/>
            </a:solidFill>
            <a:ln w="9525">
              <a:noFill/>
              <a:round/>
              <a:headEnd/>
              <a:tailEnd/>
            </a:ln>
          </p:spPr>
          <p:txBody>
            <a:bodyPr/>
            <a:lstStyle/>
            <a:p>
              <a:endParaRPr lang="en-US" sz="2400" dirty="0">
                <a:latin typeface="Times New Roman" pitchFamily="18" charset="0"/>
                <a:cs typeface="Arial" pitchFamily="34" charset="0"/>
              </a:endParaRPr>
            </a:p>
          </p:txBody>
        </p:sp>
        <p:sp>
          <p:nvSpPr>
            <p:cNvPr id="280" name="Oval 153"/>
            <p:cNvSpPr>
              <a:spLocks noChangeArrowheads="1"/>
            </p:cNvSpPr>
            <p:nvPr/>
          </p:nvSpPr>
          <p:spPr bwMode="auto">
            <a:xfrm>
              <a:off x="3492" y="1570"/>
              <a:ext cx="40" cy="40"/>
            </a:xfrm>
            <a:prstGeom prst="ellipse">
              <a:avLst/>
            </a:prstGeom>
            <a:solidFill>
              <a:srgbClr val="D50000"/>
            </a:solidFill>
            <a:ln w="9525">
              <a:noFill/>
              <a:round/>
              <a:headEnd/>
              <a:tailEnd/>
            </a:ln>
          </p:spPr>
          <p:txBody>
            <a:bodyPr/>
            <a:lstStyle/>
            <a:p>
              <a:endParaRPr lang="en-US" sz="2400" dirty="0">
                <a:latin typeface="Times New Roman" pitchFamily="18" charset="0"/>
                <a:cs typeface="Arial" pitchFamily="34" charset="0"/>
              </a:endParaRPr>
            </a:p>
          </p:txBody>
        </p:sp>
        <p:sp>
          <p:nvSpPr>
            <p:cNvPr id="281" name="Oval 154"/>
            <p:cNvSpPr>
              <a:spLocks noChangeArrowheads="1"/>
            </p:cNvSpPr>
            <p:nvPr/>
          </p:nvSpPr>
          <p:spPr bwMode="auto">
            <a:xfrm>
              <a:off x="3494" y="1572"/>
              <a:ext cx="36" cy="36"/>
            </a:xfrm>
            <a:prstGeom prst="ellipse">
              <a:avLst/>
            </a:prstGeom>
            <a:solidFill>
              <a:srgbClr val="DD0000"/>
            </a:solidFill>
            <a:ln w="9525">
              <a:noFill/>
              <a:round/>
              <a:headEnd/>
              <a:tailEnd/>
            </a:ln>
          </p:spPr>
          <p:txBody>
            <a:bodyPr/>
            <a:lstStyle/>
            <a:p>
              <a:endParaRPr lang="en-US" sz="2400" dirty="0">
                <a:latin typeface="Times New Roman" pitchFamily="18" charset="0"/>
                <a:cs typeface="Arial" pitchFamily="34" charset="0"/>
              </a:endParaRPr>
            </a:p>
          </p:txBody>
        </p:sp>
        <p:sp>
          <p:nvSpPr>
            <p:cNvPr id="282" name="Oval 155"/>
            <p:cNvSpPr>
              <a:spLocks noChangeArrowheads="1"/>
            </p:cNvSpPr>
            <p:nvPr/>
          </p:nvSpPr>
          <p:spPr bwMode="auto">
            <a:xfrm>
              <a:off x="3496" y="1574"/>
              <a:ext cx="32" cy="32"/>
            </a:xfrm>
            <a:prstGeom prst="ellipse">
              <a:avLst/>
            </a:prstGeom>
            <a:solidFill>
              <a:srgbClr val="E40000"/>
            </a:solidFill>
            <a:ln w="9525">
              <a:noFill/>
              <a:round/>
              <a:headEnd/>
              <a:tailEnd/>
            </a:ln>
          </p:spPr>
          <p:txBody>
            <a:bodyPr/>
            <a:lstStyle/>
            <a:p>
              <a:endParaRPr lang="en-US" sz="2400" dirty="0">
                <a:latin typeface="Times New Roman" pitchFamily="18" charset="0"/>
                <a:cs typeface="Arial" pitchFamily="34" charset="0"/>
              </a:endParaRPr>
            </a:p>
          </p:txBody>
        </p:sp>
        <p:sp>
          <p:nvSpPr>
            <p:cNvPr id="283" name="Oval 156"/>
            <p:cNvSpPr>
              <a:spLocks noChangeArrowheads="1"/>
            </p:cNvSpPr>
            <p:nvPr/>
          </p:nvSpPr>
          <p:spPr bwMode="auto">
            <a:xfrm>
              <a:off x="3498" y="1576"/>
              <a:ext cx="30" cy="30"/>
            </a:xfrm>
            <a:prstGeom prst="ellipse">
              <a:avLst/>
            </a:prstGeom>
            <a:solidFill>
              <a:srgbClr val="E90000"/>
            </a:solidFill>
            <a:ln w="9525">
              <a:noFill/>
              <a:round/>
              <a:headEnd/>
              <a:tailEnd/>
            </a:ln>
          </p:spPr>
          <p:txBody>
            <a:bodyPr/>
            <a:lstStyle/>
            <a:p>
              <a:endParaRPr lang="en-US" sz="2400" dirty="0">
                <a:latin typeface="Times New Roman" pitchFamily="18" charset="0"/>
                <a:cs typeface="Arial" pitchFamily="34" charset="0"/>
              </a:endParaRPr>
            </a:p>
          </p:txBody>
        </p:sp>
        <p:sp>
          <p:nvSpPr>
            <p:cNvPr id="284" name="Oval 157"/>
            <p:cNvSpPr>
              <a:spLocks noChangeArrowheads="1"/>
            </p:cNvSpPr>
            <p:nvPr/>
          </p:nvSpPr>
          <p:spPr bwMode="auto">
            <a:xfrm>
              <a:off x="3500" y="1578"/>
              <a:ext cx="26" cy="26"/>
            </a:xfrm>
            <a:prstGeom prst="ellipse">
              <a:avLst/>
            </a:prstGeom>
            <a:solidFill>
              <a:srgbClr val="EE0000"/>
            </a:solidFill>
            <a:ln w="9525">
              <a:noFill/>
              <a:round/>
              <a:headEnd/>
              <a:tailEnd/>
            </a:ln>
          </p:spPr>
          <p:txBody>
            <a:bodyPr/>
            <a:lstStyle/>
            <a:p>
              <a:endParaRPr lang="en-US" sz="2400" dirty="0">
                <a:latin typeface="Times New Roman" pitchFamily="18" charset="0"/>
                <a:cs typeface="Arial" pitchFamily="34" charset="0"/>
              </a:endParaRPr>
            </a:p>
          </p:txBody>
        </p:sp>
        <p:sp>
          <p:nvSpPr>
            <p:cNvPr id="285" name="Oval 158"/>
            <p:cNvSpPr>
              <a:spLocks noChangeArrowheads="1"/>
            </p:cNvSpPr>
            <p:nvPr/>
          </p:nvSpPr>
          <p:spPr bwMode="auto">
            <a:xfrm>
              <a:off x="3502" y="1580"/>
              <a:ext cx="22" cy="22"/>
            </a:xfrm>
            <a:prstGeom prst="ellipse">
              <a:avLst/>
            </a:prstGeom>
            <a:solidFill>
              <a:srgbClr val="F20000"/>
            </a:solidFill>
            <a:ln w="9525">
              <a:noFill/>
              <a:round/>
              <a:headEnd/>
              <a:tailEnd/>
            </a:ln>
          </p:spPr>
          <p:txBody>
            <a:bodyPr/>
            <a:lstStyle/>
            <a:p>
              <a:endParaRPr lang="en-US" sz="2400" dirty="0">
                <a:latin typeface="Times New Roman" pitchFamily="18" charset="0"/>
                <a:cs typeface="Arial" pitchFamily="34" charset="0"/>
              </a:endParaRPr>
            </a:p>
          </p:txBody>
        </p:sp>
        <p:sp>
          <p:nvSpPr>
            <p:cNvPr id="286" name="Oval 159"/>
            <p:cNvSpPr>
              <a:spLocks noChangeArrowheads="1"/>
            </p:cNvSpPr>
            <p:nvPr/>
          </p:nvSpPr>
          <p:spPr bwMode="auto">
            <a:xfrm>
              <a:off x="3504" y="1582"/>
              <a:ext cx="18" cy="18"/>
            </a:xfrm>
            <a:prstGeom prst="ellipse">
              <a:avLst/>
            </a:prstGeom>
            <a:solidFill>
              <a:srgbClr val="F60000"/>
            </a:solidFill>
            <a:ln w="9525">
              <a:noFill/>
              <a:round/>
              <a:headEnd/>
              <a:tailEnd/>
            </a:ln>
          </p:spPr>
          <p:txBody>
            <a:bodyPr/>
            <a:lstStyle/>
            <a:p>
              <a:endParaRPr lang="en-US" sz="2400" dirty="0">
                <a:latin typeface="Times New Roman" pitchFamily="18" charset="0"/>
                <a:cs typeface="Arial" pitchFamily="34" charset="0"/>
              </a:endParaRPr>
            </a:p>
          </p:txBody>
        </p:sp>
        <p:sp>
          <p:nvSpPr>
            <p:cNvPr id="287" name="Oval 160"/>
            <p:cNvSpPr>
              <a:spLocks noChangeArrowheads="1"/>
            </p:cNvSpPr>
            <p:nvPr/>
          </p:nvSpPr>
          <p:spPr bwMode="auto">
            <a:xfrm>
              <a:off x="3506" y="1584"/>
              <a:ext cx="14" cy="14"/>
            </a:xfrm>
            <a:prstGeom prst="ellipse">
              <a:avLst/>
            </a:prstGeom>
            <a:solidFill>
              <a:srgbClr val="F90000"/>
            </a:solidFill>
            <a:ln w="9525">
              <a:noFill/>
              <a:round/>
              <a:headEnd/>
              <a:tailEnd/>
            </a:ln>
          </p:spPr>
          <p:txBody>
            <a:bodyPr/>
            <a:lstStyle/>
            <a:p>
              <a:endParaRPr lang="en-US" sz="2400" dirty="0">
                <a:latin typeface="Times New Roman" pitchFamily="18" charset="0"/>
                <a:cs typeface="Arial" pitchFamily="34" charset="0"/>
              </a:endParaRPr>
            </a:p>
          </p:txBody>
        </p:sp>
        <p:sp>
          <p:nvSpPr>
            <p:cNvPr id="288" name="Oval 161"/>
            <p:cNvSpPr>
              <a:spLocks noChangeArrowheads="1"/>
            </p:cNvSpPr>
            <p:nvPr/>
          </p:nvSpPr>
          <p:spPr bwMode="auto">
            <a:xfrm>
              <a:off x="3508" y="1586"/>
              <a:ext cx="10" cy="10"/>
            </a:xfrm>
            <a:prstGeom prst="ellipse">
              <a:avLst/>
            </a:prstGeom>
            <a:solidFill>
              <a:srgbClr val="FB0000"/>
            </a:solidFill>
            <a:ln w="9525">
              <a:noFill/>
              <a:round/>
              <a:headEnd/>
              <a:tailEnd/>
            </a:ln>
          </p:spPr>
          <p:txBody>
            <a:bodyPr/>
            <a:lstStyle/>
            <a:p>
              <a:endParaRPr lang="en-US" sz="2400" dirty="0">
                <a:latin typeface="Times New Roman" pitchFamily="18" charset="0"/>
                <a:cs typeface="Arial" pitchFamily="34" charset="0"/>
              </a:endParaRPr>
            </a:p>
          </p:txBody>
        </p:sp>
        <p:sp>
          <p:nvSpPr>
            <p:cNvPr id="289" name="Oval 162"/>
            <p:cNvSpPr>
              <a:spLocks noChangeArrowheads="1"/>
            </p:cNvSpPr>
            <p:nvPr/>
          </p:nvSpPr>
          <p:spPr bwMode="auto">
            <a:xfrm>
              <a:off x="3510" y="1588"/>
              <a:ext cx="6" cy="6"/>
            </a:xfrm>
            <a:prstGeom prst="ellipse">
              <a:avLst/>
            </a:prstGeom>
            <a:solidFill>
              <a:srgbClr val="FD0000"/>
            </a:solidFill>
            <a:ln w="9525">
              <a:noFill/>
              <a:round/>
              <a:headEnd/>
              <a:tailEnd/>
            </a:ln>
          </p:spPr>
          <p:txBody>
            <a:bodyPr/>
            <a:lstStyle/>
            <a:p>
              <a:endParaRPr lang="en-US" sz="2400" dirty="0">
                <a:latin typeface="Times New Roman" pitchFamily="18" charset="0"/>
                <a:cs typeface="Arial" pitchFamily="34" charset="0"/>
              </a:endParaRPr>
            </a:p>
          </p:txBody>
        </p:sp>
      </p:grpSp>
      <p:sp>
        <p:nvSpPr>
          <p:cNvPr id="322" name="Pie 321"/>
          <p:cNvSpPr>
            <a:spLocks noChangeAspect="1"/>
          </p:cNvSpPr>
          <p:nvPr/>
        </p:nvSpPr>
        <p:spPr>
          <a:xfrm>
            <a:off x="8114025" y="1482373"/>
            <a:ext cx="3816310" cy="3816310"/>
          </a:xfrm>
          <a:prstGeom prst="pie">
            <a:avLst>
              <a:gd name="adj1" fmla="val 3122179"/>
              <a:gd name="adj2" fmla="val 14514948"/>
            </a:avLst>
          </a:prstGeom>
          <a:solidFill>
            <a:srgbClr val="00B050">
              <a:alpha val="1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23" name="Pie 322"/>
          <p:cNvSpPr>
            <a:spLocks noChangeAspect="1"/>
          </p:cNvSpPr>
          <p:nvPr/>
        </p:nvSpPr>
        <p:spPr>
          <a:xfrm>
            <a:off x="-956139" y="1482778"/>
            <a:ext cx="3816311" cy="3816311"/>
          </a:xfrm>
          <a:prstGeom prst="pie">
            <a:avLst>
              <a:gd name="adj1" fmla="val 3122179"/>
              <a:gd name="adj2" fmla="val 14514948"/>
            </a:avLst>
          </a:prstGeom>
          <a:solidFill>
            <a:srgbClr val="00B050">
              <a:alpha val="1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24" name="Pie 323"/>
          <p:cNvSpPr>
            <a:spLocks noChangeAspect="1"/>
          </p:cNvSpPr>
          <p:nvPr/>
        </p:nvSpPr>
        <p:spPr>
          <a:xfrm>
            <a:off x="155443" y="1434969"/>
            <a:ext cx="3816311" cy="3816310"/>
          </a:xfrm>
          <a:prstGeom prst="pie">
            <a:avLst>
              <a:gd name="adj1" fmla="val 18327501"/>
              <a:gd name="adj2" fmla="val 4304207"/>
            </a:avLst>
          </a:prstGeom>
          <a:solidFill>
            <a:srgbClr val="00B050">
              <a:alpha val="1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25" name="Pie 324"/>
          <p:cNvSpPr>
            <a:spLocks noChangeAspect="1"/>
          </p:cNvSpPr>
          <p:nvPr/>
        </p:nvSpPr>
        <p:spPr>
          <a:xfrm>
            <a:off x="3620403" y="1785132"/>
            <a:ext cx="3816311" cy="3814770"/>
          </a:xfrm>
          <a:prstGeom prst="pie">
            <a:avLst>
              <a:gd name="adj1" fmla="val 1040831"/>
              <a:gd name="adj2" fmla="val 12324824"/>
            </a:avLst>
          </a:prstGeom>
          <a:solidFill>
            <a:srgbClr val="00B050">
              <a:alpha val="1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26" name="Text Box 5"/>
          <p:cNvSpPr txBox="1">
            <a:spLocks noChangeArrowheads="1"/>
          </p:cNvSpPr>
          <p:nvPr/>
        </p:nvSpPr>
        <p:spPr bwMode="auto">
          <a:xfrm>
            <a:off x="935182" y="5621374"/>
            <a:ext cx="7294418" cy="738664"/>
          </a:xfrm>
          <a:prstGeom prst="rect">
            <a:avLst/>
          </a:prstGeom>
          <a:noFill/>
          <a:ln w="28575" algn="ctr">
            <a:solidFill>
              <a:srgbClr val="FFFF00"/>
            </a:solidFill>
            <a:miter lim="800000"/>
            <a:headEnd/>
            <a:tailEnd/>
          </a:ln>
        </p:spPr>
        <p:txBody>
          <a:bodyPr wrap="square" lIns="0" tIns="0" rIns="0" bIns="0">
            <a:spAutoFit/>
          </a:bodyPr>
          <a:lstStyle/>
          <a:p>
            <a:pPr algn="ctr">
              <a:spcBef>
                <a:spcPts val="0"/>
              </a:spcBef>
              <a:buNone/>
            </a:pPr>
            <a:r>
              <a:rPr lang="en-US" sz="2400" b="1" dirty="0">
                <a:solidFill>
                  <a:srgbClr val="FFFF00"/>
                </a:solidFill>
                <a:latin typeface="Calibri" pitchFamily="34" charset="0"/>
                <a:cs typeface="Arial" pitchFamily="34" charset="0"/>
              </a:rPr>
              <a:t>Aircraft Carrier mobility is critical to mission success</a:t>
            </a:r>
          </a:p>
          <a:p>
            <a:pPr algn="ctr">
              <a:spcBef>
                <a:spcPts val="0"/>
              </a:spcBef>
              <a:buNone/>
            </a:pPr>
            <a:r>
              <a:rPr lang="en-US" sz="2400" b="1" dirty="0">
                <a:solidFill>
                  <a:srgbClr val="FFFF00"/>
                </a:solidFill>
                <a:latin typeface="Calibri" pitchFamily="34" charset="0"/>
                <a:cs typeface="Arial" pitchFamily="34" charset="0"/>
              </a:rPr>
              <a:t>7 Day Response:  ~3360 Nautical Miles @ 20 knots</a:t>
            </a:r>
          </a:p>
        </p:txBody>
      </p:sp>
      <p:sp>
        <p:nvSpPr>
          <p:cNvPr id="329" name="Line 9"/>
          <p:cNvSpPr>
            <a:spLocks noChangeShapeType="1"/>
          </p:cNvSpPr>
          <p:nvPr/>
        </p:nvSpPr>
        <p:spPr bwMode="auto">
          <a:xfrm>
            <a:off x="5337352" y="2742426"/>
            <a:ext cx="274244" cy="885562"/>
          </a:xfrm>
          <a:prstGeom prst="line">
            <a:avLst/>
          </a:prstGeom>
          <a:noFill/>
          <a:ln w="19050">
            <a:solidFill>
              <a:schemeClr val="bg1"/>
            </a:solidFill>
            <a:round/>
            <a:headEnd/>
            <a:tailEnd type="triangle" w="med" len="med"/>
          </a:ln>
        </p:spPr>
        <p:txBody>
          <a:bodyPr wrap="none" anchor="ctr"/>
          <a:lstStyle/>
          <a:p>
            <a:endParaRPr lang="en-US" dirty="0"/>
          </a:p>
        </p:txBody>
      </p:sp>
      <p:sp>
        <p:nvSpPr>
          <p:cNvPr id="330" name="Rectangle 134"/>
          <p:cNvSpPr>
            <a:spLocks noChangeArrowheads="1"/>
          </p:cNvSpPr>
          <p:nvPr/>
        </p:nvSpPr>
        <p:spPr bwMode="auto">
          <a:xfrm>
            <a:off x="4504679" y="2033846"/>
            <a:ext cx="1700931" cy="803140"/>
          </a:xfrm>
          <a:prstGeom prst="rect">
            <a:avLst/>
          </a:prstGeom>
          <a:gradFill rotWithShape="0">
            <a:gsLst>
              <a:gs pos="0">
                <a:srgbClr val="3366FF"/>
              </a:gs>
              <a:gs pos="100000">
                <a:srgbClr val="000066"/>
              </a:gs>
            </a:gsLst>
            <a:path path="shape">
              <a:fillToRect l="50000" t="50000" r="50000" b="50000"/>
            </a:path>
          </a:gradFill>
          <a:ln w="9525">
            <a:solidFill>
              <a:srgbClr val="333399"/>
            </a:solidFill>
            <a:miter lim="800000"/>
            <a:headEnd/>
            <a:tailEnd/>
          </a:ln>
        </p:spPr>
        <p:txBody>
          <a:bodyPr wrap="square" lIns="45699" tIns="45699" rIns="0" bIns="18154">
            <a:spAutoFit/>
          </a:bodyPr>
          <a:lstStyle/>
          <a:p>
            <a:pPr marL="114300" indent="-114300" algn="ctr" defTabSz="912813" eaLnBrk="0" hangingPunct="0">
              <a:buNone/>
            </a:pPr>
            <a:r>
              <a:rPr lang="en-US" sz="1600" b="1" dirty="0">
                <a:solidFill>
                  <a:srgbClr val="FFFF00"/>
                </a:solidFill>
                <a:latin typeface="Calibri" pitchFamily="34" charset="0"/>
                <a:cs typeface="Arial" pitchFamily="34" charset="0"/>
              </a:rPr>
              <a:t>Deployed aircraft carrier in 6</a:t>
            </a:r>
            <a:r>
              <a:rPr lang="en-US" sz="1600" b="1" baseline="30000" dirty="0">
                <a:solidFill>
                  <a:srgbClr val="FFFF00"/>
                </a:solidFill>
                <a:latin typeface="Calibri" pitchFamily="34" charset="0"/>
                <a:cs typeface="Arial" pitchFamily="34" charset="0"/>
              </a:rPr>
              <a:t>th</a:t>
            </a:r>
            <a:r>
              <a:rPr lang="en-US" sz="1600" b="1" dirty="0">
                <a:solidFill>
                  <a:srgbClr val="FFFF00"/>
                </a:solidFill>
                <a:latin typeface="Calibri" pitchFamily="34" charset="0"/>
                <a:cs typeface="Arial" pitchFamily="34" charset="0"/>
              </a:rPr>
              <a:t> or 5</a:t>
            </a:r>
            <a:r>
              <a:rPr lang="en-US" sz="1600" b="1" baseline="30000" dirty="0">
                <a:solidFill>
                  <a:srgbClr val="FFFF00"/>
                </a:solidFill>
                <a:latin typeface="Calibri" pitchFamily="34" charset="0"/>
                <a:cs typeface="Arial" pitchFamily="34" charset="0"/>
              </a:rPr>
              <a:t>th</a:t>
            </a:r>
            <a:r>
              <a:rPr lang="en-US" sz="1600" b="1" dirty="0">
                <a:solidFill>
                  <a:srgbClr val="FFFF00"/>
                </a:solidFill>
                <a:latin typeface="Calibri" pitchFamily="34" charset="0"/>
                <a:cs typeface="Arial" pitchFamily="34" charset="0"/>
              </a:rPr>
              <a:t> Fleet </a:t>
            </a:r>
          </a:p>
        </p:txBody>
      </p:sp>
      <p:sp>
        <p:nvSpPr>
          <p:cNvPr id="331" name="Line 9"/>
          <p:cNvSpPr>
            <a:spLocks noChangeShapeType="1"/>
          </p:cNvSpPr>
          <p:nvPr/>
        </p:nvSpPr>
        <p:spPr bwMode="auto">
          <a:xfrm flipH="1">
            <a:off x="2080034" y="2285225"/>
            <a:ext cx="981708" cy="1005631"/>
          </a:xfrm>
          <a:prstGeom prst="line">
            <a:avLst/>
          </a:prstGeom>
          <a:noFill/>
          <a:ln w="19050">
            <a:solidFill>
              <a:schemeClr val="bg1"/>
            </a:solidFill>
            <a:round/>
            <a:headEnd/>
            <a:tailEnd type="triangle" w="med" len="med"/>
          </a:ln>
        </p:spPr>
        <p:txBody>
          <a:bodyPr wrap="none" anchor="ctr"/>
          <a:lstStyle/>
          <a:p>
            <a:endParaRPr lang="en-US" dirty="0"/>
          </a:p>
        </p:txBody>
      </p:sp>
      <p:sp>
        <p:nvSpPr>
          <p:cNvPr id="332" name="Rectangle 134"/>
          <p:cNvSpPr>
            <a:spLocks noChangeArrowheads="1"/>
          </p:cNvSpPr>
          <p:nvPr/>
        </p:nvSpPr>
        <p:spPr bwMode="auto">
          <a:xfrm>
            <a:off x="2270822" y="2231121"/>
            <a:ext cx="1700931" cy="556919"/>
          </a:xfrm>
          <a:prstGeom prst="rect">
            <a:avLst/>
          </a:prstGeom>
          <a:gradFill rotWithShape="0">
            <a:gsLst>
              <a:gs pos="0">
                <a:srgbClr val="3366FF"/>
              </a:gs>
              <a:gs pos="100000">
                <a:srgbClr val="000066"/>
              </a:gs>
            </a:gsLst>
            <a:path path="shape">
              <a:fillToRect l="50000" t="50000" r="50000" b="50000"/>
            </a:path>
          </a:gradFill>
          <a:ln w="9525">
            <a:solidFill>
              <a:srgbClr val="333399"/>
            </a:solidFill>
            <a:miter lim="800000"/>
            <a:headEnd/>
            <a:tailEnd/>
          </a:ln>
        </p:spPr>
        <p:txBody>
          <a:bodyPr wrap="square" lIns="45699" tIns="45699" rIns="0" bIns="18154">
            <a:spAutoFit/>
          </a:bodyPr>
          <a:lstStyle/>
          <a:p>
            <a:pPr marL="114300" indent="-114300" algn="ctr" defTabSz="912813" eaLnBrk="0" hangingPunct="0">
              <a:buNone/>
            </a:pPr>
            <a:r>
              <a:rPr lang="en-US" sz="1600" b="1" dirty="0">
                <a:solidFill>
                  <a:srgbClr val="FFFF00"/>
                </a:solidFill>
                <a:latin typeface="Calibri" pitchFamily="34" charset="0"/>
                <a:cs typeface="Arial" pitchFamily="34" charset="0"/>
              </a:rPr>
              <a:t>CVN s deploy from Norfolk, VA</a:t>
            </a:r>
          </a:p>
        </p:txBody>
      </p:sp>
      <p:sp>
        <p:nvSpPr>
          <p:cNvPr id="333" name="Line 9"/>
          <p:cNvSpPr>
            <a:spLocks noChangeShapeType="1"/>
          </p:cNvSpPr>
          <p:nvPr/>
        </p:nvSpPr>
        <p:spPr bwMode="auto">
          <a:xfrm flipH="1">
            <a:off x="1040943" y="2254053"/>
            <a:ext cx="171218" cy="1078367"/>
          </a:xfrm>
          <a:prstGeom prst="line">
            <a:avLst/>
          </a:prstGeom>
          <a:noFill/>
          <a:ln w="19050">
            <a:solidFill>
              <a:schemeClr val="bg1"/>
            </a:solidFill>
            <a:round/>
            <a:headEnd/>
            <a:tailEnd type="triangle" w="med" len="med"/>
          </a:ln>
        </p:spPr>
        <p:txBody>
          <a:bodyPr wrap="none" anchor="ctr"/>
          <a:lstStyle/>
          <a:p>
            <a:endParaRPr lang="en-US" dirty="0"/>
          </a:p>
        </p:txBody>
      </p:sp>
      <p:sp>
        <p:nvSpPr>
          <p:cNvPr id="334" name="Rectangle 134"/>
          <p:cNvSpPr>
            <a:spLocks noChangeArrowheads="1"/>
          </p:cNvSpPr>
          <p:nvPr/>
        </p:nvSpPr>
        <p:spPr bwMode="auto">
          <a:xfrm>
            <a:off x="276086" y="2185507"/>
            <a:ext cx="1700931" cy="556919"/>
          </a:xfrm>
          <a:prstGeom prst="rect">
            <a:avLst/>
          </a:prstGeom>
          <a:gradFill rotWithShape="0">
            <a:gsLst>
              <a:gs pos="0">
                <a:srgbClr val="3366FF"/>
              </a:gs>
              <a:gs pos="100000">
                <a:srgbClr val="000066"/>
              </a:gs>
            </a:gsLst>
            <a:path path="shape">
              <a:fillToRect l="50000" t="50000" r="50000" b="50000"/>
            </a:path>
          </a:gradFill>
          <a:ln w="9525">
            <a:solidFill>
              <a:srgbClr val="333399"/>
            </a:solidFill>
            <a:miter lim="800000"/>
            <a:headEnd/>
            <a:tailEnd/>
          </a:ln>
        </p:spPr>
        <p:txBody>
          <a:bodyPr wrap="square" lIns="45699" tIns="45699" rIns="0" bIns="18154">
            <a:spAutoFit/>
          </a:bodyPr>
          <a:lstStyle/>
          <a:p>
            <a:pPr marL="114300" indent="-114300" algn="ctr" defTabSz="912813" eaLnBrk="0" hangingPunct="0">
              <a:buNone/>
            </a:pPr>
            <a:r>
              <a:rPr lang="en-US" sz="1600" b="1" dirty="0">
                <a:solidFill>
                  <a:srgbClr val="FFFF00"/>
                </a:solidFill>
                <a:latin typeface="Calibri" pitchFamily="34" charset="0"/>
                <a:cs typeface="Arial" pitchFamily="34" charset="0"/>
              </a:rPr>
              <a:t>CVNs deploy from San Diego, CA</a:t>
            </a:r>
          </a:p>
        </p:txBody>
      </p:sp>
      <p:sp>
        <p:nvSpPr>
          <p:cNvPr id="130" name="Rectangle 2"/>
          <p:cNvSpPr txBox="1">
            <a:spLocks noChangeArrowheads="1"/>
          </p:cNvSpPr>
          <p:nvPr/>
        </p:nvSpPr>
        <p:spPr bwMode="auto">
          <a:xfrm>
            <a:off x="0" y="630148"/>
            <a:ext cx="9144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3399"/>
                </a:solidFill>
                <a:effectLst/>
                <a:uLnTx/>
                <a:uFillTx/>
                <a:latin typeface="Impact" pitchFamily="34" charset="0"/>
                <a:ea typeface="+mj-ea"/>
                <a:cs typeface="+mj-cs"/>
              </a:rPr>
              <a:t>Employing Naval Aviation</a:t>
            </a:r>
          </a:p>
        </p:txBody>
      </p:sp>
      <p:sp>
        <p:nvSpPr>
          <p:cNvPr id="2" name="TextBox 1"/>
          <p:cNvSpPr txBox="1"/>
          <p:nvPr/>
        </p:nvSpPr>
        <p:spPr>
          <a:xfrm>
            <a:off x="71899" y="1585077"/>
            <a:ext cx="8869841" cy="523220"/>
          </a:xfrm>
          <a:prstGeom prst="rect">
            <a:avLst/>
          </a:prstGeom>
          <a:noFill/>
        </p:spPr>
        <p:txBody>
          <a:bodyPr wrap="square" rtlCol="0">
            <a:spAutoFit/>
          </a:bodyPr>
          <a:lstStyle/>
          <a:p>
            <a:pPr algn="ctr">
              <a:buNone/>
            </a:pPr>
            <a:r>
              <a:rPr lang="en-US" sz="2800" b="1" dirty="0">
                <a:latin typeface="Arial" panose="020B0604020202020204" pitchFamily="34" charset="0"/>
                <a:cs typeface="Arial" panose="020B0604020202020204" pitchFamily="34" charset="0"/>
              </a:rPr>
              <a:t>Forward Presence, Deterrence, and Sea Control</a:t>
            </a:r>
          </a:p>
        </p:txBody>
      </p:sp>
      <p:sp>
        <p:nvSpPr>
          <p:cNvPr id="131" name="Line 9"/>
          <p:cNvSpPr>
            <a:spLocks noChangeShapeType="1"/>
          </p:cNvSpPr>
          <p:nvPr/>
        </p:nvSpPr>
        <p:spPr bwMode="auto">
          <a:xfrm flipH="1">
            <a:off x="4438683" y="2851540"/>
            <a:ext cx="898220" cy="438370"/>
          </a:xfrm>
          <a:prstGeom prst="line">
            <a:avLst/>
          </a:prstGeom>
          <a:noFill/>
          <a:ln w="19050">
            <a:solidFill>
              <a:schemeClr val="bg1"/>
            </a:solidFill>
            <a:round/>
            <a:headEnd/>
            <a:tailEnd type="triangle" w="med" len="med"/>
          </a:ln>
        </p:spPr>
        <p:txBody>
          <a:bodyPr wrap="none" anchor="ctr"/>
          <a:lstStyle/>
          <a:p>
            <a:endParaRPr lang="en-US" dirty="0"/>
          </a:p>
        </p:txBody>
      </p:sp>
      <p:grpSp>
        <p:nvGrpSpPr>
          <p:cNvPr id="132" name="Group 135"/>
          <p:cNvGrpSpPr>
            <a:grpSpLocks/>
          </p:cNvGrpSpPr>
          <p:nvPr/>
        </p:nvGrpSpPr>
        <p:grpSpPr bwMode="auto">
          <a:xfrm>
            <a:off x="4358006" y="3234930"/>
            <a:ext cx="147907" cy="126509"/>
            <a:chOff x="3456" y="1534"/>
            <a:chExt cx="110" cy="110"/>
          </a:xfrm>
        </p:grpSpPr>
        <p:sp>
          <p:nvSpPr>
            <p:cNvPr id="133" name="Oval 136"/>
            <p:cNvSpPr>
              <a:spLocks noChangeArrowheads="1"/>
            </p:cNvSpPr>
            <p:nvPr/>
          </p:nvSpPr>
          <p:spPr bwMode="auto">
            <a:xfrm>
              <a:off x="3456" y="1534"/>
              <a:ext cx="110" cy="110"/>
            </a:xfrm>
            <a:prstGeom prst="ellipse">
              <a:avLst/>
            </a:prstGeom>
            <a:solidFill>
              <a:srgbClr val="0F0000"/>
            </a:solidFill>
            <a:ln w="9525">
              <a:noFill/>
              <a:round/>
              <a:headEnd/>
              <a:tailEnd/>
            </a:ln>
          </p:spPr>
          <p:txBody>
            <a:bodyPr/>
            <a:lstStyle/>
            <a:p>
              <a:endParaRPr lang="en-US" sz="2400" dirty="0">
                <a:latin typeface="Times New Roman" pitchFamily="18" charset="0"/>
                <a:cs typeface="Arial" pitchFamily="34" charset="0"/>
              </a:endParaRPr>
            </a:p>
          </p:txBody>
        </p:sp>
        <p:sp>
          <p:nvSpPr>
            <p:cNvPr id="134" name="Oval 137"/>
            <p:cNvSpPr>
              <a:spLocks noChangeArrowheads="1"/>
            </p:cNvSpPr>
            <p:nvPr/>
          </p:nvSpPr>
          <p:spPr bwMode="auto">
            <a:xfrm>
              <a:off x="3460" y="1538"/>
              <a:ext cx="102" cy="102"/>
            </a:xfrm>
            <a:prstGeom prst="ellipse">
              <a:avLst/>
            </a:prstGeom>
            <a:solidFill>
              <a:srgbClr val="1E0000"/>
            </a:solidFill>
            <a:ln w="9525">
              <a:noFill/>
              <a:round/>
              <a:headEnd/>
              <a:tailEnd/>
            </a:ln>
          </p:spPr>
          <p:txBody>
            <a:bodyPr/>
            <a:lstStyle/>
            <a:p>
              <a:endParaRPr lang="en-US" sz="2400" dirty="0">
                <a:latin typeface="Times New Roman" pitchFamily="18" charset="0"/>
                <a:cs typeface="Arial" pitchFamily="34" charset="0"/>
              </a:endParaRPr>
            </a:p>
          </p:txBody>
        </p:sp>
        <p:sp>
          <p:nvSpPr>
            <p:cNvPr id="135" name="Oval 138"/>
            <p:cNvSpPr>
              <a:spLocks noChangeArrowheads="1"/>
            </p:cNvSpPr>
            <p:nvPr/>
          </p:nvSpPr>
          <p:spPr bwMode="auto">
            <a:xfrm>
              <a:off x="3462" y="1540"/>
              <a:ext cx="98" cy="98"/>
            </a:xfrm>
            <a:prstGeom prst="ellipse">
              <a:avLst/>
            </a:prstGeom>
            <a:solidFill>
              <a:srgbClr val="2A0000"/>
            </a:solidFill>
            <a:ln w="9525">
              <a:noFill/>
              <a:round/>
              <a:headEnd/>
              <a:tailEnd/>
            </a:ln>
          </p:spPr>
          <p:txBody>
            <a:bodyPr/>
            <a:lstStyle/>
            <a:p>
              <a:endParaRPr lang="en-US" sz="2400" dirty="0">
                <a:latin typeface="Times New Roman" pitchFamily="18" charset="0"/>
                <a:cs typeface="Arial" pitchFamily="34" charset="0"/>
              </a:endParaRPr>
            </a:p>
          </p:txBody>
        </p:sp>
        <p:sp>
          <p:nvSpPr>
            <p:cNvPr id="136" name="Oval 139"/>
            <p:cNvSpPr>
              <a:spLocks noChangeArrowheads="1"/>
            </p:cNvSpPr>
            <p:nvPr/>
          </p:nvSpPr>
          <p:spPr bwMode="auto">
            <a:xfrm>
              <a:off x="3464" y="1542"/>
              <a:ext cx="94" cy="94"/>
            </a:xfrm>
            <a:prstGeom prst="ellipse">
              <a:avLst/>
            </a:prstGeom>
            <a:solidFill>
              <a:srgbClr val="360000"/>
            </a:solidFill>
            <a:ln w="9525">
              <a:noFill/>
              <a:round/>
              <a:headEnd/>
              <a:tailEnd/>
            </a:ln>
          </p:spPr>
          <p:txBody>
            <a:bodyPr/>
            <a:lstStyle/>
            <a:p>
              <a:endParaRPr lang="en-US" sz="2400" dirty="0">
                <a:latin typeface="Times New Roman" pitchFamily="18" charset="0"/>
                <a:cs typeface="Arial" pitchFamily="34" charset="0"/>
              </a:endParaRPr>
            </a:p>
          </p:txBody>
        </p:sp>
        <p:sp>
          <p:nvSpPr>
            <p:cNvPr id="137" name="Oval 140"/>
            <p:cNvSpPr>
              <a:spLocks noChangeArrowheads="1"/>
            </p:cNvSpPr>
            <p:nvPr/>
          </p:nvSpPr>
          <p:spPr bwMode="auto">
            <a:xfrm>
              <a:off x="3466" y="1544"/>
              <a:ext cx="90" cy="90"/>
            </a:xfrm>
            <a:prstGeom prst="ellipse">
              <a:avLst/>
            </a:prstGeom>
            <a:solidFill>
              <a:srgbClr val="420000"/>
            </a:solidFill>
            <a:ln w="9525">
              <a:noFill/>
              <a:round/>
              <a:headEnd/>
              <a:tailEnd/>
            </a:ln>
          </p:spPr>
          <p:txBody>
            <a:bodyPr/>
            <a:lstStyle/>
            <a:p>
              <a:endParaRPr lang="en-US" sz="2400" dirty="0">
                <a:latin typeface="Times New Roman" pitchFamily="18" charset="0"/>
                <a:cs typeface="Arial" pitchFamily="34" charset="0"/>
              </a:endParaRPr>
            </a:p>
          </p:txBody>
        </p:sp>
        <p:sp>
          <p:nvSpPr>
            <p:cNvPr id="138" name="Oval 141"/>
            <p:cNvSpPr>
              <a:spLocks noChangeArrowheads="1"/>
            </p:cNvSpPr>
            <p:nvPr/>
          </p:nvSpPr>
          <p:spPr bwMode="auto">
            <a:xfrm>
              <a:off x="3468" y="1546"/>
              <a:ext cx="86" cy="86"/>
            </a:xfrm>
            <a:prstGeom prst="ellipse">
              <a:avLst/>
            </a:prstGeom>
            <a:solidFill>
              <a:srgbClr val="4D0000"/>
            </a:solidFill>
            <a:ln w="9525">
              <a:noFill/>
              <a:round/>
              <a:headEnd/>
              <a:tailEnd/>
            </a:ln>
          </p:spPr>
          <p:txBody>
            <a:bodyPr/>
            <a:lstStyle/>
            <a:p>
              <a:endParaRPr lang="en-US" sz="2400" dirty="0">
                <a:latin typeface="Times New Roman" pitchFamily="18" charset="0"/>
                <a:cs typeface="Arial" pitchFamily="34" charset="0"/>
              </a:endParaRPr>
            </a:p>
          </p:txBody>
        </p:sp>
        <p:sp>
          <p:nvSpPr>
            <p:cNvPr id="139" name="Oval 142"/>
            <p:cNvSpPr>
              <a:spLocks noChangeArrowheads="1"/>
            </p:cNvSpPr>
            <p:nvPr/>
          </p:nvSpPr>
          <p:spPr bwMode="auto">
            <a:xfrm>
              <a:off x="3470" y="1548"/>
              <a:ext cx="84" cy="84"/>
            </a:xfrm>
            <a:prstGeom prst="ellipse">
              <a:avLst/>
            </a:prstGeom>
            <a:solidFill>
              <a:srgbClr val="590000"/>
            </a:solidFill>
            <a:ln w="9525">
              <a:noFill/>
              <a:round/>
              <a:headEnd/>
              <a:tailEnd/>
            </a:ln>
          </p:spPr>
          <p:txBody>
            <a:bodyPr/>
            <a:lstStyle/>
            <a:p>
              <a:endParaRPr lang="en-US" sz="2400" dirty="0">
                <a:latin typeface="Times New Roman" pitchFamily="18" charset="0"/>
                <a:cs typeface="Arial" pitchFamily="34" charset="0"/>
              </a:endParaRPr>
            </a:p>
          </p:txBody>
        </p:sp>
        <p:sp>
          <p:nvSpPr>
            <p:cNvPr id="140" name="Oval 143"/>
            <p:cNvSpPr>
              <a:spLocks noChangeArrowheads="1"/>
            </p:cNvSpPr>
            <p:nvPr/>
          </p:nvSpPr>
          <p:spPr bwMode="auto">
            <a:xfrm>
              <a:off x="3472" y="1550"/>
              <a:ext cx="80" cy="80"/>
            </a:xfrm>
            <a:prstGeom prst="ellipse">
              <a:avLst/>
            </a:prstGeom>
            <a:solidFill>
              <a:srgbClr val="650000"/>
            </a:solidFill>
            <a:ln w="9525">
              <a:noFill/>
              <a:round/>
              <a:headEnd/>
              <a:tailEnd/>
            </a:ln>
          </p:spPr>
          <p:txBody>
            <a:bodyPr/>
            <a:lstStyle/>
            <a:p>
              <a:endParaRPr lang="en-US" sz="2400" dirty="0">
                <a:latin typeface="Times New Roman" pitchFamily="18" charset="0"/>
                <a:cs typeface="Arial" pitchFamily="34" charset="0"/>
              </a:endParaRPr>
            </a:p>
          </p:txBody>
        </p:sp>
        <p:sp>
          <p:nvSpPr>
            <p:cNvPr id="141" name="Oval 144"/>
            <p:cNvSpPr>
              <a:spLocks noChangeArrowheads="1"/>
            </p:cNvSpPr>
            <p:nvPr/>
          </p:nvSpPr>
          <p:spPr bwMode="auto">
            <a:xfrm>
              <a:off x="3474" y="1552"/>
              <a:ext cx="76" cy="76"/>
            </a:xfrm>
            <a:prstGeom prst="ellipse">
              <a:avLst/>
            </a:prstGeom>
            <a:solidFill>
              <a:srgbClr val="720000"/>
            </a:solidFill>
            <a:ln w="9525">
              <a:noFill/>
              <a:round/>
              <a:headEnd/>
              <a:tailEnd/>
            </a:ln>
          </p:spPr>
          <p:txBody>
            <a:bodyPr/>
            <a:lstStyle/>
            <a:p>
              <a:endParaRPr lang="en-US" sz="2400" dirty="0">
                <a:latin typeface="Times New Roman" pitchFamily="18" charset="0"/>
                <a:cs typeface="Arial" pitchFamily="34" charset="0"/>
              </a:endParaRPr>
            </a:p>
          </p:txBody>
        </p:sp>
        <p:sp>
          <p:nvSpPr>
            <p:cNvPr id="142" name="Oval 145"/>
            <p:cNvSpPr>
              <a:spLocks noChangeArrowheads="1"/>
            </p:cNvSpPr>
            <p:nvPr/>
          </p:nvSpPr>
          <p:spPr bwMode="auto">
            <a:xfrm>
              <a:off x="3476" y="1554"/>
              <a:ext cx="72" cy="72"/>
            </a:xfrm>
            <a:prstGeom prst="ellipse">
              <a:avLst/>
            </a:prstGeom>
            <a:solidFill>
              <a:srgbClr val="7E0000"/>
            </a:solidFill>
            <a:ln w="9525">
              <a:noFill/>
              <a:round/>
              <a:headEnd/>
              <a:tailEnd/>
            </a:ln>
          </p:spPr>
          <p:txBody>
            <a:bodyPr/>
            <a:lstStyle/>
            <a:p>
              <a:endParaRPr lang="en-US" sz="2400" dirty="0">
                <a:latin typeface="Times New Roman" pitchFamily="18" charset="0"/>
                <a:cs typeface="Arial" pitchFamily="34" charset="0"/>
              </a:endParaRPr>
            </a:p>
          </p:txBody>
        </p:sp>
        <p:sp>
          <p:nvSpPr>
            <p:cNvPr id="143" name="Oval 146"/>
            <p:cNvSpPr>
              <a:spLocks noChangeArrowheads="1"/>
            </p:cNvSpPr>
            <p:nvPr/>
          </p:nvSpPr>
          <p:spPr bwMode="auto">
            <a:xfrm>
              <a:off x="3478" y="1556"/>
              <a:ext cx="68" cy="68"/>
            </a:xfrm>
            <a:prstGeom prst="ellipse">
              <a:avLst/>
            </a:prstGeom>
            <a:solidFill>
              <a:srgbClr val="8C0000"/>
            </a:solidFill>
            <a:ln w="9525">
              <a:noFill/>
              <a:round/>
              <a:headEnd/>
              <a:tailEnd/>
            </a:ln>
          </p:spPr>
          <p:txBody>
            <a:bodyPr/>
            <a:lstStyle/>
            <a:p>
              <a:endParaRPr lang="en-US" sz="2400" dirty="0">
                <a:latin typeface="Times New Roman" pitchFamily="18" charset="0"/>
                <a:cs typeface="Arial" pitchFamily="34" charset="0"/>
              </a:endParaRPr>
            </a:p>
          </p:txBody>
        </p:sp>
        <p:sp>
          <p:nvSpPr>
            <p:cNvPr id="144" name="Oval 147"/>
            <p:cNvSpPr>
              <a:spLocks noChangeArrowheads="1"/>
            </p:cNvSpPr>
            <p:nvPr/>
          </p:nvSpPr>
          <p:spPr bwMode="auto">
            <a:xfrm>
              <a:off x="3480" y="1558"/>
              <a:ext cx="64" cy="64"/>
            </a:xfrm>
            <a:prstGeom prst="ellipse">
              <a:avLst/>
            </a:prstGeom>
            <a:solidFill>
              <a:srgbClr val="980000"/>
            </a:solidFill>
            <a:ln w="9525">
              <a:noFill/>
              <a:round/>
              <a:headEnd/>
              <a:tailEnd/>
            </a:ln>
          </p:spPr>
          <p:txBody>
            <a:bodyPr/>
            <a:lstStyle/>
            <a:p>
              <a:endParaRPr lang="en-US" sz="2400" dirty="0">
                <a:latin typeface="Times New Roman" pitchFamily="18" charset="0"/>
                <a:cs typeface="Arial" pitchFamily="34" charset="0"/>
              </a:endParaRPr>
            </a:p>
          </p:txBody>
        </p:sp>
        <p:sp>
          <p:nvSpPr>
            <p:cNvPr id="145" name="Oval 148"/>
            <p:cNvSpPr>
              <a:spLocks noChangeArrowheads="1"/>
            </p:cNvSpPr>
            <p:nvPr/>
          </p:nvSpPr>
          <p:spPr bwMode="auto">
            <a:xfrm>
              <a:off x="3482" y="1560"/>
              <a:ext cx="60" cy="60"/>
            </a:xfrm>
            <a:prstGeom prst="ellipse">
              <a:avLst/>
            </a:prstGeom>
            <a:solidFill>
              <a:srgbClr val="A30000"/>
            </a:solidFill>
            <a:ln w="9525">
              <a:noFill/>
              <a:round/>
              <a:headEnd/>
              <a:tailEnd/>
            </a:ln>
          </p:spPr>
          <p:txBody>
            <a:bodyPr/>
            <a:lstStyle/>
            <a:p>
              <a:endParaRPr lang="en-US" sz="2400" dirty="0">
                <a:latin typeface="Times New Roman" pitchFamily="18" charset="0"/>
                <a:cs typeface="Arial" pitchFamily="34" charset="0"/>
              </a:endParaRPr>
            </a:p>
          </p:txBody>
        </p:sp>
        <p:sp>
          <p:nvSpPr>
            <p:cNvPr id="146" name="Oval 149"/>
            <p:cNvSpPr>
              <a:spLocks noChangeArrowheads="1"/>
            </p:cNvSpPr>
            <p:nvPr/>
          </p:nvSpPr>
          <p:spPr bwMode="auto">
            <a:xfrm>
              <a:off x="3484" y="1562"/>
              <a:ext cx="56" cy="56"/>
            </a:xfrm>
            <a:prstGeom prst="ellipse">
              <a:avLst/>
            </a:prstGeom>
            <a:solidFill>
              <a:srgbClr val="AE0000"/>
            </a:solidFill>
            <a:ln w="9525">
              <a:noFill/>
              <a:round/>
              <a:headEnd/>
              <a:tailEnd/>
            </a:ln>
          </p:spPr>
          <p:txBody>
            <a:bodyPr/>
            <a:lstStyle/>
            <a:p>
              <a:endParaRPr lang="en-US" sz="2400" dirty="0">
                <a:latin typeface="Times New Roman" pitchFamily="18" charset="0"/>
                <a:cs typeface="Arial" pitchFamily="34" charset="0"/>
              </a:endParaRPr>
            </a:p>
          </p:txBody>
        </p:sp>
        <p:sp>
          <p:nvSpPr>
            <p:cNvPr id="205" name="Oval 150"/>
            <p:cNvSpPr>
              <a:spLocks noChangeArrowheads="1"/>
            </p:cNvSpPr>
            <p:nvPr/>
          </p:nvSpPr>
          <p:spPr bwMode="auto">
            <a:xfrm>
              <a:off x="3486" y="1564"/>
              <a:ext cx="52" cy="52"/>
            </a:xfrm>
            <a:prstGeom prst="ellipse">
              <a:avLst/>
            </a:prstGeom>
            <a:solidFill>
              <a:srgbClr val="B90000"/>
            </a:solidFill>
            <a:ln w="9525">
              <a:noFill/>
              <a:round/>
              <a:headEnd/>
              <a:tailEnd/>
            </a:ln>
          </p:spPr>
          <p:txBody>
            <a:bodyPr/>
            <a:lstStyle/>
            <a:p>
              <a:endParaRPr lang="en-US" sz="2400" dirty="0">
                <a:latin typeface="Times New Roman" pitchFamily="18" charset="0"/>
                <a:cs typeface="Arial" pitchFamily="34" charset="0"/>
              </a:endParaRPr>
            </a:p>
          </p:txBody>
        </p:sp>
        <p:sp>
          <p:nvSpPr>
            <p:cNvPr id="206" name="Oval 151"/>
            <p:cNvSpPr>
              <a:spLocks noChangeArrowheads="1"/>
            </p:cNvSpPr>
            <p:nvPr/>
          </p:nvSpPr>
          <p:spPr bwMode="auto">
            <a:xfrm>
              <a:off x="3488" y="1566"/>
              <a:ext cx="48" cy="48"/>
            </a:xfrm>
            <a:prstGeom prst="ellipse">
              <a:avLst/>
            </a:prstGeom>
            <a:solidFill>
              <a:srgbClr val="C30000"/>
            </a:solidFill>
            <a:ln w="9525">
              <a:noFill/>
              <a:round/>
              <a:headEnd/>
              <a:tailEnd/>
            </a:ln>
          </p:spPr>
          <p:txBody>
            <a:bodyPr/>
            <a:lstStyle/>
            <a:p>
              <a:endParaRPr lang="en-US" sz="2400" dirty="0">
                <a:latin typeface="Times New Roman" pitchFamily="18" charset="0"/>
                <a:cs typeface="Arial" pitchFamily="34" charset="0"/>
              </a:endParaRPr>
            </a:p>
          </p:txBody>
        </p:sp>
        <p:sp>
          <p:nvSpPr>
            <p:cNvPr id="207" name="Oval 152"/>
            <p:cNvSpPr>
              <a:spLocks noChangeArrowheads="1"/>
            </p:cNvSpPr>
            <p:nvPr/>
          </p:nvSpPr>
          <p:spPr bwMode="auto">
            <a:xfrm>
              <a:off x="3490" y="1568"/>
              <a:ext cx="44" cy="44"/>
            </a:xfrm>
            <a:prstGeom prst="ellipse">
              <a:avLst/>
            </a:prstGeom>
            <a:solidFill>
              <a:srgbClr val="CC0000"/>
            </a:solidFill>
            <a:ln w="9525">
              <a:noFill/>
              <a:round/>
              <a:headEnd/>
              <a:tailEnd/>
            </a:ln>
          </p:spPr>
          <p:txBody>
            <a:bodyPr/>
            <a:lstStyle/>
            <a:p>
              <a:endParaRPr lang="en-US" sz="2400" dirty="0">
                <a:latin typeface="Times New Roman" pitchFamily="18" charset="0"/>
                <a:cs typeface="Arial" pitchFamily="34" charset="0"/>
              </a:endParaRPr>
            </a:p>
          </p:txBody>
        </p:sp>
        <p:sp>
          <p:nvSpPr>
            <p:cNvPr id="208" name="Oval 153"/>
            <p:cNvSpPr>
              <a:spLocks noChangeArrowheads="1"/>
            </p:cNvSpPr>
            <p:nvPr/>
          </p:nvSpPr>
          <p:spPr bwMode="auto">
            <a:xfrm>
              <a:off x="3492" y="1570"/>
              <a:ext cx="40" cy="40"/>
            </a:xfrm>
            <a:prstGeom prst="ellipse">
              <a:avLst/>
            </a:prstGeom>
            <a:solidFill>
              <a:srgbClr val="D50000"/>
            </a:solidFill>
            <a:ln w="9525">
              <a:noFill/>
              <a:round/>
              <a:headEnd/>
              <a:tailEnd/>
            </a:ln>
          </p:spPr>
          <p:txBody>
            <a:bodyPr/>
            <a:lstStyle/>
            <a:p>
              <a:endParaRPr lang="en-US" sz="2400" dirty="0">
                <a:latin typeface="Times New Roman" pitchFamily="18" charset="0"/>
                <a:cs typeface="Arial" pitchFamily="34" charset="0"/>
              </a:endParaRPr>
            </a:p>
          </p:txBody>
        </p:sp>
        <p:sp>
          <p:nvSpPr>
            <p:cNvPr id="209" name="Oval 154"/>
            <p:cNvSpPr>
              <a:spLocks noChangeArrowheads="1"/>
            </p:cNvSpPr>
            <p:nvPr/>
          </p:nvSpPr>
          <p:spPr bwMode="auto">
            <a:xfrm>
              <a:off x="3494" y="1572"/>
              <a:ext cx="36" cy="36"/>
            </a:xfrm>
            <a:prstGeom prst="ellipse">
              <a:avLst/>
            </a:prstGeom>
            <a:solidFill>
              <a:srgbClr val="DD0000"/>
            </a:solidFill>
            <a:ln w="9525">
              <a:noFill/>
              <a:round/>
              <a:headEnd/>
              <a:tailEnd/>
            </a:ln>
          </p:spPr>
          <p:txBody>
            <a:bodyPr/>
            <a:lstStyle/>
            <a:p>
              <a:endParaRPr lang="en-US" sz="2400" dirty="0">
                <a:latin typeface="Times New Roman" pitchFamily="18" charset="0"/>
                <a:cs typeface="Arial" pitchFamily="34" charset="0"/>
              </a:endParaRPr>
            </a:p>
          </p:txBody>
        </p:sp>
        <p:sp>
          <p:nvSpPr>
            <p:cNvPr id="210" name="Oval 155"/>
            <p:cNvSpPr>
              <a:spLocks noChangeArrowheads="1"/>
            </p:cNvSpPr>
            <p:nvPr/>
          </p:nvSpPr>
          <p:spPr bwMode="auto">
            <a:xfrm>
              <a:off x="3496" y="1574"/>
              <a:ext cx="32" cy="32"/>
            </a:xfrm>
            <a:prstGeom prst="ellipse">
              <a:avLst/>
            </a:prstGeom>
            <a:solidFill>
              <a:srgbClr val="E40000"/>
            </a:solidFill>
            <a:ln w="9525">
              <a:noFill/>
              <a:round/>
              <a:headEnd/>
              <a:tailEnd/>
            </a:ln>
          </p:spPr>
          <p:txBody>
            <a:bodyPr/>
            <a:lstStyle/>
            <a:p>
              <a:endParaRPr lang="en-US" sz="2400" dirty="0">
                <a:latin typeface="Times New Roman" pitchFamily="18" charset="0"/>
                <a:cs typeface="Arial" pitchFamily="34" charset="0"/>
              </a:endParaRPr>
            </a:p>
          </p:txBody>
        </p:sp>
        <p:sp>
          <p:nvSpPr>
            <p:cNvPr id="211" name="Oval 156"/>
            <p:cNvSpPr>
              <a:spLocks noChangeArrowheads="1"/>
            </p:cNvSpPr>
            <p:nvPr/>
          </p:nvSpPr>
          <p:spPr bwMode="auto">
            <a:xfrm>
              <a:off x="3498" y="1576"/>
              <a:ext cx="30" cy="30"/>
            </a:xfrm>
            <a:prstGeom prst="ellipse">
              <a:avLst/>
            </a:prstGeom>
            <a:solidFill>
              <a:srgbClr val="E90000"/>
            </a:solidFill>
            <a:ln w="9525">
              <a:noFill/>
              <a:round/>
              <a:headEnd/>
              <a:tailEnd/>
            </a:ln>
          </p:spPr>
          <p:txBody>
            <a:bodyPr/>
            <a:lstStyle/>
            <a:p>
              <a:endParaRPr lang="en-US" sz="2400" dirty="0">
                <a:latin typeface="Times New Roman" pitchFamily="18" charset="0"/>
                <a:cs typeface="Arial" pitchFamily="34" charset="0"/>
              </a:endParaRPr>
            </a:p>
          </p:txBody>
        </p:sp>
        <p:sp>
          <p:nvSpPr>
            <p:cNvPr id="212" name="Oval 157"/>
            <p:cNvSpPr>
              <a:spLocks noChangeArrowheads="1"/>
            </p:cNvSpPr>
            <p:nvPr/>
          </p:nvSpPr>
          <p:spPr bwMode="auto">
            <a:xfrm>
              <a:off x="3500" y="1578"/>
              <a:ext cx="26" cy="26"/>
            </a:xfrm>
            <a:prstGeom prst="ellipse">
              <a:avLst/>
            </a:prstGeom>
            <a:solidFill>
              <a:srgbClr val="EE0000"/>
            </a:solidFill>
            <a:ln w="9525">
              <a:noFill/>
              <a:round/>
              <a:headEnd/>
              <a:tailEnd/>
            </a:ln>
          </p:spPr>
          <p:txBody>
            <a:bodyPr/>
            <a:lstStyle/>
            <a:p>
              <a:endParaRPr lang="en-US" sz="2400" dirty="0">
                <a:latin typeface="Times New Roman" pitchFamily="18" charset="0"/>
                <a:cs typeface="Arial" pitchFamily="34" charset="0"/>
              </a:endParaRPr>
            </a:p>
          </p:txBody>
        </p:sp>
        <p:sp>
          <p:nvSpPr>
            <p:cNvPr id="213" name="Oval 158"/>
            <p:cNvSpPr>
              <a:spLocks noChangeArrowheads="1"/>
            </p:cNvSpPr>
            <p:nvPr/>
          </p:nvSpPr>
          <p:spPr bwMode="auto">
            <a:xfrm>
              <a:off x="3502" y="1580"/>
              <a:ext cx="22" cy="22"/>
            </a:xfrm>
            <a:prstGeom prst="ellipse">
              <a:avLst/>
            </a:prstGeom>
            <a:solidFill>
              <a:srgbClr val="F20000"/>
            </a:solidFill>
            <a:ln w="9525">
              <a:noFill/>
              <a:round/>
              <a:headEnd/>
              <a:tailEnd/>
            </a:ln>
          </p:spPr>
          <p:txBody>
            <a:bodyPr/>
            <a:lstStyle/>
            <a:p>
              <a:endParaRPr lang="en-US" sz="2400" dirty="0">
                <a:latin typeface="Times New Roman" pitchFamily="18" charset="0"/>
                <a:cs typeface="Arial" pitchFamily="34" charset="0"/>
              </a:endParaRPr>
            </a:p>
          </p:txBody>
        </p:sp>
        <p:sp>
          <p:nvSpPr>
            <p:cNvPr id="214" name="Oval 159"/>
            <p:cNvSpPr>
              <a:spLocks noChangeArrowheads="1"/>
            </p:cNvSpPr>
            <p:nvPr/>
          </p:nvSpPr>
          <p:spPr bwMode="auto">
            <a:xfrm>
              <a:off x="3504" y="1582"/>
              <a:ext cx="18" cy="18"/>
            </a:xfrm>
            <a:prstGeom prst="ellipse">
              <a:avLst/>
            </a:prstGeom>
            <a:solidFill>
              <a:srgbClr val="F60000"/>
            </a:solidFill>
            <a:ln w="9525">
              <a:noFill/>
              <a:round/>
              <a:headEnd/>
              <a:tailEnd/>
            </a:ln>
          </p:spPr>
          <p:txBody>
            <a:bodyPr/>
            <a:lstStyle/>
            <a:p>
              <a:endParaRPr lang="en-US" sz="2400" dirty="0">
                <a:latin typeface="Times New Roman" pitchFamily="18" charset="0"/>
                <a:cs typeface="Arial" pitchFamily="34" charset="0"/>
              </a:endParaRPr>
            </a:p>
          </p:txBody>
        </p:sp>
        <p:sp>
          <p:nvSpPr>
            <p:cNvPr id="215" name="Oval 160"/>
            <p:cNvSpPr>
              <a:spLocks noChangeArrowheads="1"/>
            </p:cNvSpPr>
            <p:nvPr/>
          </p:nvSpPr>
          <p:spPr bwMode="auto">
            <a:xfrm>
              <a:off x="3506" y="1584"/>
              <a:ext cx="14" cy="14"/>
            </a:xfrm>
            <a:prstGeom prst="ellipse">
              <a:avLst/>
            </a:prstGeom>
            <a:solidFill>
              <a:srgbClr val="F90000"/>
            </a:solidFill>
            <a:ln w="9525">
              <a:noFill/>
              <a:round/>
              <a:headEnd/>
              <a:tailEnd/>
            </a:ln>
          </p:spPr>
          <p:txBody>
            <a:bodyPr/>
            <a:lstStyle/>
            <a:p>
              <a:endParaRPr lang="en-US" sz="2400" dirty="0">
                <a:latin typeface="Times New Roman" pitchFamily="18" charset="0"/>
                <a:cs typeface="Arial" pitchFamily="34" charset="0"/>
              </a:endParaRPr>
            </a:p>
          </p:txBody>
        </p:sp>
        <p:sp>
          <p:nvSpPr>
            <p:cNvPr id="216" name="Oval 161"/>
            <p:cNvSpPr>
              <a:spLocks noChangeArrowheads="1"/>
            </p:cNvSpPr>
            <p:nvPr/>
          </p:nvSpPr>
          <p:spPr bwMode="auto">
            <a:xfrm>
              <a:off x="3508" y="1586"/>
              <a:ext cx="10" cy="10"/>
            </a:xfrm>
            <a:prstGeom prst="ellipse">
              <a:avLst/>
            </a:prstGeom>
            <a:solidFill>
              <a:srgbClr val="FB0000"/>
            </a:solidFill>
            <a:ln w="9525">
              <a:noFill/>
              <a:round/>
              <a:headEnd/>
              <a:tailEnd/>
            </a:ln>
          </p:spPr>
          <p:txBody>
            <a:bodyPr/>
            <a:lstStyle/>
            <a:p>
              <a:endParaRPr lang="en-US" sz="2400" dirty="0">
                <a:latin typeface="Times New Roman" pitchFamily="18" charset="0"/>
                <a:cs typeface="Arial" pitchFamily="34" charset="0"/>
              </a:endParaRPr>
            </a:p>
          </p:txBody>
        </p:sp>
        <p:sp>
          <p:nvSpPr>
            <p:cNvPr id="217" name="Oval 162"/>
            <p:cNvSpPr>
              <a:spLocks noChangeArrowheads="1"/>
            </p:cNvSpPr>
            <p:nvPr/>
          </p:nvSpPr>
          <p:spPr bwMode="auto">
            <a:xfrm>
              <a:off x="3510" y="1588"/>
              <a:ext cx="6" cy="6"/>
            </a:xfrm>
            <a:prstGeom prst="ellipse">
              <a:avLst/>
            </a:prstGeom>
            <a:solidFill>
              <a:srgbClr val="FD0000"/>
            </a:solidFill>
            <a:ln w="9525">
              <a:noFill/>
              <a:round/>
              <a:headEnd/>
              <a:tailEnd/>
            </a:ln>
          </p:spPr>
          <p:txBody>
            <a:bodyPr/>
            <a:lstStyle/>
            <a:p>
              <a:endParaRPr lang="en-US" sz="2400" dirty="0">
                <a:latin typeface="Times New Roman" pitchFamily="18" charset="0"/>
                <a:cs typeface="Arial" pitchFamily="34" charset="0"/>
              </a:endParaRPr>
            </a:p>
          </p:txBody>
        </p:sp>
      </p:gr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54408" y="2112490"/>
            <a:ext cx="5189591" cy="361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3803275"/>
            <a:ext cx="3866122" cy="272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Straight Connector 5"/>
          <p:cNvCxnSpPr>
            <a:cxnSpLocks noChangeShapeType="1"/>
          </p:cNvCxnSpPr>
          <p:nvPr/>
        </p:nvCxnSpPr>
        <p:spPr bwMode="auto">
          <a:xfrm>
            <a:off x="7747000" y="6235700"/>
            <a:ext cx="1016000" cy="0"/>
          </a:xfrm>
          <a:prstGeom prst="line">
            <a:avLst/>
          </a:prstGeom>
          <a:noFill/>
          <a:ln w="9525" algn="ctr">
            <a:noFill/>
            <a:round/>
            <a:headEnd/>
            <a:tailEnd/>
          </a:ln>
        </p:spPr>
      </p:cxnSp>
      <p:cxnSp>
        <p:nvCxnSpPr>
          <p:cNvPr id="55" name="Straight Connector 54"/>
          <p:cNvCxnSpPr/>
          <p:nvPr/>
        </p:nvCxnSpPr>
        <p:spPr bwMode="auto">
          <a:xfrm flipV="1">
            <a:off x="6595104" y="3300481"/>
            <a:ext cx="188448" cy="161924"/>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bwMode="auto">
          <a:xfrm flipH="1" flipV="1">
            <a:off x="6096001" y="2497394"/>
            <a:ext cx="1375103" cy="2084131"/>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0" name="TextBox 58"/>
          <p:cNvSpPr txBox="1">
            <a:spLocks noChangeArrowheads="1"/>
          </p:cNvSpPr>
          <p:nvPr/>
        </p:nvSpPr>
        <p:spPr bwMode="auto">
          <a:xfrm>
            <a:off x="7174204" y="3597883"/>
            <a:ext cx="963142" cy="584775"/>
          </a:xfrm>
          <a:prstGeom prst="rect">
            <a:avLst/>
          </a:prstGeom>
          <a:noFill/>
          <a:ln w="9525">
            <a:noFill/>
            <a:miter lim="800000"/>
            <a:headEnd/>
            <a:tailEnd/>
          </a:ln>
        </p:spPr>
        <p:txBody>
          <a:bodyPr wrap="square">
            <a:spAutoFit/>
          </a:bodyPr>
          <a:lstStyle/>
          <a:p>
            <a:pPr>
              <a:buFontTx/>
              <a:buNone/>
            </a:pPr>
            <a:r>
              <a:rPr lang="en-US" sz="3200" b="1" dirty="0">
                <a:solidFill>
                  <a:srgbClr val="FF0000"/>
                </a:solidFill>
                <a:latin typeface="Arial" pitchFamily="34" charset="0"/>
                <a:cs typeface="Arial" pitchFamily="34" charset="0"/>
              </a:rPr>
              <a:t>200</a:t>
            </a:r>
          </a:p>
        </p:txBody>
      </p:sp>
      <p:sp>
        <p:nvSpPr>
          <p:cNvPr id="61" name="TextBox 59"/>
          <p:cNvSpPr txBox="1">
            <a:spLocks noChangeArrowheads="1"/>
          </p:cNvSpPr>
          <p:nvPr/>
        </p:nvSpPr>
        <p:spPr bwMode="auto">
          <a:xfrm>
            <a:off x="6783552" y="2966047"/>
            <a:ext cx="1095375" cy="584775"/>
          </a:xfrm>
          <a:prstGeom prst="rect">
            <a:avLst/>
          </a:prstGeom>
          <a:noFill/>
          <a:ln w="9525">
            <a:noFill/>
            <a:miter lim="800000"/>
            <a:headEnd/>
            <a:tailEnd/>
          </a:ln>
        </p:spPr>
        <p:txBody>
          <a:bodyPr>
            <a:spAutoFit/>
          </a:bodyPr>
          <a:lstStyle/>
          <a:p>
            <a:pPr>
              <a:buFontTx/>
              <a:buNone/>
            </a:pPr>
            <a:r>
              <a:rPr lang="en-US" sz="3200" b="1" dirty="0">
                <a:solidFill>
                  <a:srgbClr val="FF0000"/>
                </a:solidFill>
                <a:latin typeface="Arial" pitchFamily="34" charset="0"/>
                <a:cs typeface="Arial" pitchFamily="34" charset="0"/>
              </a:rPr>
              <a:t>400</a:t>
            </a:r>
          </a:p>
        </p:txBody>
      </p:sp>
      <p:sp>
        <p:nvSpPr>
          <p:cNvPr id="62" name="TextBox 60"/>
          <p:cNvSpPr txBox="1">
            <a:spLocks noChangeArrowheads="1"/>
          </p:cNvSpPr>
          <p:nvPr/>
        </p:nvSpPr>
        <p:spPr bwMode="auto">
          <a:xfrm>
            <a:off x="6321820" y="2493501"/>
            <a:ext cx="1457325" cy="584775"/>
          </a:xfrm>
          <a:prstGeom prst="rect">
            <a:avLst/>
          </a:prstGeom>
          <a:noFill/>
          <a:ln w="9525">
            <a:noFill/>
            <a:miter lim="800000"/>
            <a:headEnd/>
            <a:tailEnd/>
          </a:ln>
        </p:spPr>
        <p:txBody>
          <a:bodyPr wrap="square">
            <a:spAutoFit/>
          </a:bodyPr>
          <a:lstStyle/>
          <a:p>
            <a:pPr>
              <a:buFontTx/>
              <a:buNone/>
            </a:pPr>
            <a:r>
              <a:rPr lang="en-US" sz="3200" b="1" dirty="0">
                <a:solidFill>
                  <a:srgbClr val="FF0000"/>
                </a:solidFill>
                <a:latin typeface="Arial" pitchFamily="34" charset="0"/>
                <a:cs typeface="Arial" pitchFamily="34" charset="0"/>
              </a:rPr>
              <a:t>600</a:t>
            </a:r>
          </a:p>
        </p:txBody>
      </p:sp>
      <p:pic>
        <p:nvPicPr>
          <p:cNvPr id="63" name="Picture 62" descr="physical_world.jpg"/>
          <p:cNvPicPr>
            <a:picLocks noChangeAspect="1"/>
          </p:cNvPicPr>
          <p:nvPr/>
        </p:nvPicPr>
        <p:blipFill>
          <a:blip r:embed="rId5" cstate="screen"/>
          <a:srcRect/>
          <a:stretch>
            <a:fillRect/>
          </a:stretch>
        </p:blipFill>
        <p:spPr bwMode="auto">
          <a:xfrm>
            <a:off x="0" y="2151424"/>
            <a:ext cx="3867150" cy="1628775"/>
          </a:xfrm>
          <a:prstGeom prst="rect">
            <a:avLst/>
          </a:prstGeom>
          <a:noFill/>
          <a:ln w="9525">
            <a:noFill/>
            <a:miter lim="800000"/>
            <a:headEnd/>
            <a:tailEnd/>
          </a:ln>
        </p:spPr>
      </p:pic>
      <p:cxnSp>
        <p:nvCxnSpPr>
          <p:cNvPr id="64" name="Straight Connector 63"/>
          <p:cNvCxnSpPr/>
          <p:nvPr/>
        </p:nvCxnSpPr>
        <p:spPr bwMode="auto">
          <a:xfrm flipH="1">
            <a:off x="95250" y="2599099"/>
            <a:ext cx="504825" cy="28575"/>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bwMode="auto">
          <a:xfrm flipH="1">
            <a:off x="3352800" y="2661012"/>
            <a:ext cx="457200" cy="119062"/>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bwMode="auto">
          <a:xfrm flipH="1">
            <a:off x="3214688" y="2780074"/>
            <a:ext cx="138112" cy="223838"/>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bwMode="auto">
          <a:xfrm>
            <a:off x="3081338" y="2965812"/>
            <a:ext cx="142875" cy="42862"/>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bwMode="auto">
          <a:xfrm flipH="1">
            <a:off x="2967039" y="2951524"/>
            <a:ext cx="128586" cy="7620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bwMode="auto">
          <a:xfrm flipH="1" flipV="1">
            <a:off x="2912269" y="2968193"/>
            <a:ext cx="45245" cy="5477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bwMode="auto">
          <a:xfrm flipH="1">
            <a:off x="2724152" y="2968193"/>
            <a:ext cx="200023" cy="50006"/>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bwMode="auto">
          <a:xfrm flipH="1" flipV="1">
            <a:off x="2519363" y="2775312"/>
            <a:ext cx="204787" cy="238125"/>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2" name="Rectangle 2"/>
          <p:cNvSpPr>
            <a:spLocks noGrp="1" noChangeArrowheads="1"/>
          </p:cNvSpPr>
          <p:nvPr>
            <p:ph type="title"/>
          </p:nvPr>
        </p:nvSpPr>
        <p:spPr>
          <a:xfrm>
            <a:off x="0" y="704850"/>
            <a:ext cx="9144000" cy="838200"/>
          </a:xfrm>
        </p:spPr>
        <p:txBody>
          <a:bodyPr/>
          <a:lstStyle/>
          <a:p>
            <a:pPr eaLnBrk="1" hangingPunct="1"/>
            <a:r>
              <a:rPr lang="en-US" dirty="0">
                <a:solidFill>
                  <a:srgbClr val="003399"/>
                </a:solidFill>
                <a:latin typeface="Impact" pitchFamily="34" charset="0"/>
              </a:rPr>
              <a:t>Employing Naval Aviation</a:t>
            </a:r>
          </a:p>
        </p:txBody>
      </p:sp>
      <p:sp>
        <p:nvSpPr>
          <p:cNvPr id="73" name="Rectangle 72"/>
          <p:cNvSpPr/>
          <p:nvPr/>
        </p:nvSpPr>
        <p:spPr bwMode="auto">
          <a:xfrm rot="13340515">
            <a:off x="1372518" y="4724303"/>
            <a:ext cx="1188720" cy="640080"/>
          </a:xfrm>
          <a:prstGeom prst="rect">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cxnSp>
        <p:nvCxnSpPr>
          <p:cNvPr id="74" name="Straight Connector 73"/>
          <p:cNvCxnSpPr/>
          <p:nvPr/>
        </p:nvCxnSpPr>
        <p:spPr bwMode="auto">
          <a:xfrm>
            <a:off x="2397919" y="5453618"/>
            <a:ext cx="954881" cy="907853"/>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bwMode="auto">
          <a:xfrm flipH="1" flipV="1">
            <a:off x="3352800" y="6348873"/>
            <a:ext cx="490539" cy="19050"/>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0" y="1632359"/>
            <a:ext cx="9110660" cy="480131"/>
          </a:xfrm>
          <a:prstGeom prst="rect">
            <a:avLst/>
          </a:prstGeom>
        </p:spPr>
        <p:txBody>
          <a:bodyPr wrap="square">
            <a:spAutoFit/>
          </a:bodyPr>
          <a:lstStyle/>
          <a:p>
            <a:pPr marL="0" indent="0" algn="ctr" eaLnBrk="1" hangingPunct="1">
              <a:lnSpc>
                <a:spcPct val="90000"/>
              </a:lnSpc>
              <a:spcAft>
                <a:spcPct val="30000"/>
              </a:spcAft>
              <a:buFont typeface="Wingdings" pitchFamily="2" charset="2"/>
              <a:buNone/>
            </a:pPr>
            <a:r>
              <a:rPr lang="en-US" sz="2800" b="1" dirty="0">
                <a:latin typeface="Arial" pitchFamily="34" charset="0"/>
              </a:rPr>
              <a:t>Power Projection</a:t>
            </a:r>
            <a:endParaRPr lang="en-US" sz="2400" b="1" i="1" dirty="0">
              <a:latin typeface="Arial" pitchFamily="34" charset="0"/>
              <a:cs typeface="Arial" pitchFamily="34" charset="0"/>
            </a:endParaRPr>
          </a:p>
        </p:txBody>
      </p:sp>
      <p:sp>
        <p:nvSpPr>
          <p:cNvPr id="26" name="TextBox 25"/>
          <p:cNvSpPr txBox="1"/>
          <p:nvPr/>
        </p:nvSpPr>
        <p:spPr>
          <a:xfrm>
            <a:off x="238992" y="3231573"/>
            <a:ext cx="3512126" cy="461665"/>
          </a:xfrm>
          <a:prstGeom prst="rect">
            <a:avLst/>
          </a:prstGeom>
          <a:noFill/>
        </p:spPr>
        <p:txBody>
          <a:bodyPr wrap="square" rtlCol="0">
            <a:spAutoFit/>
          </a:bodyPr>
          <a:lstStyle/>
          <a:p>
            <a:pPr>
              <a:buNone/>
            </a:pPr>
            <a:r>
              <a:rPr lang="en-US" sz="2400" b="1" dirty="0">
                <a:latin typeface="Arial" pitchFamily="34" charset="0"/>
                <a:cs typeface="Arial" pitchFamily="34" charset="0"/>
              </a:rPr>
              <a:t>20 to 30 days to transit</a:t>
            </a:r>
          </a:p>
        </p:txBody>
      </p:sp>
      <p:sp>
        <p:nvSpPr>
          <p:cNvPr id="27" name="TextBox 26"/>
          <p:cNvSpPr txBox="1"/>
          <p:nvPr/>
        </p:nvSpPr>
        <p:spPr>
          <a:xfrm>
            <a:off x="114684" y="5681231"/>
            <a:ext cx="2507072" cy="707886"/>
          </a:xfrm>
          <a:prstGeom prst="rect">
            <a:avLst/>
          </a:prstGeom>
          <a:noFill/>
        </p:spPr>
        <p:txBody>
          <a:bodyPr wrap="square" rtlCol="0">
            <a:spAutoFit/>
          </a:bodyPr>
          <a:lstStyle/>
          <a:p>
            <a:pPr>
              <a:buNone/>
            </a:pPr>
            <a:r>
              <a:rPr lang="en-US" sz="2000" b="1" dirty="0">
                <a:latin typeface="Arial" pitchFamily="34" charset="0"/>
                <a:cs typeface="Arial" pitchFamily="34" charset="0"/>
              </a:rPr>
              <a:t>On station up to six months</a:t>
            </a:r>
          </a:p>
        </p:txBody>
      </p:sp>
      <p:cxnSp>
        <p:nvCxnSpPr>
          <p:cNvPr id="35" name="Straight Connector 34"/>
          <p:cNvCxnSpPr/>
          <p:nvPr/>
        </p:nvCxnSpPr>
        <p:spPr bwMode="auto">
          <a:xfrm flipV="1">
            <a:off x="6985756" y="3883995"/>
            <a:ext cx="188448" cy="161924"/>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bwMode="auto">
          <a:xfrm flipV="1">
            <a:off x="6190224" y="2705030"/>
            <a:ext cx="188448" cy="161924"/>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bwMode="auto">
          <a:xfrm flipV="1">
            <a:off x="6001776" y="2416432"/>
            <a:ext cx="188448" cy="161924"/>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8" name="TextBox 60"/>
          <p:cNvSpPr txBox="1">
            <a:spLocks noChangeArrowheads="1"/>
          </p:cNvSpPr>
          <p:nvPr/>
        </p:nvSpPr>
        <p:spPr bwMode="auto">
          <a:xfrm>
            <a:off x="6108004" y="1981343"/>
            <a:ext cx="1457325" cy="584775"/>
          </a:xfrm>
          <a:prstGeom prst="rect">
            <a:avLst/>
          </a:prstGeom>
          <a:noFill/>
          <a:ln w="9525">
            <a:noFill/>
            <a:miter lim="800000"/>
            <a:headEnd/>
            <a:tailEnd/>
          </a:ln>
        </p:spPr>
        <p:txBody>
          <a:bodyPr wrap="square">
            <a:spAutoFit/>
          </a:bodyPr>
          <a:lstStyle/>
          <a:p>
            <a:pPr>
              <a:buFontTx/>
              <a:buNone/>
            </a:pPr>
            <a:r>
              <a:rPr lang="en-US" sz="3200" b="1" dirty="0">
                <a:solidFill>
                  <a:srgbClr val="FF0000"/>
                </a:solidFill>
                <a:latin typeface="Arial" pitchFamily="34" charset="0"/>
                <a:cs typeface="Arial" pitchFamily="34" charset="0"/>
              </a:rPr>
              <a:t>700</a:t>
            </a:r>
          </a:p>
        </p:txBody>
      </p:sp>
      <p:sp>
        <p:nvSpPr>
          <p:cNvPr id="40" name="TextBox 39"/>
          <p:cNvSpPr txBox="1"/>
          <p:nvPr/>
        </p:nvSpPr>
        <p:spPr>
          <a:xfrm>
            <a:off x="3843339" y="5729609"/>
            <a:ext cx="5300660" cy="707886"/>
          </a:xfrm>
          <a:prstGeom prst="rect">
            <a:avLst/>
          </a:prstGeom>
          <a:noFill/>
        </p:spPr>
        <p:txBody>
          <a:bodyPr wrap="square" rtlCol="0">
            <a:spAutoFit/>
          </a:bodyPr>
          <a:lstStyle/>
          <a:p>
            <a:pPr>
              <a:buNone/>
            </a:pPr>
            <a:r>
              <a:rPr lang="en-US" sz="2000" b="1" dirty="0">
                <a:latin typeface="Arial" pitchFamily="34" charset="0"/>
                <a:cs typeface="Arial" pitchFamily="34" charset="0"/>
              </a:rPr>
              <a:t>CVN-based combat missions against ISIS aggression in Northern Iraq and Syria</a:t>
            </a:r>
          </a:p>
        </p:txBody>
      </p:sp>
      <p:cxnSp>
        <p:nvCxnSpPr>
          <p:cNvPr id="45" name="Straight Connector 44"/>
          <p:cNvCxnSpPr>
            <a:endCxn id="38" idx="2"/>
          </p:cNvCxnSpPr>
          <p:nvPr/>
        </p:nvCxnSpPr>
        <p:spPr bwMode="auto">
          <a:xfrm flipV="1">
            <a:off x="4212077" y="2566118"/>
            <a:ext cx="2624590" cy="496646"/>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bwMode="auto">
          <a:xfrm flipH="1" flipV="1">
            <a:off x="4895446" y="2785992"/>
            <a:ext cx="59411" cy="276771"/>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bwMode="auto">
          <a:xfrm flipH="1" flipV="1">
            <a:off x="5645451" y="2628163"/>
            <a:ext cx="59411" cy="276771"/>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bwMode="auto">
          <a:xfrm flipH="1" flipV="1">
            <a:off x="6354996" y="2495363"/>
            <a:ext cx="59411" cy="276771"/>
          </a:xfrm>
          <a:prstGeom prst="lin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7" name="TextBox 58"/>
          <p:cNvSpPr txBox="1">
            <a:spLocks noChangeArrowheads="1"/>
          </p:cNvSpPr>
          <p:nvPr/>
        </p:nvSpPr>
        <p:spPr bwMode="auto">
          <a:xfrm>
            <a:off x="4497978" y="3011595"/>
            <a:ext cx="963142" cy="584775"/>
          </a:xfrm>
          <a:prstGeom prst="rect">
            <a:avLst/>
          </a:prstGeom>
          <a:noFill/>
          <a:ln w="9525">
            <a:noFill/>
            <a:miter lim="800000"/>
            <a:headEnd/>
            <a:tailEnd/>
          </a:ln>
        </p:spPr>
        <p:txBody>
          <a:bodyPr wrap="square">
            <a:spAutoFit/>
          </a:bodyPr>
          <a:lstStyle/>
          <a:p>
            <a:pPr>
              <a:buFontTx/>
              <a:buNone/>
            </a:pPr>
            <a:r>
              <a:rPr lang="en-US" sz="3200" b="1" dirty="0">
                <a:solidFill>
                  <a:srgbClr val="FF0000"/>
                </a:solidFill>
                <a:latin typeface="Arial" pitchFamily="34" charset="0"/>
                <a:cs typeface="Arial" pitchFamily="34" charset="0"/>
              </a:rPr>
              <a:t>200</a:t>
            </a:r>
          </a:p>
        </p:txBody>
      </p:sp>
      <p:sp>
        <p:nvSpPr>
          <p:cNvPr id="58" name="TextBox 59"/>
          <p:cNvSpPr txBox="1">
            <a:spLocks noChangeArrowheads="1"/>
          </p:cNvSpPr>
          <p:nvPr/>
        </p:nvSpPr>
        <p:spPr bwMode="auto">
          <a:xfrm>
            <a:off x="5253273" y="2846347"/>
            <a:ext cx="1095375" cy="584775"/>
          </a:xfrm>
          <a:prstGeom prst="rect">
            <a:avLst/>
          </a:prstGeom>
          <a:noFill/>
          <a:ln w="9525">
            <a:noFill/>
            <a:miter lim="800000"/>
            <a:headEnd/>
            <a:tailEnd/>
          </a:ln>
        </p:spPr>
        <p:txBody>
          <a:bodyPr>
            <a:spAutoFit/>
          </a:bodyPr>
          <a:lstStyle/>
          <a:p>
            <a:pPr>
              <a:buFontTx/>
              <a:buNone/>
            </a:pPr>
            <a:r>
              <a:rPr lang="en-US" sz="3200" b="1" dirty="0">
                <a:solidFill>
                  <a:srgbClr val="FF0000"/>
                </a:solidFill>
                <a:latin typeface="Arial" pitchFamily="34" charset="0"/>
                <a:cs typeface="Arial" pitchFamily="34" charset="0"/>
              </a:rPr>
              <a:t>400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par>
                                <p:cTn id="26" presetID="10" presetClass="entr" presetSubtype="0"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par>
                                <p:cTn id="32" presetID="10"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par>
                                <p:cTn id="35" presetID="10"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par>
                                <p:cTn id="41" presetID="1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2000"/>
                                        <p:tgtEl>
                                          <p:spTgt spid="55"/>
                                        </p:tgtEl>
                                      </p:cBhvr>
                                    </p:animEffect>
                                  </p:childTnLst>
                                </p:cTn>
                              </p:par>
                              <p:par>
                                <p:cTn id="47" presetID="10"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20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2000"/>
                                        <p:tgtEl>
                                          <p:spTgt spid="6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20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2000"/>
                                        <p:tgtEl>
                                          <p:spTgt spid="62"/>
                                        </p:tgtEl>
                                      </p:cBhvr>
                                    </p:animEffect>
                                  </p:childTnLst>
                                </p:cTn>
                              </p:par>
                            </p:childTnLst>
                          </p:cTn>
                        </p:par>
                        <p:par>
                          <p:cTn id="59" fill="hold">
                            <p:stCondLst>
                              <p:cond delay="2000"/>
                            </p:stCondLst>
                            <p:childTnLst>
                              <p:par>
                                <p:cTn id="60" presetID="1"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p:stCondLst>
                              <p:cond delay="2000"/>
                            </p:stCondLst>
                            <p:childTnLst>
                              <p:par>
                                <p:cTn id="63" presetID="1"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2000"/>
                                        <p:tgtEl>
                                          <p:spTgt spid="35"/>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2000"/>
                                        <p:tgtEl>
                                          <p:spTgt spid="36"/>
                                        </p:tgtEl>
                                      </p:cBhvr>
                                    </p:animEffect>
                                  </p:childTnLst>
                                </p:cTn>
                              </p:par>
                              <p:par>
                                <p:cTn id="71" presetID="10"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2000"/>
                                        <p:tgtEl>
                                          <p:spTgt spid="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2000"/>
                                        <p:tgtEl>
                                          <p:spTgt spid="38"/>
                                        </p:tgtEl>
                                      </p:cBhvr>
                                    </p:animEffect>
                                  </p:childTnLst>
                                </p:cTn>
                              </p:par>
                            </p:childTnLst>
                          </p:cTn>
                        </p:par>
                        <p:par>
                          <p:cTn id="77" fill="hold">
                            <p:stCondLst>
                              <p:cond delay="4000"/>
                            </p:stCondLst>
                            <p:childTnLst>
                              <p:par>
                                <p:cTn id="78" presetID="1" presetClass="entr" presetSubtype="0" fill="hold" grpId="0" nodeType="afterEffect">
                                  <p:stCondLst>
                                    <p:cond delay="0"/>
                                  </p:stCondLst>
                                  <p:childTnLst>
                                    <p:set>
                                      <p:cBhvr>
                                        <p:cTn id="79" dur="1" fill="hold">
                                          <p:stCondLst>
                                            <p:cond delay="0"/>
                                          </p:stCondLst>
                                        </p:cTn>
                                        <p:tgtEl>
                                          <p:spTgt spid="40"/>
                                        </p:tgtEl>
                                        <p:attrNameLst>
                                          <p:attrName>style.visibility</p:attrName>
                                        </p:attrNameLst>
                                      </p:cBhvr>
                                      <p:to>
                                        <p:strVal val="visible"/>
                                      </p:to>
                                    </p:se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20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20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2000"/>
                                        <p:tgtEl>
                                          <p:spTgt spid="52"/>
                                        </p:tgtEl>
                                      </p:cBhvr>
                                    </p:animEffec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2000"/>
                                        <p:tgtEl>
                                          <p:spTgt spid="5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2000"/>
                                        <p:tgtEl>
                                          <p:spTgt spid="5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73" grpId="0" animBg="1"/>
      <p:bldP spid="26" grpId="0"/>
      <p:bldP spid="27" grpId="0"/>
      <p:bldP spid="38" grpId="0"/>
      <p:bldP spid="40" grpId="0"/>
      <p:bldP spid="57" grpId="0"/>
      <p:bldP spid="5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30148"/>
            <a:ext cx="9144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3399"/>
                </a:solidFill>
                <a:effectLst/>
                <a:uLnTx/>
                <a:uFillTx/>
                <a:latin typeface="Impact" pitchFamily="34" charset="0"/>
                <a:ea typeface="+mj-ea"/>
                <a:cs typeface="+mj-cs"/>
              </a:rPr>
              <a:t>Employing Naval Aviation</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12490"/>
            <a:ext cx="9144000" cy="4447556"/>
          </a:xfrm>
          <a:prstGeom prst="rect">
            <a:avLst/>
          </a:prstGeom>
        </p:spPr>
      </p:pic>
      <p:sp>
        <p:nvSpPr>
          <p:cNvPr id="6" name="Rectangle 5"/>
          <p:cNvSpPr/>
          <p:nvPr/>
        </p:nvSpPr>
        <p:spPr>
          <a:xfrm>
            <a:off x="0" y="1632359"/>
            <a:ext cx="9110660" cy="480131"/>
          </a:xfrm>
          <a:prstGeom prst="rect">
            <a:avLst/>
          </a:prstGeom>
        </p:spPr>
        <p:txBody>
          <a:bodyPr wrap="square">
            <a:spAutoFit/>
          </a:bodyPr>
          <a:lstStyle/>
          <a:p>
            <a:pPr marL="0" indent="0" algn="ctr" eaLnBrk="1" hangingPunct="1">
              <a:lnSpc>
                <a:spcPct val="90000"/>
              </a:lnSpc>
              <a:spcAft>
                <a:spcPct val="30000"/>
              </a:spcAft>
              <a:buFont typeface="Wingdings" pitchFamily="2" charset="2"/>
              <a:buNone/>
            </a:pPr>
            <a:r>
              <a:rPr lang="en-US" sz="2800" b="1" dirty="0">
                <a:latin typeface="Arial" pitchFamily="34" charset="0"/>
              </a:rPr>
              <a:t>Underway Replenishment</a:t>
            </a:r>
            <a:endParaRPr lang="en-US" sz="2400" b="1" i="1" dirty="0">
              <a:latin typeface="Arial" pitchFamily="34" charset="0"/>
              <a:cs typeface="Arial" pitchFamily="34" charset="0"/>
            </a:endParaRPr>
          </a:p>
        </p:txBody>
      </p:sp>
      <p:sp>
        <p:nvSpPr>
          <p:cNvPr id="7" name="Rectangle 6"/>
          <p:cNvSpPr/>
          <p:nvPr/>
        </p:nvSpPr>
        <p:spPr>
          <a:xfrm>
            <a:off x="0" y="5828431"/>
            <a:ext cx="9110660" cy="646331"/>
          </a:xfrm>
          <a:prstGeom prst="rect">
            <a:avLst/>
          </a:prstGeom>
        </p:spPr>
        <p:txBody>
          <a:bodyPr wrap="square">
            <a:spAutoFit/>
          </a:bodyPr>
          <a:lstStyle/>
          <a:p>
            <a:pPr marL="0" indent="0" algn="ctr" eaLnBrk="1" hangingPunct="1">
              <a:lnSpc>
                <a:spcPct val="90000"/>
              </a:lnSpc>
              <a:spcAft>
                <a:spcPct val="30000"/>
              </a:spcAft>
              <a:buFont typeface="Wingdings" pitchFamily="2" charset="2"/>
              <a:buNone/>
            </a:pPr>
            <a:r>
              <a:rPr lang="en-US" sz="2000" b="1" dirty="0">
                <a:solidFill>
                  <a:srgbClr val="FFFF00"/>
                </a:solidFill>
                <a:latin typeface="Arial" pitchFamily="34" charset="0"/>
              </a:rPr>
              <a:t>The ability of U.S. Navy ships to remain ‘on station’ is vital to sustained operations and U.S. interests</a:t>
            </a:r>
            <a:endParaRPr lang="en-US" sz="2000" b="1" i="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35761994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685800"/>
            <a:ext cx="9144000" cy="838200"/>
          </a:xfrm>
        </p:spPr>
        <p:txBody>
          <a:bodyPr/>
          <a:lstStyle/>
          <a:p>
            <a:pPr eaLnBrk="1" hangingPunct="1"/>
            <a:r>
              <a:rPr lang="en-US" dirty="0">
                <a:solidFill>
                  <a:srgbClr val="003399"/>
                </a:solidFill>
                <a:latin typeface="Impact" pitchFamily="34" charset="0"/>
              </a:rPr>
              <a:t>Employing Naval Aviation</a:t>
            </a:r>
          </a:p>
        </p:txBody>
      </p:sp>
      <p:sp>
        <p:nvSpPr>
          <p:cNvPr id="13315" name="Rectangle 3"/>
          <p:cNvSpPr>
            <a:spLocks noGrp="1" noChangeArrowheads="1"/>
          </p:cNvSpPr>
          <p:nvPr>
            <p:ph type="body" idx="1"/>
          </p:nvPr>
        </p:nvSpPr>
        <p:spPr>
          <a:xfrm>
            <a:off x="4449302" y="5088109"/>
            <a:ext cx="4572000" cy="2194202"/>
          </a:xfrm>
        </p:spPr>
        <p:txBody>
          <a:bodyPr/>
          <a:lstStyle/>
          <a:p>
            <a:pPr marL="0" indent="0" eaLnBrk="1" hangingPunct="1">
              <a:spcBef>
                <a:spcPts val="0"/>
              </a:spcBef>
              <a:spcAft>
                <a:spcPts val="0"/>
              </a:spcAft>
              <a:buFont typeface="Wingdings" pitchFamily="2" charset="2"/>
              <a:buNone/>
            </a:pPr>
            <a:r>
              <a:rPr lang="en-US" sz="1800" b="1" dirty="0">
                <a:latin typeface="Arial" pitchFamily="34" charset="0"/>
              </a:rPr>
              <a:t>Navy Humanitarian Aid successes:</a:t>
            </a:r>
          </a:p>
          <a:p>
            <a:pPr marL="0" indent="0" eaLnBrk="1" hangingPunct="1">
              <a:spcBef>
                <a:spcPts val="0"/>
              </a:spcBef>
              <a:spcAft>
                <a:spcPts val="0"/>
              </a:spcAft>
              <a:buFont typeface="Wingdings" pitchFamily="2" charset="2"/>
              <a:buNone/>
            </a:pPr>
            <a:r>
              <a:rPr lang="en-US" sz="1800" dirty="0">
                <a:latin typeface="Arial" pitchFamily="34" charset="0"/>
              </a:rPr>
              <a:t>2014 Philippines Typhoon</a:t>
            </a:r>
          </a:p>
          <a:p>
            <a:pPr marL="0" indent="0" eaLnBrk="1" hangingPunct="1">
              <a:spcBef>
                <a:spcPts val="0"/>
              </a:spcBef>
              <a:spcAft>
                <a:spcPts val="0"/>
              </a:spcAft>
              <a:buFont typeface="Wingdings" pitchFamily="2" charset="2"/>
              <a:buNone/>
            </a:pPr>
            <a:r>
              <a:rPr lang="en-US" sz="1800" dirty="0">
                <a:latin typeface="Arial" pitchFamily="34" charset="0"/>
              </a:rPr>
              <a:t>2011 Japan Earthquake &amp; Tsunami</a:t>
            </a:r>
          </a:p>
          <a:p>
            <a:pPr marL="0" indent="0" eaLnBrk="1" hangingPunct="1">
              <a:spcBef>
                <a:spcPts val="0"/>
              </a:spcBef>
              <a:spcAft>
                <a:spcPts val="0"/>
              </a:spcAft>
              <a:buFont typeface="Wingdings" pitchFamily="2" charset="2"/>
              <a:buNone/>
            </a:pPr>
            <a:r>
              <a:rPr lang="en-US" sz="1800" dirty="0">
                <a:latin typeface="Arial" pitchFamily="34" charset="0"/>
              </a:rPr>
              <a:t>2010 Haiti Earthquake</a:t>
            </a:r>
          </a:p>
          <a:p>
            <a:pPr marL="0" indent="0" eaLnBrk="1" hangingPunct="1">
              <a:spcBef>
                <a:spcPts val="0"/>
              </a:spcBef>
              <a:spcAft>
                <a:spcPts val="0"/>
              </a:spcAft>
              <a:buFont typeface="Wingdings" pitchFamily="2" charset="2"/>
              <a:buNone/>
            </a:pPr>
            <a:r>
              <a:rPr lang="en-US" sz="1800" dirty="0">
                <a:latin typeface="Arial" pitchFamily="34" charset="0"/>
              </a:rPr>
              <a:t>2004 Indian Ocean Tsunami </a:t>
            </a:r>
          </a:p>
        </p:txBody>
      </p:sp>
      <p:sp>
        <p:nvSpPr>
          <p:cNvPr id="6" name="Rectangle 5"/>
          <p:cNvSpPr/>
          <p:nvPr/>
        </p:nvSpPr>
        <p:spPr>
          <a:xfrm>
            <a:off x="0" y="1600461"/>
            <a:ext cx="9144000" cy="480131"/>
          </a:xfrm>
          <a:prstGeom prst="rect">
            <a:avLst/>
          </a:prstGeom>
        </p:spPr>
        <p:txBody>
          <a:bodyPr wrap="square">
            <a:spAutoFit/>
          </a:bodyPr>
          <a:lstStyle/>
          <a:p>
            <a:pPr marL="0" indent="0" algn="ctr" eaLnBrk="1" hangingPunct="1">
              <a:lnSpc>
                <a:spcPct val="90000"/>
              </a:lnSpc>
              <a:spcAft>
                <a:spcPct val="30000"/>
              </a:spcAft>
              <a:buFont typeface="Wingdings" pitchFamily="2" charset="2"/>
              <a:buNone/>
            </a:pPr>
            <a:r>
              <a:rPr lang="en-US" sz="2800" b="1" dirty="0">
                <a:latin typeface="Arial" pitchFamily="34" charset="0"/>
              </a:rPr>
              <a:t>Maritime Security &amp; Humanitarian Assistance</a:t>
            </a:r>
            <a:endParaRPr lang="en-US" sz="2400" b="1" i="1" dirty="0">
              <a:latin typeface="Arial" pitchFamily="34" charset="0"/>
              <a:cs typeface="Arial" pitchFamily="34" charset="0"/>
            </a:endParaRPr>
          </a:p>
        </p:txBody>
      </p:sp>
      <p:sp>
        <p:nvSpPr>
          <p:cNvPr id="9" name="TextBox 8"/>
          <p:cNvSpPr txBox="1"/>
          <p:nvPr/>
        </p:nvSpPr>
        <p:spPr>
          <a:xfrm>
            <a:off x="0" y="2342081"/>
            <a:ext cx="4301159" cy="2031325"/>
          </a:xfrm>
          <a:prstGeom prst="rect">
            <a:avLst/>
          </a:prstGeom>
          <a:noFill/>
        </p:spPr>
        <p:txBody>
          <a:bodyPr wrap="square" rtlCol="0">
            <a:spAutoFit/>
          </a:bodyPr>
          <a:lstStyle/>
          <a:p>
            <a:pPr>
              <a:buNone/>
            </a:pPr>
            <a:r>
              <a:rPr lang="en-US" sz="1800" b="1" dirty="0">
                <a:latin typeface="Arial" pitchFamily="34" charset="0"/>
                <a:cs typeface="Arial" pitchFamily="34" charset="0"/>
              </a:rPr>
              <a:t>Maritime Security </a:t>
            </a:r>
            <a:r>
              <a:rPr lang="en-US" sz="1800" dirty="0">
                <a:latin typeface="Arial" pitchFamily="34" charset="0"/>
                <a:cs typeface="Arial" pitchFamily="34" charset="0"/>
              </a:rPr>
              <a:t>efforts focus on common, global threats including: proliferation, smuggling, piracy, and terrorism.</a:t>
            </a:r>
            <a:r>
              <a:rPr lang="en-US" sz="1800" dirty="0">
                <a:latin typeface="Arial" pitchFamily="34" charset="0"/>
              </a:rPr>
              <a:t> Naval Aviation assets provide long-range patrol and escort security for vessels transiting around the world</a:t>
            </a:r>
          </a:p>
          <a:p>
            <a:pPr>
              <a:buNone/>
            </a:pPr>
            <a:endParaRPr lang="en-US" sz="1800" dirty="0">
              <a:latin typeface="Arial" pitchFamily="34" charset="0"/>
              <a:cs typeface="Arial" pitchFamily="34" charset="0"/>
            </a:endParaRPr>
          </a:p>
        </p:txBody>
      </p:sp>
      <p:pic>
        <p:nvPicPr>
          <p:cNvPr id="10" name="Picture 9" descr="Maritime Security4.jpg"/>
          <p:cNvPicPr>
            <a:picLocks noChangeAspect="1"/>
          </p:cNvPicPr>
          <p:nvPr/>
        </p:nvPicPr>
        <p:blipFill>
          <a:blip r:embed="rId3" cstate="screen"/>
          <a:srcRect/>
          <a:stretch>
            <a:fillRect/>
          </a:stretch>
        </p:blipFill>
        <p:spPr>
          <a:xfrm>
            <a:off x="-1" y="4402638"/>
            <a:ext cx="4377359" cy="1809093"/>
          </a:xfrm>
          <a:prstGeom prst="rect">
            <a:avLst/>
          </a:prstGeom>
          <a:ln w="12700">
            <a:solidFill>
              <a:schemeClr val="tx1"/>
            </a:solidFill>
          </a:ln>
        </p:spPr>
      </p:pic>
      <p:pic>
        <p:nvPicPr>
          <p:cNvPr id="11" name="Picture 2" descr="Sailors load bottled water on an HH-60H Sea Hawk helicopter assigned to the Black Knights of Helicopter Anti-Submarine Squadron (HS) 4 aboard the aircraft carrier USS Ronald Reagan (CVN 7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5302" y="2105330"/>
            <a:ext cx="2408698" cy="2869617"/>
          </a:xfrm>
          <a:prstGeom prst="rect">
            <a:avLst/>
          </a:prstGeom>
          <a:noFill/>
          <a:ln w="12700">
            <a:solidFill>
              <a:schemeClr val="tx1"/>
            </a:solidFill>
          </a:ln>
        </p:spPr>
      </p:pic>
      <p:sp>
        <p:nvSpPr>
          <p:cNvPr id="12" name="TextBox 11"/>
          <p:cNvSpPr txBox="1"/>
          <p:nvPr/>
        </p:nvSpPr>
        <p:spPr>
          <a:xfrm>
            <a:off x="4457700" y="2069869"/>
            <a:ext cx="2277602" cy="3139321"/>
          </a:xfrm>
          <a:prstGeom prst="rect">
            <a:avLst/>
          </a:prstGeom>
          <a:noFill/>
        </p:spPr>
        <p:txBody>
          <a:bodyPr wrap="square" rtlCol="0">
            <a:spAutoFit/>
          </a:bodyPr>
          <a:lstStyle/>
          <a:p>
            <a:pPr>
              <a:buNone/>
            </a:pPr>
            <a:r>
              <a:rPr lang="en-US" sz="1800" b="1" dirty="0">
                <a:latin typeface="Arial" pitchFamily="34" charset="0"/>
                <a:cs typeface="Arial" pitchFamily="34" charset="0"/>
              </a:rPr>
              <a:t>Humanitarian Aid Relief </a:t>
            </a:r>
            <a:r>
              <a:rPr lang="en-US" sz="1800" dirty="0">
                <a:latin typeface="Arial" pitchFamily="34" charset="0"/>
                <a:cs typeface="Arial" pitchFamily="34" charset="0"/>
              </a:rPr>
              <a:t>provides an immediate disaster response that saves lives. CVNs and LHDs can deliver water, food, and survival items to a devastated region within days, prior to relief organizations.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251200" y="1686351"/>
            <a:ext cx="5797485" cy="6001643"/>
          </a:xfrm>
          <a:prstGeom prst="rect">
            <a:avLst/>
          </a:prstGeom>
          <a:noFill/>
          <a:ln w="9525">
            <a:noFill/>
            <a:miter lim="800000"/>
            <a:headEnd/>
            <a:tailEnd/>
          </a:ln>
        </p:spPr>
        <p:txBody>
          <a:bodyPr wrap="square">
            <a:spAutoFit/>
          </a:bodyPr>
          <a:lstStyle/>
          <a:p>
            <a:pPr marL="274320" indent="-274320">
              <a:lnSpc>
                <a:spcPct val="150000"/>
              </a:lnSpc>
              <a:spcBef>
                <a:spcPct val="50000"/>
              </a:spcBef>
            </a:pPr>
            <a:r>
              <a:rPr lang="en-US" sz="3200" dirty="0">
                <a:latin typeface="Arial" pitchFamily="34" charset="0"/>
              </a:rPr>
              <a:t>Why do we need a Navy?</a:t>
            </a:r>
          </a:p>
          <a:p>
            <a:pPr marL="274320" indent="-274320">
              <a:lnSpc>
                <a:spcPct val="150000"/>
              </a:lnSpc>
              <a:spcBef>
                <a:spcPct val="50000"/>
              </a:spcBef>
            </a:pPr>
            <a:r>
              <a:rPr lang="en-US" sz="3200" dirty="0">
                <a:latin typeface="Arial" pitchFamily="34" charset="0"/>
              </a:rPr>
              <a:t>Naval Air Forces Mission</a:t>
            </a:r>
          </a:p>
          <a:p>
            <a:pPr marL="274320" indent="-274320">
              <a:lnSpc>
                <a:spcPct val="150000"/>
              </a:lnSpc>
              <a:spcBef>
                <a:spcPct val="50000"/>
              </a:spcBef>
            </a:pPr>
            <a:r>
              <a:rPr lang="en-US" sz="3200" dirty="0">
                <a:latin typeface="Arial" pitchFamily="34" charset="0"/>
              </a:rPr>
              <a:t>Navy’s Aviation Assets</a:t>
            </a:r>
          </a:p>
          <a:p>
            <a:pPr marL="274320" indent="-274320">
              <a:lnSpc>
                <a:spcPct val="150000"/>
              </a:lnSpc>
              <a:spcBef>
                <a:spcPts val="0"/>
              </a:spcBef>
            </a:pPr>
            <a:r>
              <a:rPr lang="en-US" sz="3200" b="1" dirty="0">
                <a:solidFill>
                  <a:srgbClr val="FF0000"/>
                </a:solidFill>
                <a:latin typeface="Arial" pitchFamily="34" charset="0"/>
              </a:rPr>
              <a:t>Employing Naval Aviation</a:t>
            </a:r>
            <a:r>
              <a:rPr lang="en-US" sz="2800" dirty="0">
                <a:latin typeface="Arial" pitchFamily="34" charset="0"/>
              </a:rPr>
              <a:t> </a:t>
            </a:r>
          </a:p>
          <a:p>
            <a:pPr>
              <a:spcBef>
                <a:spcPts val="0"/>
              </a:spcBef>
              <a:buNone/>
            </a:pPr>
            <a:r>
              <a:rPr lang="en-US" sz="3200" b="1" dirty="0">
                <a:solidFill>
                  <a:srgbClr val="FF0000"/>
                </a:solidFill>
                <a:latin typeface="Arial" pitchFamily="34" charset="0"/>
              </a:rPr>
              <a:t>   </a:t>
            </a:r>
            <a:r>
              <a:rPr lang="en-US" sz="2400" b="1" dirty="0">
                <a:solidFill>
                  <a:srgbClr val="FF0000"/>
                </a:solidFill>
                <a:latin typeface="Arial" pitchFamily="34" charset="0"/>
              </a:rPr>
              <a:t>-- Life at Sea</a:t>
            </a:r>
          </a:p>
          <a:p>
            <a:pPr marL="274320" indent="-274320">
              <a:lnSpc>
                <a:spcPct val="150000"/>
              </a:lnSpc>
              <a:spcBef>
                <a:spcPct val="50000"/>
              </a:spcBef>
            </a:pPr>
            <a:r>
              <a:rPr lang="en-US" sz="3200" dirty="0">
                <a:latin typeface="Arial" pitchFamily="34" charset="0"/>
              </a:rPr>
              <a:t>Underway Embarks</a:t>
            </a:r>
          </a:p>
          <a:p>
            <a:pPr marL="274320" indent="-274320">
              <a:lnSpc>
                <a:spcPct val="150000"/>
              </a:lnSpc>
              <a:spcBef>
                <a:spcPct val="50000"/>
              </a:spcBef>
            </a:pPr>
            <a:endParaRPr lang="en-US" sz="3200" b="1" dirty="0">
              <a:solidFill>
                <a:srgbClr val="FF0000"/>
              </a:solidFill>
              <a:latin typeface="Arial" pitchFamily="34" charset="0"/>
            </a:endParaRP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4924760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676400"/>
            <a:ext cx="8778240" cy="4907280"/>
          </a:xfrm>
        </p:spPr>
        <p:txBody>
          <a:bodyPr>
            <a:noAutofit/>
          </a:bodyPr>
          <a:lstStyle/>
          <a:p>
            <a:pPr marL="0" indent="0">
              <a:buNone/>
            </a:pPr>
            <a:r>
              <a:rPr lang="en-US" sz="2800" b="1" dirty="0">
                <a:latin typeface="Arial" panose="020B0604020202020204" pitchFamily="34" charset="0"/>
                <a:cs typeface="Arial" panose="020B0604020202020204" pitchFamily="34" charset="0"/>
              </a:rPr>
              <a:t>Busy schedule &amp; long days: +12 hours daily</a:t>
            </a:r>
          </a:p>
          <a:p>
            <a:pPr lvl="1"/>
            <a:r>
              <a:rPr lang="en-US" sz="2400" dirty="0">
                <a:latin typeface="Arial" panose="020B0604020202020204" pitchFamily="34" charset="0"/>
                <a:cs typeface="Arial" panose="020B0604020202020204" pitchFamily="34" charset="0"/>
              </a:rPr>
              <a:t>Watch standing		-- Flying</a:t>
            </a:r>
          </a:p>
          <a:p>
            <a:pPr lvl="1"/>
            <a:r>
              <a:rPr lang="en-US" sz="2400" dirty="0">
                <a:latin typeface="Arial" panose="020B0604020202020204" pitchFamily="34" charset="0"/>
                <a:cs typeface="Arial" panose="020B0604020202020204" pitchFamily="34" charset="0"/>
              </a:rPr>
              <a:t>Maintenance			-- Administration</a:t>
            </a:r>
          </a:p>
          <a:p>
            <a:pPr lvl="1"/>
            <a:r>
              <a:rPr lang="en-US" sz="2400" dirty="0">
                <a:latin typeface="Arial" panose="020B0604020202020204" pitchFamily="34" charset="0"/>
                <a:cs typeface="Arial" panose="020B0604020202020204" pitchFamily="34" charset="0"/>
              </a:rPr>
              <a:t>Training, training, training</a:t>
            </a:r>
          </a:p>
          <a:p>
            <a:pPr marL="0" indent="0">
              <a:buNone/>
            </a:pPr>
            <a:r>
              <a:rPr lang="en-US" sz="2400" b="1" dirty="0">
                <a:latin typeface="Arial" panose="020B0604020202020204" pitchFamily="34" charset="0"/>
                <a:cs typeface="Arial" panose="020B0604020202020204" pitchFamily="34" charset="0"/>
              </a:rPr>
              <a:t>Four meals per day / every day:</a:t>
            </a:r>
          </a:p>
          <a:p>
            <a:pPr lvl="1"/>
            <a:r>
              <a:rPr lang="en-US" sz="2400" dirty="0">
                <a:latin typeface="Arial" panose="020B0604020202020204" pitchFamily="34" charset="0"/>
                <a:cs typeface="Arial" panose="020B0604020202020204" pitchFamily="34" charset="0"/>
              </a:rPr>
              <a:t>Breakfast			-- Lunch</a:t>
            </a:r>
          </a:p>
          <a:p>
            <a:pPr lvl="1"/>
            <a:r>
              <a:rPr lang="en-US" sz="2400" dirty="0">
                <a:latin typeface="Arial" panose="020B0604020202020204" pitchFamily="34" charset="0"/>
                <a:cs typeface="Arial" panose="020B0604020202020204" pitchFamily="34" charset="0"/>
              </a:rPr>
              <a:t>Dinner				-- “MIDRATS”</a:t>
            </a:r>
          </a:p>
          <a:p>
            <a:pPr marL="0" indent="0">
              <a:buNone/>
            </a:pPr>
            <a:r>
              <a:rPr lang="en-US" sz="2400" b="1" dirty="0">
                <a:latin typeface="Arial" panose="020B0604020202020204" pitchFamily="34" charset="0"/>
                <a:cs typeface="Arial" panose="020B0604020202020204" pitchFamily="34" charset="0"/>
              </a:rPr>
              <a:t>Off duty time:</a:t>
            </a:r>
          </a:p>
          <a:p>
            <a:pPr lvl="1"/>
            <a:r>
              <a:rPr lang="en-US" sz="2400" dirty="0">
                <a:latin typeface="Arial" panose="020B0604020202020204" pitchFamily="34" charset="0"/>
                <a:cs typeface="Arial" panose="020B0604020202020204" pitchFamily="34" charset="0"/>
              </a:rPr>
              <a:t>Email (limited </a:t>
            </a:r>
            <a:r>
              <a:rPr lang="en-US" sz="2400" dirty="0" err="1">
                <a:latin typeface="Arial" panose="020B0604020202020204" pitchFamily="34" charset="0"/>
                <a:cs typeface="Arial" panose="020B0604020202020204" pitchFamily="34" charset="0"/>
              </a:rPr>
              <a:t>wifi</a:t>
            </a:r>
            <a:r>
              <a:rPr lang="en-US" sz="2400" dirty="0">
                <a:latin typeface="Arial" panose="020B0604020202020204" pitchFamily="34" charset="0"/>
                <a:cs typeface="Arial" panose="020B0604020202020204" pitchFamily="34" charset="0"/>
              </a:rPr>
              <a:t>)		-- Gym</a:t>
            </a:r>
          </a:p>
          <a:p>
            <a:pPr lvl="1"/>
            <a:r>
              <a:rPr lang="en-US" sz="2400" dirty="0">
                <a:latin typeface="Arial" panose="020B0604020202020204" pitchFamily="34" charset="0"/>
                <a:cs typeface="Arial" panose="020B0604020202020204" pitchFamily="34" charset="0"/>
              </a:rPr>
              <a:t>Comradery			-- Study</a:t>
            </a:r>
          </a:p>
          <a:p>
            <a:pPr lvl="1"/>
            <a:r>
              <a:rPr lang="en-US" sz="2400" dirty="0">
                <a:latin typeface="Arial" panose="020B0604020202020204" pitchFamily="34" charset="0"/>
                <a:cs typeface="Arial" panose="020B0604020202020204" pitchFamily="34" charset="0"/>
              </a:rPr>
              <a:t>Professional development	-- Shipboard Television</a:t>
            </a:r>
            <a:endParaRPr lang="en-US" sz="2400" dirty="0"/>
          </a:p>
        </p:txBody>
      </p:sp>
      <p:sp>
        <p:nvSpPr>
          <p:cNvPr id="4" name="Rectangle 2"/>
          <p:cNvSpPr txBox="1">
            <a:spLocks noChangeArrowheads="1"/>
          </p:cNvSpPr>
          <p:nvPr/>
        </p:nvSpPr>
        <p:spPr bwMode="auto">
          <a:xfrm>
            <a:off x="0" y="609600"/>
            <a:ext cx="9143999"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buClrTx/>
              <a:buNone/>
            </a:pPr>
            <a:r>
              <a:rPr lang="en-US" kern="0" dirty="0">
                <a:solidFill>
                  <a:srgbClr val="003399"/>
                </a:solidFill>
                <a:latin typeface="Impact" pitchFamily="34" charset="0"/>
              </a:rPr>
              <a:t>Daily Life at Sea</a:t>
            </a:r>
          </a:p>
        </p:txBody>
      </p:sp>
    </p:spTree>
    <p:extLst>
      <p:ext uri="{BB962C8B-B14F-4D97-AF65-F5344CB8AC3E}">
        <p14:creationId xmlns:p14="http://schemas.microsoft.com/office/powerpoint/2010/main" val="393593512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1550" y="902154"/>
            <a:ext cx="7415782" cy="5558899"/>
          </a:xfrm>
        </p:spPr>
      </p:pic>
      <p:sp>
        <p:nvSpPr>
          <p:cNvPr id="5" name="Title 1"/>
          <p:cNvSpPr>
            <a:spLocks noGrp="1"/>
          </p:cNvSpPr>
          <p:nvPr>
            <p:ph type="title"/>
          </p:nvPr>
        </p:nvSpPr>
        <p:spPr>
          <a:xfrm>
            <a:off x="685800" y="609600"/>
            <a:ext cx="7772400" cy="1143000"/>
          </a:xfrm>
        </p:spPr>
        <p:txBody>
          <a:bodyPr/>
          <a:lstStyle/>
          <a:p>
            <a:r>
              <a:rPr lang="en-US" dirty="0">
                <a:solidFill>
                  <a:srgbClr val="003399"/>
                </a:solidFill>
                <a:latin typeface="Impact" pitchFamily="34" charset="0"/>
              </a:rPr>
              <a:t>The Flight Deck</a:t>
            </a:r>
            <a:endParaRPr lang="en-US" dirty="0"/>
          </a:p>
        </p:txBody>
      </p:sp>
    </p:spTree>
    <p:extLst>
      <p:ext uri="{BB962C8B-B14F-4D97-AF65-F5344CB8AC3E}">
        <p14:creationId xmlns:p14="http://schemas.microsoft.com/office/powerpoint/2010/main" val="35555817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275"/>
          <a:stretch/>
        </p:blipFill>
        <p:spPr>
          <a:xfrm>
            <a:off x="0" y="1724025"/>
            <a:ext cx="9143999" cy="4804624"/>
          </a:xfrm>
          <a:prstGeom prst="rect">
            <a:avLst/>
          </a:prstGeom>
        </p:spPr>
      </p:pic>
      <p:sp>
        <p:nvSpPr>
          <p:cNvPr id="5" name="TextBox 4"/>
          <p:cNvSpPr txBox="1"/>
          <p:nvPr/>
        </p:nvSpPr>
        <p:spPr>
          <a:xfrm>
            <a:off x="99118" y="1808951"/>
            <a:ext cx="1287661" cy="646331"/>
          </a:xfrm>
          <a:prstGeom prst="rect">
            <a:avLst/>
          </a:prstGeom>
          <a:noFill/>
        </p:spPr>
        <p:txBody>
          <a:bodyPr wrap="square" rtlCol="0">
            <a:spAutoFit/>
          </a:bodyPr>
          <a:lstStyle/>
          <a:p>
            <a:pPr>
              <a:buNone/>
            </a:pPr>
            <a:r>
              <a:rPr lang="en-US" b="1" dirty="0">
                <a:latin typeface="Arial" pitchFamily="34" charset="0"/>
                <a:cs typeface="Arial" pitchFamily="34" charset="0"/>
              </a:rPr>
              <a:t>90 %</a:t>
            </a:r>
          </a:p>
        </p:txBody>
      </p:sp>
      <p:sp>
        <p:nvSpPr>
          <p:cNvPr id="6" name="TextBox 5"/>
          <p:cNvSpPr txBox="1"/>
          <p:nvPr/>
        </p:nvSpPr>
        <p:spPr>
          <a:xfrm>
            <a:off x="1386779" y="1708552"/>
            <a:ext cx="7743463" cy="1077218"/>
          </a:xfrm>
          <a:prstGeom prst="rect">
            <a:avLst/>
          </a:prstGeom>
          <a:noFill/>
        </p:spPr>
        <p:txBody>
          <a:bodyPr wrap="square" rtlCol="0">
            <a:spAutoFit/>
          </a:bodyPr>
          <a:lstStyle/>
          <a:p>
            <a:pPr>
              <a:buNone/>
            </a:pPr>
            <a:r>
              <a:rPr lang="en-US" sz="3200" b="1" dirty="0">
                <a:latin typeface="Arial" pitchFamily="34" charset="0"/>
                <a:cs typeface="Arial" pitchFamily="34" charset="0"/>
              </a:rPr>
              <a:t>Of the World’s communications lines pass under the oceans</a:t>
            </a:r>
          </a:p>
        </p:txBody>
      </p:sp>
      <p:sp>
        <p:nvSpPr>
          <p:cNvPr id="7" name="TextBox 6"/>
          <p:cNvSpPr txBox="1"/>
          <p:nvPr/>
        </p:nvSpPr>
        <p:spPr>
          <a:xfrm>
            <a:off x="1377682" y="2996843"/>
            <a:ext cx="7743463" cy="461665"/>
          </a:xfrm>
          <a:prstGeom prst="rect">
            <a:avLst/>
          </a:prstGeom>
          <a:noFill/>
        </p:spPr>
        <p:txBody>
          <a:bodyPr wrap="square" rtlCol="0">
            <a:spAutoFit/>
          </a:bodyPr>
          <a:lstStyle/>
          <a:p>
            <a:pPr>
              <a:buNone/>
            </a:pPr>
            <a:r>
              <a:rPr lang="en-US" sz="2400" b="1" dirty="0">
                <a:latin typeface="Arial "/>
              </a:rPr>
              <a:t>-- The Navy ensures uninterrupted flow</a:t>
            </a:r>
            <a:endParaRPr lang="en-US" sz="2400" dirty="0"/>
          </a:p>
        </p:txBody>
      </p:sp>
      <p:sp>
        <p:nvSpPr>
          <p:cNvPr id="8" name="TextBox 7"/>
          <p:cNvSpPr txBox="1"/>
          <p:nvPr/>
        </p:nvSpPr>
        <p:spPr>
          <a:xfrm>
            <a:off x="1368587" y="2666355"/>
            <a:ext cx="7761655" cy="461665"/>
          </a:xfrm>
          <a:prstGeom prst="rect">
            <a:avLst/>
          </a:prstGeom>
          <a:noFill/>
        </p:spPr>
        <p:txBody>
          <a:bodyPr wrap="square" rtlCol="0">
            <a:spAutoFit/>
          </a:bodyPr>
          <a:lstStyle/>
          <a:p>
            <a:pPr>
              <a:buNone/>
            </a:pPr>
            <a:r>
              <a:rPr lang="en-US" sz="2400" b="1" dirty="0">
                <a:latin typeface="Arial "/>
              </a:rPr>
              <a:t>-- People assume communications are by satellite</a:t>
            </a:r>
            <a:endParaRPr lang="en-US" sz="2400" dirty="0"/>
          </a:p>
        </p:txBody>
      </p:sp>
      <p:sp>
        <p:nvSpPr>
          <p:cNvPr id="9" name="Rectangle 2"/>
          <p:cNvSpPr>
            <a:spLocks noGrp="1" noChangeArrowheads="1"/>
          </p:cNvSpPr>
          <p:nvPr>
            <p:ph type="title"/>
          </p:nvPr>
        </p:nvSpPr>
        <p:spPr>
          <a:xfrm>
            <a:off x="99118" y="699688"/>
            <a:ext cx="9144000" cy="1066800"/>
          </a:xfrm>
        </p:spPr>
        <p:txBody>
          <a:bodyPr/>
          <a:lstStyle/>
          <a:p>
            <a:pPr eaLnBrk="1" hangingPunct="1"/>
            <a:r>
              <a:rPr lang="en-US" dirty="0">
                <a:solidFill>
                  <a:srgbClr val="003399"/>
                </a:solidFill>
                <a:latin typeface="Impact" pitchFamily="34" charset="0"/>
              </a:rPr>
              <a:t>Why Do We Need a Navy?</a:t>
            </a:r>
          </a:p>
        </p:txBody>
      </p:sp>
      <p:sp>
        <p:nvSpPr>
          <p:cNvPr id="10" name="TextBox 9"/>
          <p:cNvSpPr txBox="1"/>
          <p:nvPr/>
        </p:nvSpPr>
        <p:spPr>
          <a:xfrm>
            <a:off x="99118" y="5338309"/>
            <a:ext cx="1583473" cy="646331"/>
          </a:xfrm>
          <a:prstGeom prst="rect">
            <a:avLst/>
          </a:prstGeom>
          <a:noFill/>
        </p:spPr>
        <p:txBody>
          <a:bodyPr wrap="square" rtlCol="0">
            <a:spAutoFit/>
          </a:bodyPr>
          <a:lstStyle/>
          <a:p>
            <a:pPr>
              <a:buNone/>
            </a:pPr>
            <a:r>
              <a:rPr lang="en-US" b="1" dirty="0">
                <a:latin typeface="Arial" pitchFamily="34" charset="0"/>
                <a:cs typeface="Arial" pitchFamily="34" charset="0"/>
              </a:rPr>
              <a:t>100 %</a:t>
            </a:r>
          </a:p>
        </p:txBody>
      </p:sp>
      <p:sp>
        <p:nvSpPr>
          <p:cNvPr id="11" name="TextBox 10"/>
          <p:cNvSpPr txBox="1"/>
          <p:nvPr/>
        </p:nvSpPr>
        <p:spPr>
          <a:xfrm>
            <a:off x="1504950" y="5302817"/>
            <a:ext cx="7496175" cy="1077218"/>
          </a:xfrm>
          <a:prstGeom prst="rect">
            <a:avLst/>
          </a:prstGeom>
          <a:noFill/>
        </p:spPr>
        <p:txBody>
          <a:bodyPr wrap="square" rtlCol="0">
            <a:spAutoFit/>
          </a:bodyPr>
          <a:lstStyle/>
          <a:p>
            <a:pPr>
              <a:buNone/>
            </a:pPr>
            <a:r>
              <a:rPr lang="en-US" sz="3200" b="1" dirty="0">
                <a:latin typeface="Arial" pitchFamily="34" charset="0"/>
                <a:cs typeface="Arial" pitchFamily="34" charset="0"/>
              </a:rPr>
              <a:t>Of the time, the U.S. Navy is steaming around the world</a:t>
            </a:r>
          </a:p>
        </p:txBody>
      </p:sp>
    </p:spTree>
    <p:extLst>
      <p:ext uri="{BB962C8B-B14F-4D97-AF65-F5344CB8AC3E}">
        <p14:creationId xmlns:p14="http://schemas.microsoft.com/office/powerpoint/2010/main" val="1745166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0" t="32393" r="69616" b="13247"/>
          <a:stretch/>
        </p:blipFill>
        <p:spPr bwMode="auto">
          <a:xfrm>
            <a:off x="146288" y="1758460"/>
            <a:ext cx="8997712" cy="463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0" y="609600"/>
            <a:ext cx="9143999" cy="1066800"/>
          </a:xfrm>
        </p:spPr>
        <p:txBody>
          <a:bodyPr/>
          <a:lstStyle/>
          <a:p>
            <a:pPr eaLnBrk="1" hangingPunct="1"/>
            <a:r>
              <a:rPr lang="en-US" dirty="0">
                <a:solidFill>
                  <a:srgbClr val="003399"/>
                </a:solidFill>
                <a:latin typeface="Impact" pitchFamily="34" charset="0"/>
              </a:rPr>
              <a:t>Carrier Landing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10800000">
            <a:off x="4756826" y="5136202"/>
            <a:ext cx="684432" cy="47665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10800000">
            <a:off x="4072393" y="5289371"/>
            <a:ext cx="684432" cy="47665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1924282">
            <a:off x="5099041" y="2744785"/>
            <a:ext cx="684432" cy="47665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3285032">
            <a:off x="6020270" y="3128451"/>
            <a:ext cx="684432" cy="47665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5689969">
            <a:off x="6633114" y="3838829"/>
            <a:ext cx="684432" cy="476658"/>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8540945">
            <a:off x="6783333" y="4534939"/>
            <a:ext cx="684432" cy="476658"/>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8492862">
            <a:off x="4442421" y="3877203"/>
            <a:ext cx="684432" cy="476658"/>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21406276">
            <a:off x="2214807" y="2454207"/>
            <a:ext cx="684432" cy="476658"/>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8925" t="31219" r="18052" b="30484"/>
          <a:stretch/>
        </p:blipFill>
        <p:spPr>
          <a:xfrm rot="10506079">
            <a:off x="1644917" y="4534939"/>
            <a:ext cx="684432" cy="476658"/>
          </a:xfrm>
          <a:prstGeom prst="rect">
            <a:avLst/>
          </a:prstGeom>
        </p:spPr>
      </p:pic>
    </p:spTree>
    <p:extLst>
      <p:ext uri="{BB962C8B-B14F-4D97-AF65-F5344CB8AC3E}">
        <p14:creationId xmlns:p14="http://schemas.microsoft.com/office/powerpoint/2010/main" val="17692497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216310" y="1907458"/>
            <a:ext cx="1927122" cy="225158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9458" name="Rectangle 2"/>
          <p:cNvSpPr>
            <a:spLocks noGrp="1" noChangeArrowheads="1"/>
          </p:cNvSpPr>
          <p:nvPr>
            <p:ph type="title"/>
          </p:nvPr>
        </p:nvSpPr>
        <p:spPr>
          <a:xfrm>
            <a:off x="0" y="625475"/>
            <a:ext cx="9144000" cy="1143000"/>
          </a:xfrm>
        </p:spPr>
        <p:txBody>
          <a:bodyPr/>
          <a:lstStyle/>
          <a:p>
            <a:pPr eaLnBrk="1" hangingPunct="1"/>
            <a:r>
              <a:rPr lang="en-US" dirty="0">
                <a:solidFill>
                  <a:srgbClr val="003399"/>
                </a:solidFill>
                <a:latin typeface="Impact" pitchFamily="34" charset="0"/>
              </a:rPr>
              <a:t>      Flight Deck Rainbow Wardrobe</a:t>
            </a:r>
          </a:p>
        </p:txBody>
      </p:sp>
      <p:grpSp>
        <p:nvGrpSpPr>
          <p:cNvPr id="2" name="Group 6"/>
          <p:cNvGrpSpPr>
            <a:grpSpLocks/>
          </p:cNvGrpSpPr>
          <p:nvPr/>
        </p:nvGrpSpPr>
        <p:grpSpPr bwMode="auto">
          <a:xfrm>
            <a:off x="126124" y="4288221"/>
            <a:ext cx="2181225" cy="1920875"/>
            <a:chOff x="3793" y="1293"/>
            <a:chExt cx="1374" cy="1210"/>
          </a:xfrm>
        </p:grpSpPr>
        <p:sp>
          <p:nvSpPr>
            <p:cNvPr id="19491" name="Text Box 7"/>
            <p:cNvSpPr txBox="1">
              <a:spLocks noChangeArrowheads="1"/>
            </p:cNvSpPr>
            <p:nvPr/>
          </p:nvSpPr>
          <p:spPr bwMode="auto">
            <a:xfrm>
              <a:off x="3793" y="1293"/>
              <a:ext cx="1374" cy="1210"/>
            </a:xfrm>
            <a:prstGeom prst="rect">
              <a:avLst/>
            </a:prstGeom>
            <a:solidFill>
              <a:srgbClr val="33CC33"/>
            </a:solidFill>
            <a:ln w="9525">
              <a:noFill/>
              <a:miter lim="800000"/>
              <a:headEnd/>
              <a:tailEnd/>
            </a:ln>
          </p:spPr>
          <p:txBody>
            <a:bodyPr>
              <a:spAutoFit/>
            </a:bodyPr>
            <a:lstStyle/>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r>
                <a:rPr lang="en-US" sz="2000" dirty="0">
                  <a:latin typeface="Impact" pitchFamily="34" charset="0"/>
                </a:rPr>
                <a:t>Maintenance</a:t>
              </a:r>
            </a:p>
          </p:txBody>
        </p:sp>
        <p:pic>
          <p:nvPicPr>
            <p:cNvPr id="19492" name="Picture 8" descr="sailors in green jerseys"/>
            <p:cNvPicPr>
              <a:picLocks noChangeAspect="1" noChangeArrowheads="1"/>
            </p:cNvPicPr>
            <p:nvPr/>
          </p:nvPicPr>
          <p:blipFill>
            <a:blip r:embed="rId3" cstate="screen"/>
            <a:srcRect/>
            <a:stretch>
              <a:fillRect/>
            </a:stretch>
          </p:blipFill>
          <p:spPr bwMode="auto">
            <a:xfrm>
              <a:off x="3840" y="1320"/>
              <a:ext cx="1260" cy="900"/>
            </a:xfrm>
            <a:prstGeom prst="rect">
              <a:avLst/>
            </a:prstGeom>
            <a:noFill/>
            <a:ln w="9525">
              <a:noFill/>
              <a:miter lim="800000"/>
              <a:headEnd/>
              <a:tailEnd/>
            </a:ln>
          </p:spPr>
        </p:pic>
      </p:grpSp>
      <p:grpSp>
        <p:nvGrpSpPr>
          <p:cNvPr id="4" name="Group 14"/>
          <p:cNvGrpSpPr>
            <a:grpSpLocks/>
          </p:cNvGrpSpPr>
          <p:nvPr/>
        </p:nvGrpSpPr>
        <p:grpSpPr bwMode="auto">
          <a:xfrm>
            <a:off x="4600685" y="1917290"/>
            <a:ext cx="2119313" cy="2281084"/>
            <a:chOff x="-3" y="-3"/>
            <a:chExt cx="1436" cy="1244"/>
          </a:xfrm>
        </p:grpSpPr>
        <p:grpSp>
          <p:nvGrpSpPr>
            <p:cNvPr id="5" name="Group 15"/>
            <p:cNvGrpSpPr>
              <a:grpSpLocks/>
            </p:cNvGrpSpPr>
            <p:nvPr/>
          </p:nvGrpSpPr>
          <p:grpSpPr bwMode="auto">
            <a:xfrm>
              <a:off x="0" y="0"/>
              <a:ext cx="1430" cy="1238"/>
              <a:chOff x="0" y="0"/>
              <a:chExt cx="1430" cy="1238"/>
            </a:xfrm>
          </p:grpSpPr>
          <p:sp>
            <p:nvSpPr>
              <p:cNvPr id="19487" name="Rectangle 16"/>
              <p:cNvSpPr>
                <a:spLocks noChangeArrowheads="1"/>
              </p:cNvSpPr>
              <p:nvPr/>
            </p:nvSpPr>
            <p:spPr bwMode="auto">
              <a:xfrm>
                <a:off x="0" y="0"/>
                <a:ext cx="1430" cy="1238"/>
              </a:xfrm>
              <a:prstGeom prst="rect">
                <a:avLst/>
              </a:prstGeom>
              <a:solidFill>
                <a:srgbClr val="FFFFFF"/>
              </a:solidFill>
              <a:ln w="9525">
                <a:noFill/>
                <a:miter lim="800000"/>
                <a:headEnd/>
                <a:tailEnd/>
              </a:ln>
            </p:spPr>
            <p:txBody>
              <a:bodyPr>
                <a:spAutoFit/>
              </a:bodyPr>
              <a:lstStyle/>
              <a:p>
                <a:endParaRPr lang="en-US" dirty="0"/>
              </a:p>
            </p:txBody>
          </p:sp>
          <p:grpSp>
            <p:nvGrpSpPr>
              <p:cNvPr id="6" name="Group 17"/>
              <p:cNvGrpSpPr>
                <a:grpSpLocks/>
              </p:cNvGrpSpPr>
              <p:nvPr/>
            </p:nvGrpSpPr>
            <p:grpSpPr bwMode="auto">
              <a:xfrm>
                <a:off x="0" y="0"/>
                <a:ext cx="1430" cy="1238"/>
                <a:chOff x="0" y="0"/>
                <a:chExt cx="1430" cy="1238"/>
              </a:xfrm>
            </p:grpSpPr>
            <p:sp>
              <p:nvSpPr>
                <p:cNvPr id="19489" name="Rectangle 18"/>
                <p:cNvSpPr>
                  <a:spLocks noChangeArrowheads="1"/>
                </p:cNvSpPr>
                <p:nvPr/>
              </p:nvSpPr>
              <p:spPr bwMode="auto">
                <a:xfrm>
                  <a:off x="0" y="0"/>
                  <a:ext cx="1430" cy="1238"/>
                </a:xfrm>
                <a:prstGeom prst="rect">
                  <a:avLst/>
                </a:prstGeom>
                <a:solidFill>
                  <a:srgbClr val="FFFFFF"/>
                </a:solidFill>
                <a:ln w="9525">
                  <a:noFill/>
                  <a:miter lim="800000"/>
                  <a:headEnd/>
                  <a:tailEnd/>
                </a:ln>
              </p:spPr>
              <p:txBody>
                <a:bodyPr anchor="ctr"/>
                <a:lstStyle/>
                <a:p>
                  <a:pPr algn="ctr">
                    <a:buClrTx/>
                    <a:buFontTx/>
                    <a:buNone/>
                  </a:pPr>
                  <a:r>
                    <a:rPr lang="en-US" sz="2400" dirty="0">
                      <a:latin typeface="Times New Roman" pitchFamily="18" charset="0"/>
                    </a:rPr>
                    <a:t>  </a:t>
                  </a:r>
                  <a:r>
                    <a:rPr lang="en-US" sz="9900" dirty="0">
                      <a:latin typeface="Times New Roman" pitchFamily="18" charset="0"/>
                    </a:rPr>
                    <a:t> </a:t>
                  </a:r>
                  <a:r>
                    <a:rPr lang="en-US" sz="2400" dirty="0">
                      <a:latin typeface="Times New Roman" pitchFamily="18" charset="0"/>
                    </a:rPr>
                    <a:t>                   </a:t>
                  </a:r>
                  <a:r>
                    <a:rPr lang="en-US" sz="1800" dirty="0">
                      <a:latin typeface="Impact" pitchFamily="34" charset="0"/>
                    </a:rPr>
                    <a:t>Safety / Medical &amp; Observers</a:t>
                  </a:r>
                </a:p>
              </p:txBody>
            </p:sp>
            <p:sp>
              <p:nvSpPr>
                <p:cNvPr id="19490" name="Rectangle 19"/>
                <p:cNvSpPr>
                  <a:spLocks noChangeArrowheads="1"/>
                </p:cNvSpPr>
                <p:nvPr/>
              </p:nvSpPr>
              <p:spPr bwMode="auto">
                <a:xfrm>
                  <a:off x="0" y="0"/>
                  <a:ext cx="1430" cy="1238"/>
                </a:xfrm>
                <a:prstGeom prst="rect">
                  <a:avLst/>
                </a:prstGeom>
                <a:noFill/>
                <a:ln w="7">
                  <a:solidFill>
                    <a:srgbClr val="A0A0A0"/>
                  </a:solidFill>
                  <a:miter lim="800000"/>
                  <a:headEnd/>
                  <a:tailEnd/>
                </a:ln>
              </p:spPr>
              <p:txBody>
                <a:bodyPr>
                  <a:spAutoFit/>
                </a:bodyPr>
                <a:lstStyle/>
                <a:p>
                  <a:endParaRPr lang="en-US" dirty="0"/>
                </a:p>
              </p:txBody>
            </p:sp>
          </p:grpSp>
        </p:grpSp>
        <p:sp>
          <p:nvSpPr>
            <p:cNvPr id="19486" name="Rectangle 20"/>
            <p:cNvSpPr>
              <a:spLocks noChangeArrowheads="1"/>
            </p:cNvSpPr>
            <p:nvPr/>
          </p:nvSpPr>
          <p:spPr bwMode="auto">
            <a:xfrm>
              <a:off x="-3" y="-3"/>
              <a:ext cx="1436" cy="1244"/>
            </a:xfrm>
            <a:prstGeom prst="rect">
              <a:avLst/>
            </a:prstGeom>
            <a:noFill/>
            <a:ln w="9525">
              <a:solidFill>
                <a:srgbClr val="A0A0A0"/>
              </a:solidFill>
              <a:miter lim="800000"/>
              <a:headEnd/>
              <a:tailEnd/>
            </a:ln>
          </p:spPr>
          <p:txBody>
            <a:bodyPr>
              <a:spAutoFit/>
            </a:bodyPr>
            <a:lstStyle/>
            <a:p>
              <a:endParaRPr lang="en-US" dirty="0"/>
            </a:p>
          </p:txBody>
        </p:sp>
      </p:grpSp>
      <p:grpSp>
        <p:nvGrpSpPr>
          <p:cNvPr id="7" name="Group 22"/>
          <p:cNvGrpSpPr>
            <a:grpSpLocks/>
          </p:cNvGrpSpPr>
          <p:nvPr/>
        </p:nvGrpSpPr>
        <p:grpSpPr bwMode="auto">
          <a:xfrm>
            <a:off x="2378982" y="1936279"/>
            <a:ext cx="2094695" cy="2247554"/>
            <a:chOff x="3771" y="1535"/>
            <a:chExt cx="1374" cy="1376"/>
          </a:xfrm>
        </p:grpSpPr>
        <p:sp>
          <p:nvSpPr>
            <p:cNvPr id="19481" name="Text Box 23"/>
            <p:cNvSpPr txBox="1">
              <a:spLocks noChangeArrowheads="1"/>
            </p:cNvSpPr>
            <p:nvPr/>
          </p:nvSpPr>
          <p:spPr bwMode="auto">
            <a:xfrm>
              <a:off x="3771" y="1535"/>
              <a:ext cx="1374" cy="1376"/>
            </a:xfrm>
            <a:prstGeom prst="rect">
              <a:avLst/>
            </a:prstGeom>
            <a:solidFill>
              <a:srgbClr val="FFFF00"/>
            </a:solidFill>
            <a:ln w="9525">
              <a:noFill/>
              <a:miter lim="800000"/>
              <a:headEnd/>
              <a:tailEnd/>
            </a:ln>
          </p:spPr>
          <p:txBody>
            <a:bodyPr wrap="square">
              <a:spAutoFit/>
            </a:bodyPr>
            <a:lstStyle/>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r>
                <a:rPr lang="en-US" sz="2000" dirty="0">
                  <a:latin typeface="Impact" pitchFamily="34" charset="0"/>
                </a:rPr>
                <a:t> Catapult Officers / Directors</a:t>
              </a:r>
            </a:p>
          </p:txBody>
        </p:sp>
        <p:pic>
          <p:nvPicPr>
            <p:cNvPr id="19482" name="Picture 24" descr="Officer in yellow jersey signaling aircraft to take-off"/>
            <p:cNvPicPr>
              <a:picLocks noChangeAspect="1" noChangeArrowheads="1"/>
            </p:cNvPicPr>
            <p:nvPr/>
          </p:nvPicPr>
          <p:blipFill>
            <a:blip r:embed="rId4" cstate="screen"/>
            <a:srcRect/>
            <a:stretch>
              <a:fillRect/>
            </a:stretch>
          </p:blipFill>
          <p:spPr bwMode="auto">
            <a:xfrm>
              <a:off x="3831" y="1594"/>
              <a:ext cx="1142" cy="816"/>
            </a:xfrm>
            <a:prstGeom prst="rect">
              <a:avLst/>
            </a:prstGeom>
            <a:noFill/>
            <a:ln w="9525">
              <a:noFill/>
              <a:miter lim="800000"/>
              <a:headEnd/>
              <a:tailEnd/>
            </a:ln>
          </p:spPr>
        </p:pic>
      </p:grpSp>
      <p:grpSp>
        <p:nvGrpSpPr>
          <p:cNvPr id="8" name="Group 25"/>
          <p:cNvGrpSpPr>
            <a:grpSpLocks/>
          </p:cNvGrpSpPr>
          <p:nvPr/>
        </p:nvGrpSpPr>
        <p:grpSpPr bwMode="auto">
          <a:xfrm>
            <a:off x="6795103" y="1897626"/>
            <a:ext cx="2181225" cy="2247002"/>
            <a:chOff x="3967" y="1667"/>
            <a:chExt cx="1374" cy="1244"/>
          </a:xfrm>
        </p:grpSpPr>
        <p:sp>
          <p:nvSpPr>
            <p:cNvPr id="19479" name="Text Box 26"/>
            <p:cNvSpPr txBox="1">
              <a:spLocks noChangeArrowheads="1"/>
            </p:cNvSpPr>
            <p:nvPr/>
          </p:nvSpPr>
          <p:spPr bwMode="auto">
            <a:xfrm>
              <a:off x="3967" y="1667"/>
              <a:ext cx="1374" cy="1244"/>
            </a:xfrm>
            <a:prstGeom prst="rect">
              <a:avLst/>
            </a:prstGeom>
            <a:solidFill>
              <a:srgbClr val="FF3300"/>
            </a:solidFill>
            <a:ln w="9525">
              <a:noFill/>
              <a:miter lim="800000"/>
              <a:headEnd/>
              <a:tailEnd/>
            </a:ln>
          </p:spPr>
          <p:txBody>
            <a:bodyPr>
              <a:spAutoFit/>
            </a:bodyPr>
            <a:lstStyle/>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solidFill>
                  <a:schemeClr val="bg1"/>
                </a:solidFill>
                <a:latin typeface="Impact" pitchFamily="34" charset="0"/>
              </a:endParaRPr>
            </a:p>
            <a:p>
              <a:pPr algn="ctr">
                <a:buFontTx/>
                <a:buNone/>
              </a:pPr>
              <a:r>
                <a:rPr lang="en-US" sz="2000" dirty="0">
                  <a:solidFill>
                    <a:schemeClr val="bg1"/>
                  </a:solidFill>
                  <a:latin typeface="Impact" pitchFamily="34" charset="0"/>
                </a:rPr>
                <a:t>Crash / Ordnance</a:t>
              </a:r>
            </a:p>
          </p:txBody>
        </p:sp>
        <p:pic>
          <p:nvPicPr>
            <p:cNvPr id="19480" name="Picture 27" descr="ordnance handler in red jersey"/>
            <p:cNvPicPr>
              <a:picLocks noChangeAspect="1" noChangeArrowheads="1"/>
            </p:cNvPicPr>
            <p:nvPr/>
          </p:nvPicPr>
          <p:blipFill>
            <a:blip r:embed="rId5" cstate="screen"/>
            <a:srcRect/>
            <a:stretch>
              <a:fillRect/>
            </a:stretch>
          </p:blipFill>
          <p:spPr bwMode="auto">
            <a:xfrm>
              <a:off x="4024" y="1708"/>
              <a:ext cx="1260" cy="841"/>
            </a:xfrm>
            <a:prstGeom prst="rect">
              <a:avLst/>
            </a:prstGeom>
            <a:noFill/>
            <a:ln w="9525">
              <a:noFill/>
              <a:miter lim="800000"/>
              <a:headEnd/>
              <a:tailEnd/>
            </a:ln>
          </p:spPr>
        </p:pic>
      </p:grpSp>
      <p:grpSp>
        <p:nvGrpSpPr>
          <p:cNvPr id="9" name="Group 28"/>
          <p:cNvGrpSpPr>
            <a:grpSpLocks/>
          </p:cNvGrpSpPr>
          <p:nvPr/>
        </p:nvGrpSpPr>
        <p:grpSpPr bwMode="auto">
          <a:xfrm>
            <a:off x="2366963" y="4276506"/>
            <a:ext cx="2181225" cy="1920875"/>
            <a:chOff x="191" y="1549"/>
            <a:chExt cx="1374" cy="1210"/>
          </a:xfrm>
        </p:grpSpPr>
        <p:sp>
          <p:nvSpPr>
            <p:cNvPr id="19477" name="Text Box 29"/>
            <p:cNvSpPr txBox="1">
              <a:spLocks noChangeArrowheads="1"/>
            </p:cNvSpPr>
            <p:nvPr/>
          </p:nvSpPr>
          <p:spPr bwMode="auto">
            <a:xfrm>
              <a:off x="191" y="1549"/>
              <a:ext cx="1374" cy="1210"/>
            </a:xfrm>
            <a:prstGeom prst="rect">
              <a:avLst/>
            </a:prstGeom>
            <a:solidFill>
              <a:srgbClr val="800080"/>
            </a:solidFill>
            <a:ln w="9525">
              <a:noFill/>
              <a:miter lim="800000"/>
              <a:headEnd/>
              <a:tailEnd/>
            </a:ln>
          </p:spPr>
          <p:txBody>
            <a:bodyPr>
              <a:spAutoFit/>
            </a:bodyPr>
            <a:lstStyle/>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r>
                <a:rPr lang="en-US" sz="2000" dirty="0">
                  <a:solidFill>
                    <a:schemeClr val="bg1"/>
                  </a:solidFill>
                  <a:latin typeface="Impact" pitchFamily="34" charset="0"/>
                </a:rPr>
                <a:t>Fuels</a:t>
              </a:r>
            </a:p>
          </p:txBody>
        </p:sp>
        <p:pic>
          <p:nvPicPr>
            <p:cNvPr id="19478" name="Picture 30" descr="sailor dressed in purple jersey handling fuel hoses"/>
            <p:cNvPicPr>
              <a:picLocks noChangeAspect="1" noChangeArrowheads="1"/>
            </p:cNvPicPr>
            <p:nvPr/>
          </p:nvPicPr>
          <p:blipFill>
            <a:blip r:embed="rId6" cstate="screen">
              <a:extLst>
                <a:ext uri="{28A0092B-C50C-407E-A947-70E740481C1C}">
                  <a14:useLocalDpi xmlns:a14="http://schemas.microsoft.com/office/drawing/2010/main"/>
                </a:ext>
              </a:extLst>
            </a:blip>
            <a:srcRect b="7907"/>
            <a:stretch>
              <a:fillRect/>
            </a:stretch>
          </p:blipFill>
          <p:spPr bwMode="auto">
            <a:xfrm>
              <a:off x="252" y="1587"/>
              <a:ext cx="1260" cy="955"/>
            </a:xfrm>
            <a:prstGeom prst="rect">
              <a:avLst/>
            </a:prstGeom>
            <a:noFill/>
            <a:ln w="9525">
              <a:noFill/>
              <a:miter lim="800000"/>
              <a:headEnd/>
              <a:tailEnd/>
            </a:ln>
          </p:spPr>
        </p:pic>
      </p:grpSp>
      <p:grpSp>
        <p:nvGrpSpPr>
          <p:cNvPr id="10" name="Group 31"/>
          <p:cNvGrpSpPr>
            <a:grpSpLocks/>
          </p:cNvGrpSpPr>
          <p:nvPr/>
        </p:nvGrpSpPr>
        <p:grpSpPr bwMode="auto">
          <a:xfrm>
            <a:off x="4624552" y="4295337"/>
            <a:ext cx="2181225" cy="1920875"/>
            <a:chOff x="3775" y="2565"/>
            <a:chExt cx="1374" cy="1210"/>
          </a:xfrm>
        </p:grpSpPr>
        <p:sp>
          <p:nvSpPr>
            <p:cNvPr id="19475" name="Text Box 32"/>
            <p:cNvSpPr txBox="1">
              <a:spLocks noChangeArrowheads="1"/>
            </p:cNvSpPr>
            <p:nvPr/>
          </p:nvSpPr>
          <p:spPr bwMode="auto">
            <a:xfrm>
              <a:off x="3775" y="2565"/>
              <a:ext cx="1374" cy="1210"/>
            </a:xfrm>
            <a:prstGeom prst="rect">
              <a:avLst/>
            </a:prstGeom>
            <a:solidFill>
              <a:srgbClr val="663300"/>
            </a:solidFill>
            <a:ln w="9525">
              <a:noFill/>
              <a:miter lim="800000"/>
              <a:headEnd/>
              <a:tailEnd/>
            </a:ln>
          </p:spPr>
          <p:txBody>
            <a:bodyPr>
              <a:spAutoFit/>
            </a:bodyPr>
            <a:lstStyle/>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r>
                <a:rPr lang="en-US" sz="2000" dirty="0">
                  <a:solidFill>
                    <a:schemeClr val="bg1"/>
                  </a:solidFill>
                  <a:latin typeface="Impact" pitchFamily="34" charset="0"/>
                </a:rPr>
                <a:t>Plane Captains</a:t>
              </a:r>
            </a:p>
          </p:txBody>
        </p:sp>
        <p:pic>
          <p:nvPicPr>
            <p:cNvPr id="19476" name="Picture 33" descr="sailor in brown jersey"/>
            <p:cNvPicPr>
              <a:picLocks noChangeAspect="1" noChangeArrowheads="1"/>
            </p:cNvPicPr>
            <p:nvPr/>
          </p:nvPicPr>
          <p:blipFill>
            <a:blip r:embed="rId7" cstate="screen">
              <a:extLst>
                <a:ext uri="{28A0092B-C50C-407E-A947-70E740481C1C}">
                  <a14:useLocalDpi xmlns:a14="http://schemas.microsoft.com/office/drawing/2010/main"/>
                </a:ext>
              </a:extLst>
            </a:blip>
            <a:srcRect b="17664"/>
            <a:stretch>
              <a:fillRect/>
            </a:stretch>
          </p:blipFill>
          <p:spPr bwMode="auto">
            <a:xfrm>
              <a:off x="3827" y="2642"/>
              <a:ext cx="1253" cy="895"/>
            </a:xfrm>
            <a:prstGeom prst="rect">
              <a:avLst/>
            </a:prstGeom>
            <a:noFill/>
            <a:ln w="9525">
              <a:noFill/>
              <a:miter lim="800000"/>
              <a:headEnd/>
              <a:tailEnd/>
            </a:ln>
          </p:spPr>
        </p:pic>
      </p:grpSp>
      <p:grpSp>
        <p:nvGrpSpPr>
          <p:cNvPr id="11" name="Group 34"/>
          <p:cNvGrpSpPr>
            <a:grpSpLocks/>
          </p:cNvGrpSpPr>
          <p:nvPr/>
        </p:nvGrpSpPr>
        <p:grpSpPr bwMode="auto">
          <a:xfrm>
            <a:off x="6873766" y="4256691"/>
            <a:ext cx="2144110" cy="1948026"/>
            <a:chOff x="3455" y="1713"/>
            <a:chExt cx="1374" cy="1210"/>
          </a:xfrm>
        </p:grpSpPr>
        <p:sp>
          <p:nvSpPr>
            <p:cNvPr id="19473" name="Text Box 35"/>
            <p:cNvSpPr txBox="1">
              <a:spLocks noChangeArrowheads="1"/>
            </p:cNvSpPr>
            <p:nvPr/>
          </p:nvSpPr>
          <p:spPr bwMode="auto">
            <a:xfrm>
              <a:off x="3455" y="1713"/>
              <a:ext cx="1374" cy="1210"/>
            </a:xfrm>
            <a:prstGeom prst="rect">
              <a:avLst/>
            </a:prstGeom>
            <a:solidFill>
              <a:srgbClr val="0000FF"/>
            </a:solidFill>
            <a:ln w="9525">
              <a:noFill/>
              <a:miter lim="800000"/>
              <a:headEnd/>
              <a:tailEnd/>
            </a:ln>
          </p:spPr>
          <p:txBody>
            <a:bodyPr>
              <a:spAutoFit/>
            </a:bodyPr>
            <a:lstStyle/>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endParaRPr lang="en-US" sz="2000" dirty="0">
                <a:latin typeface="Impact" pitchFamily="34" charset="0"/>
              </a:endParaRPr>
            </a:p>
            <a:p>
              <a:pPr algn="ctr">
                <a:buFontTx/>
                <a:buNone/>
              </a:pPr>
              <a:r>
                <a:rPr lang="en-US" sz="2000" dirty="0">
                  <a:solidFill>
                    <a:schemeClr val="bg1"/>
                  </a:solidFill>
                  <a:latin typeface="Impact" pitchFamily="34" charset="0"/>
                </a:rPr>
                <a:t>Handlers</a:t>
              </a:r>
            </a:p>
          </p:txBody>
        </p:sp>
        <p:pic>
          <p:nvPicPr>
            <p:cNvPr id="19474" name="Picture 36" descr="sailor in blue jersey driving aircraft handling vehicle"/>
            <p:cNvPicPr>
              <a:picLocks noChangeAspect="1" noChangeArrowheads="1"/>
            </p:cNvPicPr>
            <p:nvPr/>
          </p:nvPicPr>
          <p:blipFill>
            <a:blip r:embed="rId8" cstate="screen"/>
            <a:srcRect/>
            <a:stretch>
              <a:fillRect/>
            </a:stretch>
          </p:blipFill>
          <p:spPr bwMode="auto">
            <a:xfrm>
              <a:off x="3501" y="1756"/>
              <a:ext cx="1260" cy="886"/>
            </a:xfrm>
            <a:prstGeom prst="rect">
              <a:avLst/>
            </a:prstGeom>
            <a:noFill/>
            <a:ln w="9525">
              <a:noFill/>
              <a:miter lim="800000"/>
              <a:headEnd/>
              <a:tailEnd/>
            </a:ln>
          </p:spPr>
        </p:pic>
      </p:grpSp>
      <p:pic>
        <p:nvPicPr>
          <p:cNvPr id="30" name="Picture 29" descr="white coat.jpg"/>
          <p:cNvPicPr>
            <a:picLocks noChangeAspect="1"/>
          </p:cNvPicPr>
          <p:nvPr/>
        </p:nvPicPr>
        <p:blipFill>
          <a:blip r:embed="rId9" cstate="screen"/>
          <a:srcRect/>
          <a:stretch>
            <a:fillRect/>
          </a:stretch>
        </p:blipFill>
        <p:spPr>
          <a:xfrm>
            <a:off x="4729656" y="2090847"/>
            <a:ext cx="1828800" cy="1430458"/>
          </a:xfrm>
          <a:prstGeom prst="rect">
            <a:avLst/>
          </a:prstGeom>
        </p:spPr>
      </p:pic>
      <p:pic>
        <p:nvPicPr>
          <p:cNvPr id="33" name="Picture 32" descr="Rainbow shirts.jpg"/>
          <p:cNvPicPr>
            <a:picLocks noChangeAspect="1"/>
          </p:cNvPicPr>
          <p:nvPr/>
        </p:nvPicPr>
        <p:blipFill>
          <a:blip r:embed="rId10" cstate="screen"/>
          <a:srcRect/>
          <a:stretch>
            <a:fillRect/>
          </a:stretch>
        </p:blipFill>
        <p:spPr>
          <a:xfrm>
            <a:off x="304800" y="2228192"/>
            <a:ext cx="1720580" cy="1282263"/>
          </a:xfrm>
          <a:prstGeom prst="rect">
            <a:avLst/>
          </a:prstGeom>
        </p:spPr>
      </p:pic>
      <p:sp>
        <p:nvSpPr>
          <p:cNvPr id="34" name="TextBox 33"/>
          <p:cNvSpPr txBox="1"/>
          <p:nvPr/>
        </p:nvSpPr>
        <p:spPr>
          <a:xfrm>
            <a:off x="189186" y="3615558"/>
            <a:ext cx="1933903" cy="353943"/>
          </a:xfrm>
          <a:prstGeom prst="rect">
            <a:avLst/>
          </a:prstGeom>
          <a:noFill/>
        </p:spPr>
        <p:txBody>
          <a:bodyPr wrap="square" rtlCol="0">
            <a:spAutoFit/>
          </a:bodyPr>
          <a:lstStyle/>
          <a:p>
            <a:pPr algn="ctr">
              <a:buNone/>
            </a:pPr>
            <a:r>
              <a:rPr lang="en-US" sz="1700" dirty="0">
                <a:solidFill>
                  <a:schemeClr val="bg1"/>
                </a:solidFill>
                <a:latin typeface="Impact" pitchFamily="34" charset="0"/>
              </a:rPr>
              <a:t>Color defines job</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346515" y="1689100"/>
            <a:ext cx="5797485" cy="4770537"/>
          </a:xfrm>
          <a:prstGeom prst="rect">
            <a:avLst/>
          </a:prstGeom>
          <a:noFill/>
          <a:ln w="9525">
            <a:noFill/>
            <a:miter lim="800000"/>
            <a:headEnd/>
            <a:tailEnd/>
          </a:ln>
        </p:spPr>
        <p:txBody>
          <a:bodyPr wrap="square">
            <a:spAutoFit/>
          </a:bodyPr>
          <a:lstStyle/>
          <a:p>
            <a:pPr marL="274320" indent="-274320">
              <a:lnSpc>
                <a:spcPct val="150000"/>
              </a:lnSpc>
              <a:spcBef>
                <a:spcPct val="50000"/>
              </a:spcBef>
            </a:pPr>
            <a:r>
              <a:rPr lang="en-US" sz="3200" dirty="0">
                <a:latin typeface="Arial" pitchFamily="34" charset="0"/>
              </a:rPr>
              <a:t>Why do we need a Navy?</a:t>
            </a:r>
          </a:p>
          <a:p>
            <a:pPr marL="274320" indent="-274320">
              <a:lnSpc>
                <a:spcPct val="150000"/>
              </a:lnSpc>
              <a:spcBef>
                <a:spcPct val="50000"/>
              </a:spcBef>
            </a:pPr>
            <a:r>
              <a:rPr lang="en-US" sz="3200" dirty="0">
                <a:latin typeface="Arial" pitchFamily="34" charset="0"/>
              </a:rPr>
              <a:t>Naval Air Forces Mission</a:t>
            </a:r>
          </a:p>
          <a:p>
            <a:pPr marL="274320" indent="-274320">
              <a:lnSpc>
                <a:spcPct val="150000"/>
              </a:lnSpc>
              <a:spcBef>
                <a:spcPct val="50000"/>
              </a:spcBef>
            </a:pPr>
            <a:r>
              <a:rPr lang="en-US" sz="3200" dirty="0">
                <a:latin typeface="Arial" pitchFamily="34" charset="0"/>
              </a:rPr>
              <a:t>Navy’s Aviation Assets</a:t>
            </a:r>
          </a:p>
          <a:p>
            <a:pPr marL="274320" indent="-274320">
              <a:lnSpc>
                <a:spcPct val="150000"/>
              </a:lnSpc>
              <a:spcBef>
                <a:spcPct val="50000"/>
              </a:spcBef>
            </a:pPr>
            <a:r>
              <a:rPr lang="en-US" sz="3200" dirty="0">
                <a:latin typeface="Arial" pitchFamily="34" charset="0"/>
              </a:rPr>
              <a:t>Employing Naval Aviation</a:t>
            </a:r>
          </a:p>
          <a:p>
            <a:pPr marL="274320" indent="-274320">
              <a:lnSpc>
                <a:spcPct val="150000"/>
              </a:lnSpc>
              <a:spcBef>
                <a:spcPct val="50000"/>
              </a:spcBef>
            </a:pPr>
            <a:r>
              <a:rPr lang="en-US" sz="3200" b="1" dirty="0">
                <a:solidFill>
                  <a:srgbClr val="FF0000"/>
                </a:solidFill>
                <a:latin typeface="Arial" pitchFamily="34" charset="0"/>
              </a:rPr>
              <a:t>Underway Embarks</a:t>
            </a: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28800692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82937" y="1634837"/>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Purpose of Embarks</a:t>
            </a:r>
          </a:p>
        </p:txBody>
      </p:sp>
      <p:sp>
        <p:nvSpPr>
          <p:cNvPr id="8" name="TextBox 7"/>
          <p:cNvSpPr txBox="1"/>
          <p:nvPr/>
        </p:nvSpPr>
        <p:spPr>
          <a:xfrm>
            <a:off x="0" y="2219612"/>
            <a:ext cx="9144000" cy="3970318"/>
          </a:xfrm>
          <a:prstGeom prst="rect">
            <a:avLst/>
          </a:prstGeom>
          <a:noFill/>
        </p:spPr>
        <p:txBody>
          <a:bodyPr wrap="square" rtlCol="0">
            <a:spAutoFit/>
          </a:bodyPr>
          <a:lstStyle/>
          <a:p>
            <a:pPr>
              <a:buNone/>
            </a:pPr>
            <a:r>
              <a:rPr lang="en-US" sz="1800" dirty="0">
                <a:latin typeface="Arial" panose="020B0604020202020204" pitchFamily="34" charset="0"/>
                <a:cs typeface="Arial" panose="020B0604020202020204" pitchFamily="34" charset="0"/>
              </a:rPr>
              <a:t>Because U.S. Navy assets and personnel predominately operate at sea, over the horizon, and out of sight, the service is challenged to demonstrate and communicate its mission in an impactful way to U.S. citizens. </a:t>
            </a:r>
          </a:p>
          <a:p>
            <a:endParaRPr lang="en-US" sz="1800" b="1" dirty="0">
              <a:latin typeface="Arial" panose="020B0604020202020204" pitchFamily="34" charset="0"/>
              <a:cs typeface="Arial" panose="020B0604020202020204" pitchFamily="34" charset="0"/>
            </a:endParaRPr>
          </a:p>
          <a:p>
            <a:pPr>
              <a:buNone/>
            </a:pPr>
            <a:r>
              <a:rPr lang="en-US" sz="1800" b="1" dirty="0">
                <a:latin typeface="Arial" panose="020B0604020202020204" pitchFamily="34" charset="0"/>
                <a:cs typeface="Arial" panose="020B0604020202020204" pitchFamily="34" charset="0"/>
              </a:rPr>
              <a:t>The purpose of embarks </a:t>
            </a:r>
            <a:r>
              <a:rPr lang="en-US" sz="1800" dirty="0">
                <a:latin typeface="Arial" panose="020B0604020202020204" pitchFamily="34" charset="0"/>
                <a:cs typeface="Arial" panose="020B0604020202020204" pitchFamily="34" charset="0"/>
              </a:rPr>
              <a:t>is to increase public awareness, knowledge and favorability; and inspire support to the service and it’s Sailors by affording citizens the opportunity to view the daily operations of a vessel at sea. </a:t>
            </a:r>
          </a:p>
          <a:p>
            <a:pPr>
              <a:buNone/>
            </a:pPr>
            <a:r>
              <a:rPr lang="en-US" sz="1800" dirty="0">
                <a:latin typeface="Arial" panose="020B0604020202020204" pitchFamily="34" charset="0"/>
                <a:cs typeface="Arial" panose="020B0604020202020204" pitchFamily="34" charset="0"/>
              </a:rPr>
              <a:t>-- Embarking civilian guests furthers public awareness of the U.S. Navy and its mission, by helping to facilitate a greater understanding of the role and mission of the Navy.  </a:t>
            </a:r>
          </a:p>
          <a:p>
            <a:pPr>
              <a:buNone/>
            </a:pPr>
            <a:r>
              <a:rPr lang="en-US" sz="1800" dirty="0">
                <a:latin typeface="Arial" panose="020B0604020202020204" pitchFamily="34" charset="0"/>
                <a:cs typeface="Arial" panose="020B0604020202020204" pitchFamily="34" charset="0"/>
              </a:rPr>
              <a:t>-- Embarks provide guests the opportunity to view their Navy in action, have direct dialogue with Officers and Sailors, and experience first-hand, the unique capabilities of at-sea operations.</a:t>
            </a:r>
          </a:p>
          <a:p>
            <a:pPr>
              <a:buNone/>
            </a:pPr>
            <a:r>
              <a:rPr lang="en-US" sz="1800" dirty="0">
                <a:latin typeface="Arial" panose="020B0604020202020204" pitchFamily="34" charset="0"/>
                <a:cs typeface="Arial" panose="020B0604020202020204" pitchFamily="34" charset="0"/>
              </a:rPr>
              <a:t>-- Embarks allow Sailors to demonstrate their professionalism in a manner that can only be experienced in an at-sea environment.</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82937" y="1634837"/>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Participation Criteria</a:t>
            </a:r>
          </a:p>
        </p:txBody>
      </p:sp>
      <p:sp>
        <p:nvSpPr>
          <p:cNvPr id="8" name="TextBox 7"/>
          <p:cNvSpPr txBox="1"/>
          <p:nvPr/>
        </p:nvSpPr>
        <p:spPr>
          <a:xfrm>
            <a:off x="0" y="2219612"/>
            <a:ext cx="9144000" cy="4524315"/>
          </a:xfrm>
          <a:prstGeom prst="rect">
            <a:avLst/>
          </a:prstGeom>
          <a:noFill/>
        </p:spPr>
        <p:txBody>
          <a:bodyPr wrap="square" rtlCol="0">
            <a:spAutoFit/>
          </a:bodyPr>
          <a:lstStyle/>
          <a:p>
            <a:pPr>
              <a:buNone/>
            </a:pPr>
            <a:r>
              <a:rPr lang="en-US" sz="1800" b="1" u="sng" dirty="0">
                <a:latin typeface="Arial" panose="020B0604020202020204" pitchFamily="34" charset="0"/>
                <a:cs typeface="Arial" panose="020B0604020202020204" pitchFamily="34" charset="0"/>
              </a:rPr>
              <a:t>Embark opportunities are limited</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While the Navy would like to invite every American to see the professionalism of our officers and Sailors firsthand, that isn’t possible. </a:t>
            </a:r>
          </a:p>
          <a:p>
            <a:pPr>
              <a:buNone/>
            </a:pPr>
            <a:endParaRPr lang="en-US" sz="1800" dirty="0">
              <a:latin typeface="Arial" panose="020B0604020202020204" pitchFamily="34" charset="0"/>
              <a:cs typeface="Arial" panose="020B0604020202020204" pitchFamily="34" charset="0"/>
            </a:endParaRPr>
          </a:p>
          <a:p>
            <a:pPr>
              <a:buNone/>
            </a:pPr>
            <a:r>
              <a:rPr lang="en-US" sz="1800" dirty="0">
                <a:latin typeface="Arial" panose="020B0604020202020204" pitchFamily="34" charset="0"/>
                <a:cs typeface="Arial" panose="020B0604020202020204" pitchFamily="34" charset="0"/>
              </a:rPr>
              <a:t>-- Due to high-interest and the low number of guests the Navy can host annually, selecting a good cross-section of people from various backgrounds is critical to the program’s success. </a:t>
            </a:r>
          </a:p>
          <a:p>
            <a:pPr>
              <a:buNone/>
            </a:pPr>
            <a:r>
              <a:rPr lang="en-US" sz="1800" dirty="0">
                <a:latin typeface="Arial" panose="020B0604020202020204" pitchFamily="34" charset="0"/>
                <a:cs typeface="Arial" panose="020B0604020202020204" pitchFamily="34" charset="0"/>
              </a:rPr>
              <a:t>-- A guest's ability to communicate their experience to a significant secondary audience, either professionally or personally is considered when selecting guests for participation.</a:t>
            </a:r>
            <a:endParaRPr lang="en-US" sz="1800" u="sng" dirty="0">
              <a:latin typeface="Arial" panose="020B0604020202020204" pitchFamily="34" charset="0"/>
              <a:cs typeface="Arial" panose="020B0604020202020204" pitchFamily="34" charset="0"/>
            </a:endParaRPr>
          </a:p>
          <a:p>
            <a:endParaRPr lang="en-US" sz="1800" u="sng" dirty="0">
              <a:latin typeface="Arial" panose="020B0604020202020204" pitchFamily="34" charset="0"/>
              <a:cs typeface="Arial" panose="020B0604020202020204" pitchFamily="34" charset="0"/>
            </a:endParaRPr>
          </a:p>
          <a:p>
            <a:pPr>
              <a:buNone/>
            </a:pPr>
            <a:r>
              <a:rPr lang="en-US" sz="1800" b="1" dirty="0">
                <a:latin typeface="Arial" panose="020B0604020202020204" pitchFamily="34" charset="0"/>
                <a:cs typeface="Arial" panose="020B0604020202020204" pitchFamily="34" charset="0"/>
              </a:rPr>
              <a:t>Participants should be active and influential in their community, business, or government.  </a:t>
            </a:r>
            <a:r>
              <a:rPr lang="en-US" sz="1800" dirty="0">
                <a:latin typeface="Arial" panose="020B0604020202020204" pitchFamily="34" charset="0"/>
                <a:cs typeface="Arial" panose="020B0604020202020204" pitchFamily="34" charset="0"/>
              </a:rPr>
              <a:t>Examples include: Presidents/Deans of colleges, influential civic and community leaders, educators, Congressional representatives, mayors, governors, presidents or chief executive officers of corporations and businesses, select news media, and leaders of community-based organizations who have not had exposure to the Navy, or at-sea operations.</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3666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82937" y="1634837"/>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Nomination Process</a:t>
            </a:r>
          </a:p>
        </p:txBody>
      </p:sp>
      <p:sp>
        <p:nvSpPr>
          <p:cNvPr id="8" name="TextBox 7"/>
          <p:cNvSpPr txBox="1"/>
          <p:nvPr/>
        </p:nvSpPr>
        <p:spPr>
          <a:xfrm>
            <a:off x="0" y="2219612"/>
            <a:ext cx="9144000" cy="4524315"/>
          </a:xfrm>
          <a:prstGeom prst="rect">
            <a:avLst/>
          </a:prstGeom>
          <a:noFill/>
        </p:spPr>
        <p:txBody>
          <a:bodyPr wrap="square" rtlCol="0">
            <a:spAutoFit/>
          </a:bodyPr>
          <a:lstStyle/>
          <a:p>
            <a:pPr>
              <a:buNone/>
            </a:pPr>
            <a:r>
              <a:rPr lang="en-US" sz="1800" b="1" dirty="0">
                <a:latin typeface="Arial" panose="020B0604020202020204" pitchFamily="34" charset="0"/>
                <a:cs typeface="Arial" panose="020B0604020202020204" pitchFamily="34" charset="0"/>
              </a:rPr>
              <a:t>Anyone can nominate a guest in accordance with the Navy’s eligibility criteria. </a:t>
            </a:r>
          </a:p>
          <a:p>
            <a:pPr>
              <a:buNone/>
            </a:pPr>
            <a:r>
              <a:rPr lang="en-US" sz="1800" dirty="0">
                <a:latin typeface="Arial" panose="020B0604020202020204" pitchFamily="34" charset="0"/>
                <a:cs typeface="Arial" panose="020B0604020202020204" pitchFamily="34" charset="0"/>
              </a:rPr>
              <a:t>-- </a:t>
            </a:r>
            <a:r>
              <a:rPr lang="en-US" sz="1800" i="1" u="sng" dirty="0">
                <a:latin typeface="Arial" panose="020B0604020202020204" pitchFamily="34" charset="0"/>
                <a:cs typeface="Arial" panose="020B0604020202020204" pitchFamily="34" charset="0"/>
              </a:rPr>
              <a:t>Anyone involved in making a nomination cannot sell, barter, trade, auction, or seek favor for making an individual, or group nomination</a:t>
            </a:r>
            <a:r>
              <a:rPr lang="en-US" sz="1800" dirty="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a:buNone/>
            </a:pPr>
            <a:r>
              <a:rPr lang="en-US" sz="1800" b="1" dirty="0">
                <a:latin typeface="Arial" panose="020B0604020202020204" pitchFamily="34" charset="0"/>
                <a:cs typeface="Arial" panose="020B0604020202020204" pitchFamily="34" charset="0"/>
              </a:rPr>
              <a:t>There are three primary ways to nominate someone:</a:t>
            </a:r>
          </a:p>
          <a:p>
            <a:pPr>
              <a:buNone/>
            </a:pPr>
            <a:r>
              <a:rPr lang="en-US" sz="1800" dirty="0">
                <a:latin typeface="Arial" panose="020B0604020202020204" pitchFamily="34" charset="0"/>
                <a:cs typeface="Arial" panose="020B0604020202020204" pitchFamily="34" charset="0"/>
              </a:rPr>
              <a:t>1) </a:t>
            </a:r>
            <a:r>
              <a:rPr lang="en-US" sz="1800" u="sng" dirty="0">
                <a:latin typeface="Arial" panose="020B0604020202020204" pitchFamily="34" charset="0"/>
                <a:cs typeface="Arial" panose="020B0604020202020204" pitchFamily="34" charset="0"/>
              </a:rPr>
              <a:t>Nominations made via CHINFO or Navy PAOs</a:t>
            </a:r>
            <a:r>
              <a:rPr lang="en-US" sz="1800" dirty="0">
                <a:latin typeface="Arial" panose="020B0604020202020204" pitchFamily="34" charset="0"/>
                <a:cs typeface="Arial" panose="020B0604020202020204" pitchFamily="34" charset="0"/>
              </a:rPr>
              <a:t>.</a:t>
            </a:r>
          </a:p>
          <a:p>
            <a:pPr>
              <a:buNone/>
            </a:pPr>
            <a:r>
              <a:rPr lang="en-US" sz="1800" dirty="0">
                <a:latin typeface="Arial" panose="020B0604020202020204" pitchFamily="34" charset="0"/>
                <a:cs typeface="Arial" panose="020B0604020202020204" pitchFamily="34" charset="0"/>
              </a:rPr>
              <a:t>    -- Those nominations are made using this link: </a:t>
            </a:r>
            <a:r>
              <a:rPr lang="en-US" sz="1800" dirty="0">
                <a:solidFill>
                  <a:srgbClr val="0070C0"/>
                </a:solidFill>
                <a:latin typeface="Arial" panose="020B0604020202020204" pitchFamily="34" charset="0"/>
                <a:cs typeface="Arial" panose="020B0604020202020204" pitchFamily="34" charset="0"/>
              </a:rPr>
              <a:t>https://forms.office.com/r/Ti8mh6quZ1</a:t>
            </a:r>
          </a:p>
          <a:p>
            <a:pPr>
              <a:buNone/>
            </a:pPr>
            <a:r>
              <a:rPr lang="en-US" sz="1800" dirty="0">
                <a:latin typeface="Arial" panose="020B0604020202020204" pitchFamily="34" charset="0"/>
                <a:cs typeface="Arial" panose="020B0604020202020204" pitchFamily="34" charset="0"/>
              </a:rPr>
              <a:t>    -- Nominations must be entered by a Navy PAO, or service member.</a:t>
            </a:r>
          </a:p>
          <a:p>
            <a:pPr>
              <a:buNone/>
            </a:pPr>
            <a:r>
              <a:rPr lang="en-US" sz="1800" dirty="0">
                <a:latin typeface="Arial" panose="020B0604020202020204" pitchFamily="34" charset="0"/>
                <a:cs typeface="Arial" panose="020B0604020202020204" pitchFamily="34" charset="0"/>
              </a:rPr>
              <a:t>    -- Guests nominated via this link are placed on a separate waiting list and afforded a higher priority when embarks are available.</a:t>
            </a:r>
          </a:p>
          <a:p>
            <a:pPr>
              <a:buNone/>
            </a:pPr>
            <a:r>
              <a:rPr lang="en-US" sz="1800" dirty="0">
                <a:latin typeface="Arial" panose="020B0604020202020204" pitchFamily="34" charset="0"/>
                <a:cs typeface="Arial" panose="020B0604020202020204" pitchFamily="34" charset="0"/>
              </a:rPr>
              <a:t>2) </a:t>
            </a:r>
            <a:r>
              <a:rPr lang="en-US" sz="1800" u="sng" dirty="0">
                <a:latin typeface="Arial" panose="020B0604020202020204" pitchFamily="34" charset="0"/>
                <a:cs typeface="Arial" panose="020B0604020202020204" pitchFamily="34" charset="0"/>
              </a:rPr>
              <a:t>General guest nominations made / submitted directly to CNAP / CNAL PAO</a:t>
            </a:r>
            <a:r>
              <a:rPr lang="en-US" sz="1800" dirty="0">
                <a:latin typeface="Arial" panose="020B0604020202020204" pitchFamily="34" charset="0"/>
                <a:cs typeface="Arial" panose="020B0604020202020204" pitchFamily="34" charset="0"/>
              </a:rPr>
              <a:t>.</a:t>
            </a:r>
          </a:p>
          <a:p>
            <a:pPr>
              <a:buNone/>
            </a:pPr>
            <a:r>
              <a:rPr lang="en-US" sz="1800" dirty="0">
                <a:latin typeface="Arial" panose="020B0604020202020204" pitchFamily="34" charset="0"/>
                <a:cs typeface="Arial" panose="020B0604020202020204" pitchFamily="34" charset="0"/>
              </a:rPr>
              <a:t>    -- Those nominations are made using this link: </a:t>
            </a:r>
            <a:r>
              <a:rPr lang="en-US" sz="1800" dirty="0">
                <a:solidFill>
                  <a:srgbClr val="0070C0"/>
                </a:solidFill>
                <a:latin typeface="Arial" panose="020B0604020202020204" pitchFamily="34" charset="0"/>
                <a:cs typeface="Arial" panose="020B0604020202020204" pitchFamily="34" charset="0"/>
              </a:rPr>
              <a:t>https://forms.office.com/r/GF9tcUTKg7</a:t>
            </a:r>
          </a:p>
          <a:p>
            <a:pPr>
              <a:buNone/>
            </a:pPr>
            <a:r>
              <a:rPr lang="en-US" sz="1800" dirty="0">
                <a:latin typeface="Arial" panose="020B0604020202020204" pitchFamily="34" charset="0"/>
                <a:cs typeface="Arial" panose="020B0604020202020204" pitchFamily="34" charset="0"/>
              </a:rPr>
              <a:t>    -- Guests nominated via this link are placed on a general waiting list and are solicited when seats are available.</a:t>
            </a:r>
          </a:p>
          <a:p>
            <a:pPr>
              <a:buNone/>
            </a:pPr>
            <a:r>
              <a:rPr lang="en-US" sz="1800" dirty="0">
                <a:latin typeface="Arial" panose="020B0604020202020204" pitchFamily="34" charset="0"/>
                <a:cs typeface="Arial" panose="020B0604020202020204" pitchFamily="34" charset="0"/>
              </a:rPr>
              <a:t>3) </a:t>
            </a:r>
            <a:r>
              <a:rPr lang="en-US" sz="1800" u="sng" dirty="0">
                <a:latin typeface="Arial" panose="020B0604020202020204" pitchFamily="34" charset="0"/>
                <a:cs typeface="Arial" panose="020B0604020202020204" pitchFamily="34" charset="0"/>
              </a:rPr>
              <a:t>Direct to Navy Commands / Public Affairs staffs</a:t>
            </a:r>
            <a:r>
              <a:rPr lang="en-US" sz="1800" dirty="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28156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129119" y="1801091"/>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Selecting Embark Participants</a:t>
            </a:r>
          </a:p>
        </p:txBody>
      </p:sp>
      <p:sp>
        <p:nvSpPr>
          <p:cNvPr id="8" name="TextBox 7"/>
          <p:cNvSpPr txBox="1"/>
          <p:nvPr/>
        </p:nvSpPr>
        <p:spPr>
          <a:xfrm>
            <a:off x="0" y="2456795"/>
            <a:ext cx="9144000" cy="4093428"/>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Participants are selected by Type Commands and numbered Fleet Commanders. </a:t>
            </a:r>
          </a:p>
          <a:p>
            <a:pPr>
              <a:buNone/>
            </a:pPr>
            <a:endParaRPr lang="en-US" sz="2000" b="1" dirty="0">
              <a:latin typeface="Arial" panose="020B0604020202020204" pitchFamily="34" charset="0"/>
              <a:cs typeface="Arial" panose="020B0604020202020204" pitchFamily="34" charset="0"/>
            </a:endParaRPr>
          </a:p>
          <a:p>
            <a:pPr>
              <a:buNone/>
            </a:pPr>
            <a:r>
              <a:rPr lang="en-US" sz="2000" b="1" dirty="0">
                <a:latin typeface="Arial" panose="020B0604020202020204" pitchFamily="34" charset="0"/>
                <a:cs typeface="Arial" panose="020B0604020202020204" pitchFamily="34" charset="0"/>
              </a:rPr>
              <a:t>-- The Navy’s goal is to target educators, youth influencers, and community leaders</a:t>
            </a:r>
            <a:r>
              <a:rPr lang="en-US" sz="2000" dirty="0">
                <a:latin typeface="Arial" panose="020B0604020202020204" pitchFamily="34" charset="0"/>
                <a:cs typeface="Arial" panose="020B0604020202020204" pitchFamily="34" charset="0"/>
              </a:rPr>
              <a:t>.</a:t>
            </a:r>
          </a:p>
          <a:p>
            <a:pPr>
              <a:buNone/>
            </a:pPr>
            <a:endParaRPr lang="en-US" sz="2000" dirty="0">
              <a:latin typeface="Arial" panose="020B0604020202020204" pitchFamily="34" charset="0"/>
              <a:cs typeface="Arial" panose="020B0604020202020204" pitchFamily="34" charset="0"/>
            </a:endParaRPr>
          </a:p>
          <a:p>
            <a:pPr>
              <a:buNone/>
            </a:pPr>
            <a:r>
              <a:rPr lang="en-US" sz="2000" b="1" dirty="0">
                <a:latin typeface="Arial" panose="020B0604020202020204" pitchFamily="34" charset="0"/>
                <a:cs typeface="Arial" panose="020B0604020202020204" pitchFamily="34" charset="0"/>
              </a:rPr>
              <a:t>-- Filing embark seats is an arduous process for Navy staffs and entails reviewing waiting lists, sending email solicitations, waiting for responses, and then registering participants.</a:t>
            </a:r>
          </a:p>
          <a:p>
            <a:pPr>
              <a:buNone/>
            </a:pPr>
            <a:endParaRPr lang="en-US" sz="2000" dirty="0">
              <a:latin typeface="Arial" panose="020B0604020202020204" pitchFamily="34" charset="0"/>
              <a:cs typeface="Arial" panose="020B0604020202020204" pitchFamily="34" charset="0"/>
            </a:endParaRPr>
          </a:p>
          <a:p>
            <a:pPr>
              <a:buNone/>
            </a:pPr>
            <a:r>
              <a:rPr lang="en-US" sz="2000" b="1" dirty="0">
                <a:latin typeface="Arial" panose="020B0604020202020204" pitchFamily="34" charset="0"/>
                <a:cs typeface="Arial" panose="020B0604020202020204" pitchFamily="34" charset="0"/>
              </a:rPr>
              <a:t>-- When a guest accepts, they’re sent information / screening documents to complete &amp; return</a:t>
            </a:r>
          </a:p>
          <a:p>
            <a:pPr>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6801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0" y="1634837"/>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Guest Screening</a:t>
            </a:r>
          </a:p>
        </p:txBody>
      </p:sp>
      <p:sp>
        <p:nvSpPr>
          <p:cNvPr id="8" name="TextBox 7"/>
          <p:cNvSpPr txBox="1"/>
          <p:nvPr/>
        </p:nvSpPr>
        <p:spPr>
          <a:xfrm>
            <a:off x="0" y="2219612"/>
            <a:ext cx="9144000" cy="4247317"/>
          </a:xfrm>
          <a:prstGeom prst="rect">
            <a:avLst/>
          </a:prstGeom>
          <a:noFill/>
        </p:spPr>
        <p:txBody>
          <a:bodyPr wrap="square" rtlCol="0">
            <a:spAutoFit/>
          </a:bodyPr>
          <a:lstStyle/>
          <a:p>
            <a:pPr>
              <a:buNone/>
            </a:pPr>
            <a:r>
              <a:rPr lang="en-US" sz="1800" b="1" u="sng" dirty="0">
                <a:latin typeface="Arial" panose="020B0604020202020204" pitchFamily="34" charset="0"/>
                <a:cs typeface="Arial" panose="020B0604020202020204" pitchFamily="34" charset="0"/>
              </a:rPr>
              <a:t>All embark guests </a:t>
            </a:r>
            <a:r>
              <a:rPr lang="en-US" sz="1800" b="1" dirty="0">
                <a:latin typeface="Arial" panose="020B0604020202020204" pitchFamily="34" charset="0"/>
                <a:cs typeface="Arial" panose="020B0604020202020204" pitchFamily="34" charset="0"/>
              </a:rPr>
              <a:t>must complete and submit some type of embark registration / screening form. </a:t>
            </a:r>
            <a:endParaRPr lang="en-US" sz="1800" dirty="0">
              <a:latin typeface="Arial" panose="020B0604020202020204" pitchFamily="34" charset="0"/>
              <a:cs typeface="Arial" panose="020B0604020202020204" pitchFamily="34" charset="0"/>
            </a:endParaRPr>
          </a:p>
          <a:p>
            <a:pPr>
              <a:buNone/>
            </a:pPr>
            <a:r>
              <a:rPr lang="en-US" sz="1800" dirty="0">
                <a:latin typeface="Arial" panose="020B0604020202020204" pitchFamily="34" charset="0"/>
                <a:cs typeface="Arial" panose="020B0604020202020204" pitchFamily="34" charset="0"/>
              </a:rPr>
              <a:t>-- Each command / platform uses a different screening process.</a:t>
            </a:r>
          </a:p>
          <a:p>
            <a:endParaRPr lang="en-US" sz="1800" dirty="0">
              <a:latin typeface="Arial" panose="020B0604020202020204" pitchFamily="34" charset="0"/>
              <a:cs typeface="Arial" panose="020B0604020202020204" pitchFamily="34" charset="0"/>
            </a:endParaRPr>
          </a:p>
          <a:p>
            <a:pPr>
              <a:buNone/>
            </a:pPr>
            <a:r>
              <a:rPr lang="en-US" sz="1800" b="1" dirty="0">
                <a:latin typeface="Arial" panose="020B0604020202020204" pitchFamily="34" charset="0"/>
                <a:cs typeface="Arial" panose="020B0604020202020204" pitchFamily="34" charset="0"/>
              </a:rPr>
              <a:t>Screening data generally includes: </a:t>
            </a:r>
            <a:r>
              <a:rPr lang="en-US" sz="1800" dirty="0">
                <a:latin typeface="Arial" panose="020B0604020202020204" pitchFamily="34" charset="0"/>
                <a:cs typeface="Arial" panose="020B0604020202020204" pitchFamily="34" charset="0"/>
              </a:rPr>
              <a:t>Personal contact, employment, NOK data, health / medical responses, waivers, and releases</a:t>
            </a:r>
            <a:r>
              <a:rPr lang="en-US" sz="1800" b="1"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pPr>
              <a:buNone/>
            </a:pPr>
            <a:r>
              <a:rPr lang="en-US" sz="1800" b="1" dirty="0">
                <a:latin typeface="Arial" panose="020B0604020202020204" pitchFamily="34" charset="0"/>
                <a:cs typeface="Arial" panose="020B0604020202020204" pitchFamily="34" charset="0"/>
              </a:rPr>
              <a:t>Guest profile responses / data is reviewed by Navy staffs:</a:t>
            </a:r>
          </a:p>
          <a:p>
            <a:pPr>
              <a:buNone/>
            </a:pPr>
            <a:r>
              <a:rPr lang="en-US" sz="1800" dirty="0">
                <a:latin typeface="Arial" panose="020B0604020202020204" pitchFamily="34" charset="0"/>
                <a:cs typeface="Arial" panose="020B0604020202020204" pitchFamily="34" charset="0"/>
              </a:rPr>
              <a:t>-- If there are no screening issues, the guest is manifested.</a:t>
            </a:r>
          </a:p>
          <a:p>
            <a:pPr>
              <a:buNone/>
            </a:pPr>
            <a:r>
              <a:rPr lang="en-US" sz="1800" dirty="0">
                <a:latin typeface="Arial" panose="020B0604020202020204" pitchFamily="34" charset="0"/>
                <a:cs typeface="Arial" panose="020B0604020202020204" pitchFamily="34" charset="0"/>
              </a:rPr>
              <a:t>-- If concerns are identified (usually medical), the profile data is sent to the appropriate medical staff for review &amp; recommendation.</a:t>
            </a:r>
          </a:p>
          <a:p>
            <a:pPr>
              <a:buNone/>
            </a:pPr>
            <a:r>
              <a:rPr lang="en-US" sz="1800" dirty="0">
                <a:latin typeface="Arial" panose="020B0604020202020204" pitchFamily="34" charset="0"/>
                <a:cs typeface="Arial" panose="020B0604020202020204" pitchFamily="34" charset="0"/>
              </a:rPr>
              <a:t>-- Submarine embarks require that an undersea medical officer review all medical screening responses.</a:t>
            </a:r>
          </a:p>
          <a:p>
            <a:pPr>
              <a:buNone/>
            </a:pPr>
            <a:r>
              <a:rPr lang="en-US" sz="1800" dirty="0">
                <a:latin typeface="Arial" panose="020B0604020202020204" pitchFamily="34" charset="0"/>
                <a:cs typeface="Arial" panose="020B0604020202020204" pitchFamily="34" charset="0"/>
              </a:rPr>
              <a:t>-- Guest data is protected as much as possible throughout the screening process.</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85826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129119" y="1801091"/>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Aircraft Carrier Embark</a:t>
            </a:r>
          </a:p>
        </p:txBody>
      </p:sp>
      <p:sp>
        <p:nvSpPr>
          <p:cNvPr id="8" name="TextBox 7"/>
          <p:cNvSpPr txBox="1"/>
          <p:nvPr/>
        </p:nvSpPr>
        <p:spPr>
          <a:xfrm>
            <a:off x="3638937" y="2385866"/>
            <a:ext cx="5505063" cy="4093428"/>
          </a:xfrm>
          <a:prstGeom prst="rect">
            <a:avLst/>
          </a:prstGeom>
          <a:noFill/>
        </p:spPr>
        <p:txBody>
          <a:bodyPr wrap="square" rtlCol="0">
            <a:spAutoFit/>
          </a:bodyPr>
          <a:lstStyle/>
          <a:p>
            <a:pPr>
              <a:buNone/>
            </a:pPr>
            <a:r>
              <a:rPr lang="en-US" sz="2000" b="1" dirty="0">
                <a:latin typeface="Arial" panose="020B0604020202020204" pitchFamily="34" charset="0"/>
                <a:cs typeface="Arial" panose="020B0604020202020204" pitchFamily="34" charset="0"/>
              </a:rPr>
              <a:t>A typical CVN embark entails:</a:t>
            </a:r>
          </a:p>
          <a:p>
            <a:pPr>
              <a:buNone/>
            </a:pPr>
            <a:r>
              <a:rPr lang="en-US" sz="2000" dirty="0">
                <a:latin typeface="Arial" panose="020B0604020202020204" pitchFamily="34" charset="0"/>
                <a:cs typeface="Arial" panose="020B0604020202020204" pitchFamily="34" charset="0"/>
              </a:rPr>
              <a:t>-- Guests escorted onto installation by PAO</a:t>
            </a:r>
          </a:p>
          <a:p>
            <a:pPr>
              <a:buNone/>
            </a:pPr>
            <a:r>
              <a:rPr lang="en-US" sz="2000" dirty="0">
                <a:latin typeface="Arial" panose="020B0604020202020204" pitchFamily="34" charset="0"/>
                <a:cs typeface="Arial" panose="020B0604020202020204" pitchFamily="34" charset="0"/>
              </a:rPr>
              <a:t>-- Presented a pre-embark brief by O-6, or O-5</a:t>
            </a:r>
          </a:p>
          <a:p>
            <a:pPr>
              <a:buNone/>
            </a:pPr>
            <a:r>
              <a:rPr lang="en-US" sz="2000" dirty="0">
                <a:latin typeface="Arial" panose="020B0604020202020204" pitchFamily="34" charset="0"/>
                <a:cs typeface="Arial" panose="020B0604020202020204" pitchFamily="34" charset="0"/>
              </a:rPr>
              <a:t>-- Fly to CVN via C-2, CMV-22, or helo</a:t>
            </a:r>
          </a:p>
          <a:p>
            <a:pPr>
              <a:buNone/>
            </a:pPr>
            <a:r>
              <a:rPr lang="en-US" sz="2000" dirty="0">
                <a:latin typeface="Arial" panose="020B0604020202020204" pitchFamily="34" charset="0"/>
                <a:cs typeface="Arial" panose="020B0604020202020204" pitchFamily="34" charset="0"/>
              </a:rPr>
              <a:t>-- Meet &amp; engage leaders (CO, XO, CMC, and Flag Officer / staff)</a:t>
            </a:r>
          </a:p>
          <a:p>
            <a:pPr>
              <a:buNone/>
            </a:pPr>
            <a:r>
              <a:rPr lang="en-US" sz="2000" dirty="0">
                <a:latin typeface="Arial" panose="020B0604020202020204" pitchFamily="34" charset="0"/>
                <a:cs typeface="Arial" panose="020B0604020202020204" pitchFamily="34" charset="0"/>
              </a:rPr>
              <a:t>-- Observe flight operations </a:t>
            </a:r>
          </a:p>
          <a:p>
            <a:pPr>
              <a:buNone/>
            </a:pPr>
            <a:r>
              <a:rPr lang="en-US" sz="2000" dirty="0">
                <a:latin typeface="Arial" panose="020B0604020202020204" pitchFamily="34" charset="0"/>
                <a:cs typeface="Arial" panose="020B0604020202020204" pitchFamily="34" charset="0"/>
              </a:rPr>
              <a:t>-- Remain over one night in staterooms </a:t>
            </a:r>
          </a:p>
          <a:p>
            <a:pPr>
              <a:buNone/>
            </a:pPr>
            <a:r>
              <a:rPr lang="en-US" sz="2000" dirty="0">
                <a:latin typeface="Arial" panose="020B0604020202020204" pitchFamily="34" charset="0"/>
                <a:cs typeface="Arial" panose="020B0604020202020204" pitchFamily="34" charset="0"/>
              </a:rPr>
              <a:t>-- Dine with the crew </a:t>
            </a:r>
          </a:p>
          <a:p>
            <a:pPr>
              <a:buNone/>
            </a:pPr>
            <a:r>
              <a:rPr lang="en-US" sz="2000" dirty="0">
                <a:latin typeface="Arial" panose="020B0604020202020204" pitchFamily="34" charset="0"/>
                <a:cs typeface="Arial" panose="020B0604020202020204" pitchFamily="34" charset="0"/>
              </a:rPr>
              <a:t>-- Guests are charged meals provided by ship</a:t>
            </a:r>
          </a:p>
          <a:p>
            <a:pPr>
              <a:buNone/>
            </a:pPr>
            <a:r>
              <a:rPr lang="en-US" sz="2000" dirty="0">
                <a:latin typeface="Arial" panose="020B0604020202020204" pitchFamily="34" charset="0"/>
                <a:cs typeface="Arial" panose="020B0604020202020204" pitchFamily="34" charset="0"/>
              </a:rPr>
              <a:t>-- Tour bow to stern</a:t>
            </a:r>
          </a:p>
          <a:p>
            <a:pPr>
              <a:buNone/>
            </a:pPr>
            <a:r>
              <a:rPr lang="en-US" sz="2000" dirty="0">
                <a:latin typeface="Arial" panose="020B0604020202020204" pitchFamily="34" charset="0"/>
                <a:cs typeface="Arial" panose="020B0604020202020204" pitchFamily="34" charset="0"/>
              </a:rPr>
              <a:t>-- Return to NAS via C-2, CMV-22B, or helo</a:t>
            </a:r>
          </a:p>
          <a:p>
            <a:pPr>
              <a:buNone/>
            </a:pPr>
            <a:r>
              <a:rPr lang="en-US" sz="2000" dirty="0">
                <a:latin typeface="Arial" panose="020B0604020202020204" pitchFamily="34" charset="0"/>
                <a:cs typeface="Arial" panose="020B0604020202020204" pitchFamily="34" charset="0"/>
              </a:rPr>
              <a:t>-- Escorted off installation by PAO</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583" t="14379" r="44134"/>
          <a:stretch/>
        </p:blipFill>
        <p:spPr>
          <a:xfrm>
            <a:off x="0" y="2385866"/>
            <a:ext cx="3509818" cy="4142592"/>
          </a:xfrm>
          <a:prstGeom prst="rect">
            <a:avLst/>
          </a:prstGeom>
        </p:spPr>
      </p:pic>
    </p:spTree>
    <p:extLst>
      <p:ext uri="{BB962C8B-B14F-4D97-AF65-F5344CB8AC3E}">
        <p14:creationId xmlns:p14="http://schemas.microsoft.com/office/powerpoint/2010/main" val="230883763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129119" y="1801091"/>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Surface Ship Embark</a:t>
            </a:r>
          </a:p>
        </p:txBody>
      </p:sp>
      <p:sp>
        <p:nvSpPr>
          <p:cNvPr id="8" name="TextBox 7"/>
          <p:cNvSpPr txBox="1"/>
          <p:nvPr/>
        </p:nvSpPr>
        <p:spPr>
          <a:xfrm>
            <a:off x="3509819" y="2385866"/>
            <a:ext cx="5634182" cy="4001095"/>
          </a:xfrm>
          <a:prstGeom prst="rect">
            <a:avLst/>
          </a:prstGeom>
          <a:noFill/>
        </p:spPr>
        <p:txBody>
          <a:bodyPr wrap="square" rtlCol="0">
            <a:spAutoFit/>
          </a:bodyPr>
          <a:lstStyle/>
          <a:p>
            <a:pPr>
              <a:spcAft>
                <a:spcPts val="400"/>
              </a:spcAft>
              <a:buNone/>
            </a:pPr>
            <a:r>
              <a:rPr lang="en-US" sz="2400" b="1" dirty="0">
                <a:latin typeface="Arial" panose="020B0604020202020204" pitchFamily="34" charset="0"/>
                <a:cs typeface="Arial" panose="020B0604020202020204" pitchFamily="34" charset="0"/>
              </a:rPr>
              <a:t>A surface ship embark entails:</a:t>
            </a:r>
          </a:p>
          <a:p>
            <a:pPr>
              <a:spcAft>
                <a:spcPts val="400"/>
              </a:spcAft>
              <a:buNone/>
            </a:pPr>
            <a:r>
              <a:rPr lang="en-US" sz="2000" dirty="0">
                <a:latin typeface="Arial" panose="020B0604020202020204" pitchFamily="34" charset="0"/>
                <a:cs typeface="Arial" panose="020B0604020202020204" pitchFamily="34" charset="0"/>
              </a:rPr>
              <a:t>-- Guests met by PAO	</a:t>
            </a:r>
          </a:p>
          <a:p>
            <a:pPr>
              <a:spcAft>
                <a:spcPts val="400"/>
              </a:spcAft>
              <a:buNone/>
            </a:pPr>
            <a:r>
              <a:rPr lang="en-US" sz="2000" dirty="0">
                <a:latin typeface="Arial" panose="020B0604020202020204" pitchFamily="34" charset="0"/>
                <a:cs typeface="Arial" panose="020B0604020202020204" pitchFamily="34" charset="0"/>
              </a:rPr>
              <a:t>-- Given a pre-embark brief by Admiral or COS</a:t>
            </a:r>
          </a:p>
          <a:p>
            <a:pPr>
              <a:spcAft>
                <a:spcPts val="400"/>
              </a:spcAft>
              <a:buNone/>
            </a:pPr>
            <a:r>
              <a:rPr lang="en-US" sz="2000" dirty="0">
                <a:latin typeface="Arial" panose="020B0604020202020204" pitchFamily="34" charset="0"/>
                <a:cs typeface="Arial" panose="020B0604020202020204" pitchFamily="34" charset="0"/>
              </a:rPr>
              <a:t>-- Breakfast and harbor tour aboard the Admirals’ Barge</a:t>
            </a:r>
          </a:p>
          <a:p>
            <a:pPr>
              <a:spcAft>
                <a:spcPts val="400"/>
              </a:spcAft>
              <a:buNone/>
            </a:pPr>
            <a:r>
              <a:rPr lang="en-US" sz="2000" dirty="0">
                <a:latin typeface="Arial" panose="020B0604020202020204" pitchFamily="34" charset="0"/>
                <a:cs typeface="Arial" panose="020B0604020202020204" pitchFamily="34" charset="0"/>
              </a:rPr>
              <a:t>-- Flown to host ship via helicopter </a:t>
            </a:r>
          </a:p>
          <a:p>
            <a:pPr>
              <a:spcAft>
                <a:spcPts val="400"/>
              </a:spcAft>
              <a:buNone/>
            </a:pPr>
            <a:r>
              <a:rPr lang="en-US" sz="2000" dirty="0">
                <a:latin typeface="Arial" panose="020B0604020202020204" pitchFamily="34" charset="0"/>
                <a:cs typeface="Arial" panose="020B0604020202020204" pitchFamily="34" charset="0"/>
              </a:rPr>
              <a:t>-- Meet &amp; engage with ship’s leadership</a:t>
            </a:r>
          </a:p>
          <a:p>
            <a:pPr>
              <a:spcAft>
                <a:spcPts val="400"/>
              </a:spcAft>
              <a:buNone/>
            </a:pPr>
            <a:r>
              <a:rPr lang="en-US" sz="2000" dirty="0">
                <a:latin typeface="Arial" panose="020B0604020202020204" pitchFamily="34" charset="0"/>
                <a:cs typeface="Arial" panose="020B0604020202020204" pitchFamily="34" charset="0"/>
              </a:rPr>
              <a:t>-- Tours highlighting principal ship operations</a:t>
            </a:r>
          </a:p>
          <a:p>
            <a:pPr>
              <a:spcAft>
                <a:spcPts val="400"/>
              </a:spcAft>
              <a:buNone/>
            </a:pPr>
            <a:r>
              <a:rPr lang="en-US" sz="2000" dirty="0">
                <a:latin typeface="Arial" panose="020B0604020202020204" pitchFamily="34" charset="0"/>
                <a:cs typeface="Arial" panose="020B0604020202020204" pitchFamily="34" charset="0"/>
              </a:rPr>
              <a:t>-- Lunch in Wardroom. Guests charged for meal </a:t>
            </a:r>
          </a:p>
          <a:p>
            <a:pPr>
              <a:spcAft>
                <a:spcPts val="400"/>
              </a:spcAft>
              <a:buNone/>
            </a:pPr>
            <a:r>
              <a:rPr lang="en-US" sz="2000" dirty="0">
                <a:latin typeface="Arial" panose="020B0604020202020204" pitchFamily="34" charset="0"/>
                <a:cs typeface="Arial" panose="020B0604020202020204" pitchFamily="34" charset="0"/>
              </a:rPr>
              <a:t>-- Return to NAS via helicopter same day</a:t>
            </a:r>
          </a:p>
          <a:p>
            <a:pPr>
              <a:spcAft>
                <a:spcPts val="400"/>
              </a:spcAft>
              <a:buNone/>
            </a:pPr>
            <a:r>
              <a:rPr lang="en-US" sz="2000" dirty="0">
                <a:latin typeface="Arial" panose="020B0604020202020204" pitchFamily="34" charset="0"/>
                <a:cs typeface="Arial" panose="020B0604020202020204" pitchFamily="34" charset="0"/>
              </a:rPr>
              <a:t>-- Escorted off installation by PAO</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1804" t="-547" r="14300" b="-149"/>
          <a:stretch/>
        </p:blipFill>
        <p:spPr>
          <a:xfrm>
            <a:off x="17204" y="2447636"/>
            <a:ext cx="3492615" cy="3528292"/>
          </a:xfrm>
          <a:prstGeom prst="rect">
            <a:avLst/>
          </a:prstGeom>
          <a:ln>
            <a:solidFill>
              <a:schemeClr val="tx1"/>
            </a:solidFill>
          </a:ln>
        </p:spPr>
      </p:pic>
    </p:spTree>
    <p:extLst>
      <p:ext uri="{BB962C8B-B14F-4D97-AF65-F5344CB8AC3E}">
        <p14:creationId xmlns:p14="http://schemas.microsoft.com/office/powerpoint/2010/main" val="38518810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119595" y="1744964"/>
            <a:ext cx="6141815"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Tx/>
              <a:buNone/>
              <a:defRPr/>
            </a:pPr>
            <a:r>
              <a:rPr lang="en-US" sz="2000" b="1" kern="0" dirty="0">
                <a:latin typeface="Arial" pitchFamily="34" charset="0"/>
                <a:cs typeface="Arial" pitchFamily="34" charset="0"/>
              </a:rPr>
              <a:t>As of June 3, 2024:</a:t>
            </a:r>
            <a:endParaRPr lang="en-US" sz="2000" kern="0" dirty="0">
              <a:latin typeface="Arial" pitchFamily="34" charset="0"/>
              <a:cs typeface="Arial" pitchFamily="34" charset="0"/>
            </a:endParaRPr>
          </a:p>
          <a:p>
            <a:pPr marL="342900" lvl="0" indent="-342900" eaLnBrk="0" hangingPunct="0">
              <a:spcBef>
                <a:spcPct val="20000"/>
              </a:spcBef>
              <a:buClrTx/>
              <a:defRPr/>
            </a:pPr>
            <a:r>
              <a:rPr lang="en-US" sz="1600" kern="0" dirty="0">
                <a:latin typeface="Arial" pitchFamily="34" charset="0"/>
                <a:cs typeface="Arial" pitchFamily="34" charset="0"/>
              </a:rPr>
              <a:t>328,363 active duty officers, Sailors and midshipmen</a:t>
            </a:r>
          </a:p>
          <a:p>
            <a:pPr marL="342900" lvl="0" indent="-342900" eaLnBrk="0" hangingPunct="0">
              <a:spcBef>
                <a:spcPct val="20000"/>
              </a:spcBef>
              <a:buClrTx/>
              <a:defRPr/>
            </a:pPr>
            <a:r>
              <a:rPr lang="en-US" sz="1600" kern="0" dirty="0">
                <a:latin typeface="Arial" pitchFamily="34" charset="0"/>
                <a:cs typeface="Arial" pitchFamily="34" charset="0"/>
              </a:rPr>
              <a:t>296 deployable Battle Force ships in service </a:t>
            </a:r>
          </a:p>
          <a:p>
            <a:pPr marL="342900" lvl="0" indent="-342900" eaLnBrk="0" hangingPunct="0">
              <a:spcBef>
                <a:spcPct val="20000"/>
              </a:spcBef>
              <a:buClrTx/>
              <a:defRPr/>
            </a:pPr>
            <a:endParaRPr lang="en-US" sz="1000" b="1" kern="0" dirty="0">
              <a:latin typeface="Arial" pitchFamily="34" charset="0"/>
              <a:cs typeface="Arial" pitchFamily="34" charset="0"/>
            </a:endParaRPr>
          </a:p>
          <a:p>
            <a:pPr marL="342900" lvl="0" indent="-342900" eaLnBrk="0" hangingPunct="0">
              <a:spcBef>
                <a:spcPct val="20000"/>
              </a:spcBef>
              <a:buClrTx/>
              <a:buNone/>
              <a:defRPr/>
            </a:pPr>
            <a:r>
              <a:rPr lang="en-US" sz="2000" b="1" kern="0" dirty="0">
                <a:latin typeface="Arial" pitchFamily="34" charset="0"/>
                <a:cs typeface="Arial" pitchFamily="34" charset="0"/>
              </a:rPr>
              <a:t>Ships Underway:</a:t>
            </a:r>
            <a:r>
              <a:rPr lang="en-US" sz="2000" kern="0" dirty="0">
                <a:latin typeface="Arial" pitchFamily="34" charset="0"/>
                <a:cs typeface="Arial" pitchFamily="34" charset="0"/>
              </a:rPr>
              <a:t> </a:t>
            </a:r>
            <a:r>
              <a:rPr lang="en-US" sz="1600" kern="0" dirty="0">
                <a:latin typeface="Arial" pitchFamily="34" charset="0"/>
                <a:cs typeface="Arial" pitchFamily="34" charset="0"/>
              </a:rPr>
              <a:t>  </a:t>
            </a:r>
          </a:p>
          <a:p>
            <a:pPr marL="342900" lvl="0" indent="-342900" eaLnBrk="0" hangingPunct="0">
              <a:spcBef>
                <a:spcPct val="20000"/>
              </a:spcBef>
              <a:buClrTx/>
              <a:defRPr/>
            </a:pPr>
            <a:r>
              <a:rPr lang="en-US" sz="1600" kern="0" dirty="0">
                <a:latin typeface="Arial" pitchFamily="34" charset="0"/>
                <a:cs typeface="Arial" pitchFamily="34" charset="0"/>
              </a:rPr>
              <a:t>Underway or Overseas:  80 (27%)</a:t>
            </a:r>
          </a:p>
          <a:p>
            <a:pPr marL="342900" lvl="0" indent="-342900" eaLnBrk="0" hangingPunct="0">
              <a:spcBef>
                <a:spcPct val="20000"/>
              </a:spcBef>
              <a:buClrTx/>
              <a:defRPr/>
            </a:pPr>
            <a:r>
              <a:rPr lang="en-US" sz="1600" kern="0" dirty="0">
                <a:latin typeface="Arial" pitchFamily="34" charset="0"/>
                <a:cs typeface="Arial" pitchFamily="34" charset="0"/>
              </a:rPr>
              <a:t>Underway for Training (local): 28 (10%)</a:t>
            </a:r>
          </a:p>
          <a:p>
            <a:pPr marL="342900" lvl="0" indent="-342900" eaLnBrk="0" hangingPunct="0">
              <a:spcBef>
                <a:spcPct val="20000"/>
              </a:spcBef>
              <a:buClrTx/>
              <a:defRPr/>
            </a:pPr>
            <a:r>
              <a:rPr lang="en-US" sz="1600" kern="0" dirty="0">
                <a:latin typeface="Arial" pitchFamily="34" charset="0"/>
                <a:cs typeface="Arial" pitchFamily="34" charset="0"/>
              </a:rPr>
              <a:t>Underway Overseas: 52 (18%)</a:t>
            </a:r>
          </a:p>
          <a:p>
            <a:pPr marL="342900" lvl="0" indent="-342900" eaLnBrk="0" hangingPunct="0">
              <a:spcBef>
                <a:spcPct val="20000"/>
              </a:spcBef>
              <a:buClrTx/>
              <a:defRPr/>
            </a:pPr>
            <a:endParaRPr lang="en-US" sz="900" kern="0" dirty="0">
              <a:latin typeface="Arial" pitchFamily="34" charset="0"/>
              <a:cs typeface="Arial" pitchFamily="34" charset="0"/>
            </a:endParaRPr>
          </a:p>
          <a:p>
            <a:pPr lvl="0" eaLnBrk="0" hangingPunct="0">
              <a:spcBef>
                <a:spcPct val="20000"/>
              </a:spcBef>
              <a:buClrTx/>
              <a:buNone/>
              <a:defRPr/>
            </a:pPr>
            <a:r>
              <a:rPr lang="en-US" sz="2000" b="1" kern="0" dirty="0">
                <a:latin typeface="Arial" pitchFamily="34" charset="0"/>
                <a:cs typeface="Arial" pitchFamily="34" charset="0"/>
              </a:rPr>
              <a:t>Aircraft Carriers at sea:  5</a:t>
            </a:r>
          </a:p>
          <a:p>
            <a:pPr marL="342900" indent="-342900" eaLnBrk="0" hangingPunct="0">
              <a:spcBef>
                <a:spcPct val="20000"/>
              </a:spcBef>
              <a:buClrTx/>
              <a:defRPr/>
            </a:pPr>
            <a:r>
              <a:rPr lang="en-US" sz="1600" kern="0" dirty="0">
                <a:latin typeface="Arial" pitchFamily="34" charset="0"/>
                <a:cs typeface="Arial" pitchFamily="34" charset="0"/>
              </a:rPr>
              <a:t>USS Eisenhower (CVN 69) - Mediterranean</a:t>
            </a:r>
          </a:p>
          <a:p>
            <a:pPr marL="342900" indent="-342900" eaLnBrk="0" hangingPunct="0">
              <a:spcBef>
                <a:spcPct val="20000"/>
              </a:spcBef>
              <a:buClrTx/>
              <a:defRPr/>
            </a:pPr>
            <a:r>
              <a:rPr lang="en-US" sz="1600" kern="0" dirty="0">
                <a:latin typeface="Arial" pitchFamily="34" charset="0"/>
                <a:cs typeface="Arial" pitchFamily="34" charset="0"/>
              </a:rPr>
              <a:t>USS Theodore Roosevelt (CVN 71) – Western Pacific</a:t>
            </a:r>
          </a:p>
          <a:p>
            <a:pPr marL="342900" indent="-342900" eaLnBrk="0" hangingPunct="0">
              <a:spcBef>
                <a:spcPct val="20000"/>
              </a:spcBef>
              <a:buClrTx/>
              <a:defRPr/>
            </a:pPr>
            <a:r>
              <a:rPr lang="en-US" sz="1600" kern="0" dirty="0">
                <a:latin typeface="Arial" pitchFamily="34" charset="0"/>
                <a:cs typeface="Arial" pitchFamily="34" charset="0"/>
              </a:rPr>
              <a:t>USS Abraham Lincoln (CVN 72) – Eastern Pacific</a:t>
            </a:r>
          </a:p>
          <a:p>
            <a:pPr marL="342900" indent="-342900" eaLnBrk="0" hangingPunct="0">
              <a:spcBef>
                <a:spcPct val="20000"/>
              </a:spcBef>
              <a:buClrTx/>
              <a:defRPr/>
            </a:pPr>
            <a:r>
              <a:rPr lang="en-US" sz="1600" kern="0" dirty="0">
                <a:latin typeface="Arial" pitchFamily="34" charset="0"/>
                <a:cs typeface="Arial" pitchFamily="34" charset="0"/>
              </a:rPr>
              <a:t>USS George Washington (CVN 73) – South Atlantic</a:t>
            </a:r>
          </a:p>
          <a:p>
            <a:pPr marL="342900" indent="-342900" eaLnBrk="0" hangingPunct="0">
              <a:spcBef>
                <a:spcPct val="20000"/>
              </a:spcBef>
              <a:buClrTx/>
              <a:defRPr/>
            </a:pPr>
            <a:r>
              <a:rPr lang="en-US" sz="1600" kern="0" dirty="0">
                <a:latin typeface="Arial" pitchFamily="34" charset="0"/>
                <a:cs typeface="Arial" pitchFamily="34" charset="0"/>
              </a:rPr>
              <a:t>USS Ronald Reagan (CVN 76) – Western Pacific</a:t>
            </a:r>
            <a:endParaRPr lang="en-US" sz="900" kern="0" dirty="0">
              <a:latin typeface="Arial" pitchFamily="34" charset="0"/>
              <a:cs typeface="Arial" pitchFamily="34" charset="0"/>
            </a:endParaRPr>
          </a:p>
          <a:p>
            <a:pPr lvl="0" eaLnBrk="0" hangingPunct="0">
              <a:spcBef>
                <a:spcPct val="20000"/>
              </a:spcBef>
              <a:buClrTx/>
              <a:buNone/>
              <a:defRPr/>
            </a:pPr>
            <a:r>
              <a:rPr lang="en-US" sz="2000" b="1" kern="0" dirty="0">
                <a:latin typeface="Arial" pitchFamily="34" charset="0"/>
                <a:cs typeface="Arial" pitchFamily="34" charset="0"/>
              </a:rPr>
              <a:t>Amphibious Assault Ships (LHA/LHDs) at sea:  2</a:t>
            </a:r>
          </a:p>
          <a:p>
            <a:pPr marL="342900" indent="-342900" eaLnBrk="0" hangingPunct="0">
              <a:spcBef>
                <a:spcPct val="20000"/>
              </a:spcBef>
              <a:buClrTx/>
              <a:defRPr/>
            </a:pPr>
            <a:endParaRPr lang="en-US" sz="1600" kern="0" dirty="0">
              <a:latin typeface="Arial" pitchFamily="34" charset="0"/>
              <a:cs typeface="Arial" pitchFamily="34" charset="0"/>
            </a:endParaRPr>
          </a:p>
          <a:p>
            <a:pPr marL="342900" lvl="0" indent="-342900" eaLnBrk="0" hangingPunct="0">
              <a:spcBef>
                <a:spcPct val="20000"/>
              </a:spcBef>
              <a:buClrTx/>
              <a:defRPr/>
            </a:pPr>
            <a:endParaRPr lang="en-US" sz="1600" kern="0" dirty="0">
              <a:latin typeface="Arial" pitchFamily="34" charset="0"/>
              <a:cs typeface="Arial" pitchFamily="34" charset="0"/>
            </a:endParaRPr>
          </a:p>
        </p:txBody>
      </p:sp>
      <p:sp>
        <p:nvSpPr>
          <p:cNvPr id="6" name="Text Box 6"/>
          <p:cNvSpPr txBox="1">
            <a:spLocks noChangeArrowheads="1"/>
          </p:cNvSpPr>
          <p:nvPr/>
        </p:nvSpPr>
        <p:spPr bwMode="auto">
          <a:xfrm>
            <a:off x="1308101" y="762000"/>
            <a:ext cx="481392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Today’s Navy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14399"/>
            <a:ext cx="2545773" cy="5600701"/>
          </a:xfrm>
          <a:prstGeom prst="rect">
            <a:avLst/>
          </a:prstGeom>
          <a:ln>
            <a:solidFill>
              <a:schemeClr val="tx1"/>
            </a:solidFill>
          </a:ln>
        </p:spPr>
      </p:pic>
    </p:spTree>
    <p:extLst>
      <p:ext uri="{BB962C8B-B14F-4D97-AF65-F5344CB8AC3E}">
        <p14:creationId xmlns:p14="http://schemas.microsoft.com/office/powerpoint/2010/main" val="423538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13164" y="720437"/>
            <a:ext cx="7795491" cy="914400"/>
          </a:xfrm>
        </p:spPr>
        <p:txBody>
          <a:bodyPr/>
          <a:lstStyle/>
          <a:p>
            <a:pPr algn="l" eaLnBrk="1" hangingPunct="1"/>
            <a:r>
              <a:rPr lang="en-US" dirty="0">
                <a:solidFill>
                  <a:srgbClr val="003399"/>
                </a:solidFill>
                <a:latin typeface="Impact" pitchFamily="34" charset="0"/>
              </a:rPr>
              <a:t>        Navy Underway Embarks</a:t>
            </a:r>
          </a:p>
        </p:txBody>
      </p:sp>
      <p:sp>
        <p:nvSpPr>
          <p:cNvPr id="6" name="TextBox 5"/>
          <p:cNvSpPr txBox="1"/>
          <p:nvPr/>
        </p:nvSpPr>
        <p:spPr>
          <a:xfrm>
            <a:off x="-129119" y="1801091"/>
            <a:ext cx="9144000" cy="584775"/>
          </a:xfrm>
          <a:prstGeom prst="rect">
            <a:avLst/>
          </a:prstGeom>
          <a:noFill/>
        </p:spPr>
        <p:txBody>
          <a:bodyPr wrap="square" rtlCol="0">
            <a:spAutoFit/>
          </a:bodyPr>
          <a:lstStyle/>
          <a:p>
            <a:pPr algn="ctr">
              <a:buNone/>
            </a:pPr>
            <a:r>
              <a:rPr lang="en-US" sz="3200" dirty="0">
                <a:latin typeface="Arial Black" panose="020B0A04020102020204" pitchFamily="34" charset="0"/>
              </a:rPr>
              <a:t>Submarine Embark</a:t>
            </a:r>
          </a:p>
        </p:txBody>
      </p:sp>
      <p:sp>
        <p:nvSpPr>
          <p:cNvPr id="8" name="TextBox 7"/>
          <p:cNvSpPr txBox="1"/>
          <p:nvPr/>
        </p:nvSpPr>
        <p:spPr>
          <a:xfrm>
            <a:off x="0" y="2388750"/>
            <a:ext cx="5634182" cy="4196020"/>
          </a:xfrm>
          <a:prstGeom prst="rect">
            <a:avLst/>
          </a:prstGeom>
          <a:noFill/>
        </p:spPr>
        <p:txBody>
          <a:bodyPr wrap="square" rtlCol="0">
            <a:spAutoFit/>
          </a:bodyPr>
          <a:lstStyle/>
          <a:p>
            <a:pPr>
              <a:spcAft>
                <a:spcPts val="800"/>
              </a:spcAft>
              <a:buNone/>
            </a:pPr>
            <a:r>
              <a:rPr lang="en-US" sz="2000" b="1" dirty="0">
                <a:latin typeface="Arial" panose="020B0604020202020204" pitchFamily="34" charset="0"/>
                <a:cs typeface="Arial" panose="020B0604020202020204" pitchFamily="34" charset="0"/>
              </a:rPr>
              <a:t>A Submarine daylight embark entails:</a:t>
            </a:r>
          </a:p>
          <a:p>
            <a:pPr>
              <a:buNone/>
            </a:pPr>
            <a:r>
              <a:rPr lang="en-US" sz="2000" dirty="0">
                <a:latin typeface="Arial" panose="020B0604020202020204" pitchFamily="34" charset="0"/>
                <a:cs typeface="Arial" panose="020B0604020202020204" pitchFamily="34" charset="0"/>
              </a:rPr>
              <a:t>-- Arrive submarine, met by CO</a:t>
            </a:r>
          </a:p>
          <a:p>
            <a:pPr>
              <a:buNone/>
            </a:pPr>
            <a:r>
              <a:rPr lang="en-US" sz="2000" dirty="0">
                <a:latin typeface="Arial" panose="020B0604020202020204" pitchFamily="34" charset="0"/>
                <a:cs typeface="Arial" panose="020B0604020202020204" pitchFamily="34" charset="0"/>
              </a:rPr>
              <a:t>-- In-brief with XO </a:t>
            </a:r>
          </a:p>
          <a:p>
            <a:pPr>
              <a:buNone/>
            </a:pPr>
            <a:r>
              <a:rPr lang="en-US" sz="2000" dirty="0">
                <a:latin typeface="Arial" panose="020B0604020202020204" pitchFamily="34" charset="0"/>
                <a:cs typeface="Arial" panose="020B0604020202020204" pitchFamily="34" charset="0"/>
              </a:rPr>
              <a:t>-- Submarine gets underway</a:t>
            </a:r>
          </a:p>
          <a:p>
            <a:pPr>
              <a:buNone/>
            </a:pPr>
            <a:r>
              <a:rPr lang="en-US" sz="2000" dirty="0">
                <a:latin typeface="Arial" panose="020B0604020202020204" pitchFamily="34" charset="0"/>
                <a:cs typeface="Arial" panose="020B0604020202020204" pitchFamily="34" charset="0"/>
              </a:rPr>
              <a:t>-- Tour Bridge and Forward Compartment  </a:t>
            </a:r>
          </a:p>
          <a:p>
            <a:pPr>
              <a:buNone/>
            </a:pPr>
            <a:r>
              <a:rPr lang="en-US" sz="2000" dirty="0">
                <a:latin typeface="Arial" panose="020B0604020202020204" pitchFamily="34" charset="0"/>
                <a:cs typeface="Arial" panose="020B0604020202020204" pitchFamily="34" charset="0"/>
              </a:rPr>
              <a:t>-- Lunch </a:t>
            </a:r>
          </a:p>
          <a:p>
            <a:pPr>
              <a:buNone/>
            </a:pPr>
            <a:r>
              <a:rPr lang="en-US" sz="2000" dirty="0">
                <a:latin typeface="Arial" panose="020B0604020202020204" pitchFamily="34" charset="0"/>
                <a:cs typeface="Arial" panose="020B0604020202020204" pitchFamily="34" charset="0"/>
              </a:rPr>
              <a:t>-- Observe Submerging from Control</a:t>
            </a:r>
          </a:p>
          <a:p>
            <a:pPr>
              <a:buNone/>
            </a:pPr>
            <a:r>
              <a:rPr lang="en-US" sz="2000" dirty="0">
                <a:latin typeface="Arial" panose="020B0604020202020204" pitchFamily="34" charset="0"/>
                <a:cs typeface="Arial" panose="020B0604020202020204" pitchFamily="34" charset="0"/>
              </a:rPr>
              <a:t>-- Observe Angles from Control </a:t>
            </a:r>
          </a:p>
          <a:p>
            <a:pPr>
              <a:buNone/>
            </a:pPr>
            <a:r>
              <a:rPr lang="en-US" sz="2000" dirty="0">
                <a:latin typeface="Arial" panose="020B0604020202020204" pitchFamily="34" charset="0"/>
                <a:cs typeface="Arial" panose="020B0604020202020204" pitchFamily="34" charset="0"/>
              </a:rPr>
              <a:t>-- Tour Engine Room and aft spaces</a:t>
            </a:r>
          </a:p>
          <a:p>
            <a:pPr>
              <a:buNone/>
            </a:pPr>
            <a:r>
              <a:rPr lang="en-US" sz="2000" dirty="0">
                <a:latin typeface="Arial" panose="020B0604020202020204" pitchFamily="34" charset="0"/>
                <a:cs typeface="Arial" panose="020B0604020202020204" pitchFamily="34" charset="0"/>
              </a:rPr>
              <a:t>-- Surface, meet with Crew </a:t>
            </a:r>
          </a:p>
          <a:p>
            <a:pPr>
              <a:buNone/>
            </a:pPr>
            <a:r>
              <a:rPr lang="en-US" sz="2000" dirty="0">
                <a:latin typeface="Arial" panose="020B0604020202020204" pitchFamily="34" charset="0"/>
                <a:cs typeface="Arial" panose="020B0604020202020204" pitchFamily="34" charset="0"/>
              </a:rPr>
              <a:t>-- Photo Op in Bridge </a:t>
            </a:r>
          </a:p>
          <a:p>
            <a:pPr>
              <a:buNone/>
            </a:pPr>
            <a:r>
              <a:rPr lang="en-US" sz="2000" dirty="0">
                <a:latin typeface="Arial" panose="020B0604020202020204" pitchFamily="34" charset="0"/>
                <a:cs typeface="Arial" panose="020B0604020202020204" pitchFamily="34" charset="0"/>
              </a:rPr>
              <a:t>-- Return to pier</a:t>
            </a:r>
          </a:p>
          <a:p>
            <a:pPr>
              <a:buNone/>
            </a:pPr>
            <a:r>
              <a:rPr lang="en-US" sz="2000" dirty="0">
                <a:latin typeface="Arial" panose="020B0604020202020204" pitchFamily="34" charset="0"/>
                <a:cs typeface="Arial" panose="020B0604020202020204" pitchFamily="34" charset="0"/>
              </a:rPr>
              <a:t>-- Civilian guests depart</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9502" r="27872"/>
          <a:stretch/>
        </p:blipFill>
        <p:spPr>
          <a:xfrm>
            <a:off x="5237019" y="2379514"/>
            <a:ext cx="3906981" cy="4152293"/>
          </a:xfrm>
          <a:prstGeom prst="rect">
            <a:avLst/>
          </a:prstGeom>
        </p:spPr>
      </p:pic>
    </p:spTree>
    <p:extLst>
      <p:ext uri="{BB962C8B-B14F-4D97-AF65-F5344CB8AC3E}">
        <p14:creationId xmlns:p14="http://schemas.microsoft.com/office/powerpoint/2010/main" val="45695169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1542535"/>
            <a:ext cx="9144000" cy="1107996"/>
          </a:xfrm>
          <a:prstGeom prst="rect">
            <a:avLst/>
          </a:prstGeom>
          <a:noFill/>
          <a:ln w="9525">
            <a:noFill/>
            <a:miter lim="800000"/>
            <a:headEnd/>
            <a:tailEnd/>
          </a:ln>
        </p:spPr>
        <p:txBody>
          <a:bodyPr wrap="square">
            <a:spAutoFit/>
          </a:bodyPr>
          <a:lstStyle/>
          <a:p>
            <a:pPr algn="ctr">
              <a:buClrTx/>
              <a:buFontTx/>
              <a:buNone/>
            </a:pPr>
            <a:r>
              <a:rPr lang="en-US" sz="6600" dirty="0">
                <a:latin typeface="Impact" pitchFamily="34" charset="0"/>
              </a:rPr>
              <a:t>QUESTIONS?</a:t>
            </a:r>
          </a:p>
        </p:txBody>
      </p:sp>
      <p:sp>
        <p:nvSpPr>
          <p:cNvPr id="3" name="Text Box 2"/>
          <p:cNvSpPr txBox="1">
            <a:spLocks noChangeArrowheads="1"/>
          </p:cNvSpPr>
          <p:nvPr/>
        </p:nvSpPr>
        <p:spPr bwMode="auto">
          <a:xfrm>
            <a:off x="0" y="2909890"/>
            <a:ext cx="9144000" cy="1323439"/>
          </a:xfrm>
          <a:prstGeom prst="rect">
            <a:avLst/>
          </a:prstGeom>
          <a:noFill/>
          <a:ln w="9525">
            <a:noFill/>
            <a:miter lim="800000"/>
            <a:headEnd/>
            <a:tailEnd/>
          </a:ln>
        </p:spPr>
        <p:txBody>
          <a:bodyPr wrap="square">
            <a:spAutoFit/>
          </a:bodyPr>
          <a:lstStyle/>
          <a:p>
            <a:pPr algn="ctr">
              <a:buClrTx/>
              <a:buFontTx/>
              <a:buNone/>
            </a:pPr>
            <a:r>
              <a:rPr lang="en-US" sz="4000" b="1" dirty="0">
                <a:solidFill>
                  <a:srgbClr val="000099"/>
                </a:solidFill>
                <a:latin typeface="Arial" panose="020B0604020202020204" pitchFamily="34" charset="0"/>
                <a:cs typeface="Arial" panose="020B0604020202020204" pitchFamily="34" charset="0"/>
              </a:rPr>
              <a:t>QR code to CNAP &amp; CNAL online Nomination Form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320" y="4147039"/>
            <a:ext cx="2308226" cy="2308226"/>
          </a:xfrm>
          <a:prstGeom prst="rect">
            <a:avLst/>
          </a:prstGeom>
        </p:spPr>
      </p:pic>
      <p:cxnSp>
        <p:nvCxnSpPr>
          <p:cNvPr id="5" name="Straight Connector 4"/>
          <p:cNvCxnSpPr/>
          <p:nvPr/>
        </p:nvCxnSpPr>
        <p:spPr bwMode="auto">
          <a:xfrm>
            <a:off x="443345" y="2780210"/>
            <a:ext cx="8238837" cy="0"/>
          </a:xfrm>
          <a:prstGeom prst="line">
            <a:avLst/>
          </a:prstGeom>
          <a:noFill/>
          <a:ln w="38100" cap="flat" cmpd="sng" algn="ctr">
            <a:solidFill>
              <a:schemeClr val="tx1"/>
            </a:solidFill>
            <a:prstDash val="solid"/>
            <a:round/>
            <a:headEnd type="none" w="med" len="med"/>
            <a:tailEnd type="none" w="med" len="med"/>
          </a:ln>
          <a:effectLst/>
        </p:spPr>
      </p:cxn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 y="2909888"/>
            <a:ext cx="9144000" cy="1107996"/>
          </a:xfrm>
          <a:prstGeom prst="rect">
            <a:avLst/>
          </a:prstGeom>
          <a:noFill/>
          <a:ln w="9525">
            <a:noFill/>
            <a:miter lim="800000"/>
            <a:headEnd/>
            <a:tailEnd/>
          </a:ln>
        </p:spPr>
        <p:txBody>
          <a:bodyPr wrap="square">
            <a:spAutoFit/>
          </a:bodyPr>
          <a:lstStyle/>
          <a:p>
            <a:pPr algn="ctr">
              <a:buClrTx/>
              <a:buFontTx/>
              <a:buNone/>
            </a:pPr>
            <a:r>
              <a:rPr lang="en-US" sz="6600" dirty="0">
                <a:solidFill>
                  <a:srgbClr val="000099"/>
                </a:solidFill>
                <a:latin typeface="Impact" pitchFamily="34" charset="0"/>
              </a:rPr>
              <a:t>Back-up Slides:</a:t>
            </a:r>
          </a:p>
        </p:txBody>
      </p:sp>
    </p:spTree>
    <p:extLst>
      <p:ext uri="{BB962C8B-B14F-4D97-AF65-F5344CB8AC3E}">
        <p14:creationId xmlns:p14="http://schemas.microsoft.com/office/powerpoint/2010/main" val="12372984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3900" y="828675"/>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buClrTx/>
              <a:buNone/>
            </a:pPr>
            <a:r>
              <a:rPr lang="en-US" kern="0" dirty="0">
                <a:solidFill>
                  <a:srgbClr val="003399"/>
                </a:solidFill>
                <a:latin typeface="Impact" pitchFamily="34" charset="0"/>
              </a:rPr>
              <a:t>Navy Comparison</a:t>
            </a:r>
            <a:endParaRPr lang="en-US" kern="0" dirty="0"/>
          </a:p>
        </p:txBody>
      </p:sp>
      <p:sp>
        <p:nvSpPr>
          <p:cNvPr id="5" name="Rectangle 4"/>
          <p:cNvSpPr/>
          <p:nvPr/>
        </p:nvSpPr>
        <p:spPr>
          <a:xfrm>
            <a:off x="80963" y="1750099"/>
            <a:ext cx="2895600" cy="4339650"/>
          </a:xfrm>
          <a:prstGeom prst="rect">
            <a:avLst/>
          </a:prstGeom>
        </p:spPr>
        <p:txBody>
          <a:bodyPr wrap="square">
            <a:spAutoFit/>
          </a:bodyPr>
          <a:lstStyle/>
          <a:p>
            <a:pPr marL="0" marR="0">
              <a:spcBef>
                <a:spcPts val="0"/>
              </a:spcBef>
              <a:spcAft>
                <a:spcPts val="0"/>
              </a:spcAft>
              <a:buNone/>
            </a:pPr>
            <a:r>
              <a:rPr lang="en-US" sz="2400" b="1" dirty="0">
                <a:latin typeface="Arial "/>
                <a:ea typeface="Calibri" panose="020F0502020204030204" pitchFamily="34" charset="0"/>
                <a:cs typeface="Times New Roman" panose="02020603050405020304" pitchFamily="18" charset="0"/>
              </a:rPr>
              <a:t>Russia’s Navy:</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  1 aircraft carrier</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  1 battlecruiser</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  3 cruisers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15 destroyers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10 frigates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81 corvettes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20 landing ship tanks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32 landing craft</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15 special-purpose ships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  1 patrol ships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42 patrol boats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46 mine countermeasures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  3 special-ops subs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64 submarines</a:t>
            </a:r>
          </a:p>
        </p:txBody>
      </p:sp>
      <p:sp>
        <p:nvSpPr>
          <p:cNvPr id="6" name="TextBox 5"/>
          <p:cNvSpPr txBox="1"/>
          <p:nvPr/>
        </p:nvSpPr>
        <p:spPr>
          <a:xfrm>
            <a:off x="2924176" y="1734711"/>
            <a:ext cx="2862262" cy="4370427"/>
          </a:xfrm>
          <a:prstGeom prst="rect">
            <a:avLst/>
          </a:prstGeom>
          <a:noFill/>
        </p:spPr>
        <p:txBody>
          <a:bodyPr wrap="square" rtlCol="0">
            <a:spAutoFit/>
          </a:bodyPr>
          <a:lstStyle/>
          <a:p>
            <a:pPr>
              <a:buNone/>
            </a:pPr>
            <a:r>
              <a:rPr lang="en-US" sz="2400" b="1" dirty="0">
                <a:latin typeface="Arial "/>
              </a:rPr>
              <a:t>China’s Navy:</a:t>
            </a:r>
          </a:p>
          <a:p>
            <a:pPr>
              <a:buNone/>
            </a:pPr>
            <a:r>
              <a:rPr lang="en-US" sz="1800" dirty="0">
                <a:latin typeface="Arial "/>
              </a:rPr>
              <a:t>    2 aircraft carriers</a:t>
            </a:r>
          </a:p>
          <a:p>
            <a:pPr>
              <a:buNone/>
            </a:pPr>
            <a:r>
              <a:rPr lang="en-US" sz="1800" dirty="0">
                <a:latin typeface="Arial "/>
              </a:rPr>
              <a:t>  33 destroyers</a:t>
            </a:r>
          </a:p>
          <a:p>
            <a:pPr>
              <a:buNone/>
            </a:pPr>
            <a:r>
              <a:rPr lang="en-US" sz="1800" dirty="0">
                <a:latin typeface="Arial "/>
              </a:rPr>
              <a:t>  50 frigates</a:t>
            </a:r>
          </a:p>
          <a:p>
            <a:pPr>
              <a:buNone/>
            </a:pPr>
            <a:r>
              <a:rPr lang="en-US" sz="1800" dirty="0">
                <a:latin typeface="Arial "/>
              </a:rPr>
              <a:t>  41 corvettes</a:t>
            </a:r>
          </a:p>
          <a:p>
            <a:pPr>
              <a:buNone/>
            </a:pPr>
            <a:r>
              <a:rPr lang="en-US" sz="1800" dirty="0">
                <a:latin typeface="Arial "/>
              </a:rPr>
              <a:t>109 missile boats</a:t>
            </a:r>
          </a:p>
          <a:p>
            <a:pPr>
              <a:buNone/>
            </a:pPr>
            <a:r>
              <a:rPr lang="en-US" sz="1800" dirty="0">
                <a:latin typeface="Arial "/>
              </a:rPr>
              <a:t>    6 Amphibious transport</a:t>
            </a:r>
          </a:p>
          <a:p>
            <a:pPr>
              <a:buNone/>
            </a:pPr>
            <a:r>
              <a:rPr lang="en-US" sz="1800" dirty="0">
                <a:latin typeface="Arial "/>
              </a:rPr>
              <a:t>  32 landing ship tanks</a:t>
            </a:r>
          </a:p>
          <a:p>
            <a:pPr>
              <a:buNone/>
            </a:pPr>
            <a:r>
              <a:rPr lang="en-US" sz="1800" dirty="0">
                <a:latin typeface="Arial "/>
              </a:rPr>
              <a:t>  31 landing ship medium</a:t>
            </a:r>
          </a:p>
          <a:p>
            <a:pPr>
              <a:buNone/>
            </a:pPr>
            <a:r>
              <a:rPr lang="en-US" sz="1800" dirty="0">
                <a:latin typeface="Arial "/>
              </a:rPr>
              <a:t>  94 submarine chasers</a:t>
            </a:r>
          </a:p>
          <a:p>
            <a:pPr>
              <a:buNone/>
            </a:pPr>
            <a:r>
              <a:rPr lang="en-US" sz="1800" dirty="0">
                <a:latin typeface="Arial "/>
              </a:rPr>
              <a:t>  17 gunboats</a:t>
            </a:r>
          </a:p>
          <a:p>
            <a:pPr>
              <a:buNone/>
            </a:pPr>
            <a:r>
              <a:rPr lang="en-US" sz="1800" dirty="0">
                <a:latin typeface="Arial "/>
              </a:rPr>
              <a:t>  29 mine countermeasure </a:t>
            </a:r>
          </a:p>
          <a:p>
            <a:pPr>
              <a:buNone/>
            </a:pPr>
            <a:r>
              <a:rPr lang="en-US" sz="1800" dirty="0">
                <a:latin typeface="Arial "/>
              </a:rPr>
              <a:t>  75 submarines</a:t>
            </a:r>
          </a:p>
          <a:p>
            <a:pPr>
              <a:buNone/>
            </a:pPr>
            <a:r>
              <a:rPr lang="en-US" sz="1800" dirty="0">
                <a:latin typeface="Arial "/>
              </a:rPr>
              <a:t>  12 replenishment ships</a:t>
            </a:r>
          </a:p>
          <a:p>
            <a:endParaRPr lang="en-US" sz="2000" dirty="0">
              <a:latin typeface="Arial "/>
            </a:endParaRPr>
          </a:p>
        </p:txBody>
      </p:sp>
      <p:sp>
        <p:nvSpPr>
          <p:cNvPr id="7" name="Rectangle 6"/>
          <p:cNvSpPr/>
          <p:nvPr/>
        </p:nvSpPr>
        <p:spPr>
          <a:xfrm>
            <a:off x="5700714" y="1734711"/>
            <a:ext cx="3438523" cy="4062651"/>
          </a:xfrm>
          <a:prstGeom prst="rect">
            <a:avLst/>
          </a:prstGeom>
        </p:spPr>
        <p:txBody>
          <a:bodyPr wrap="square">
            <a:spAutoFit/>
          </a:bodyPr>
          <a:lstStyle/>
          <a:p>
            <a:pPr marL="0" marR="0">
              <a:spcBef>
                <a:spcPts val="0"/>
              </a:spcBef>
              <a:spcAft>
                <a:spcPts val="0"/>
              </a:spcAft>
              <a:buNone/>
            </a:pPr>
            <a:r>
              <a:rPr lang="en-US" sz="2400" b="1" dirty="0">
                <a:latin typeface="Arial "/>
                <a:ea typeface="Calibri" panose="020F0502020204030204" pitchFamily="34" charset="0"/>
                <a:cs typeface="Times New Roman" panose="02020603050405020304" pitchFamily="18" charset="0"/>
              </a:rPr>
              <a:t>United States’ Navy:</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20 Aircraft Carriers (+LHA/LHD)</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22 Cruisers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69 Guided Missile Destroyers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19 Littoral Combat Ships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  2 Command Ships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11 Amphibious Transport (LPD)</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12 Landing ship Dock (LSD)</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73 Submarines</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13 Coastal Patrol (PC)</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10 Mine Countermeasure</a:t>
            </a: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25 Supply/Replenishment</a:t>
            </a:r>
          </a:p>
          <a:p>
            <a:pPr marL="0" marR="0">
              <a:spcBef>
                <a:spcPts val="0"/>
              </a:spcBef>
              <a:spcAft>
                <a:spcPts val="0"/>
              </a:spcAft>
              <a:buNone/>
            </a:pPr>
            <a:endParaRPr lang="en-US" sz="1800" dirty="0">
              <a:latin typeface="Arial "/>
              <a:ea typeface="Calibri" panose="020F0502020204030204" pitchFamily="34" charset="0"/>
              <a:cs typeface="Times New Roman" panose="02020603050405020304" pitchFamily="18" charset="0"/>
            </a:endParaRPr>
          </a:p>
          <a:p>
            <a:pPr marL="0" marR="0">
              <a:spcBef>
                <a:spcPts val="0"/>
              </a:spcBef>
              <a:spcAft>
                <a:spcPts val="0"/>
              </a:spcAft>
              <a:buNone/>
            </a:pPr>
            <a:r>
              <a:rPr lang="en-US" sz="1800" dirty="0">
                <a:latin typeface="Arial "/>
                <a:ea typeface="Calibri" panose="020F0502020204030204" pitchFamily="34" charset="0"/>
                <a:cs typeface="Times New Roman" panose="02020603050405020304" pitchFamily="18" charset="0"/>
              </a:rPr>
              <a:t>(+77 Auxiliary, non-combat)</a:t>
            </a:r>
          </a:p>
        </p:txBody>
      </p:sp>
    </p:spTree>
    <p:extLst>
      <p:ext uri="{BB962C8B-B14F-4D97-AF65-F5344CB8AC3E}">
        <p14:creationId xmlns:p14="http://schemas.microsoft.com/office/powerpoint/2010/main" val="368001775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822708"/>
            <a:ext cx="9144000" cy="747185"/>
          </a:xfrm>
        </p:spPr>
        <p:txBody>
          <a:bodyPr/>
          <a:lstStyle/>
          <a:p>
            <a:pPr eaLnBrk="1" hangingPunct="1"/>
            <a:r>
              <a:rPr lang="en-US" sz="3600" dirty="0">
                <a:solidFill>
                  <a:srgbClr val="003399"/>
                </a:solidFill>
                <a:latin typeface="Impact" pitchFamily="34" charset="0"/>
              </a:rPr>
              <a:t>          </a:t>
            </a:r>
            <a:r>
              <a:rPr lang="en-US" dirty="0">
                <a:solidFill>
                  <a:srgbClr val="003399"/>
                </a:solidFill>
                <a:latin typeface="Impact" pitchFamily="34" charset="0"/>
              </a:rPr>
              <a:t>Squadrons and  Designations</a:t>
            </a:r>
            <a:endParaRPr lang="en-US" dirty="0">
              <a:solidFill>
                <a:schemeClr val="tx1"/>
              </a:solidFill>
              <a:latin typeface="Arial" pitchFamily="34" charset="0"/>
            </a:endParaRPr>
          </a:p>
        </p:txBody>
      </p:sp>
      <p:sp>
        <p:nvSpPr>
          <p:cNvPr id="4" name="Rectangle 3"/>
          <p:cNvSpPr/>
          <p:nvPr/>
        </p:nvSpPr>
        <p:spPr>
          <a:xfrm>
            <a:off x="257174" y="1683459"/>
            <a:ext cx="5200651" cy="4815357"/>
          </a:xfrm>
          <a:prstGeom prst="rect">
            <a:avLst/>
          </a:prstGeom>
        </p:spPr>
        <p:txBody>
          <a:bodyPr wrap="square">
            <a:spAutoFit/>
          </a:bodyPr>
          <a:lstStyle/>
          <a:p>
            <a:pPr marL="0" marR="0">
              <a:lnSpc>
                <a:spcPct val="107000"/>
              </a:lnSpc>
              <a:spcBef>
                <a:spcPts val="0"/>
              </a:spcBef>
              <a:spcAft>
                <a:spcPts val="0"/>
              </a:spcAft>
              <a:buNone/>
            </a:pPr>
            <a:r>
              <a:rPr lang="en-US" sz="2400" b="1" u="sng" dirty="0">
                <a:latin typeface="Arial "/>
                <a:ea typeface="Calibri" panose="020F0502020204030204" pitchFamily="34" charset="0"/>
                <a:cs typeface="Times New Roman" panose="02020603050405020304" pitchFamily="18" charset="0"/>
              </a:rPr>
              <a:t>Squadron Types</a:t>
            </a:r>
            <a:r>
              <a:rPr lang="en-US" sz="2400" b="1" dirty="0">
                <a:latin typeface="Arial "/>
                <a:ea typeface="Calibri" panose="020F0502020204030204" pitchFamily="34" charset="0"/>
                <a:cs typeface="Times New Roman" panose="02020603050405020304" pitchFamily="18" charset="0"/>
              </a:rPr>
              <a:t>:</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HSC = </a:t>
            </a:r>
            <a:r>
              <a:rPr lang="en-US" sz="2000" dirty="0">
                <a:latin typeface="Arial "/>
                <a:ea typeface="Calibri" panose="020F0502020204030204" pitchFamily="34" charset="0"/>
                <a:cs typeface="Times New Roman" panose="02020603050405020304" pitchFamily="18" charset="0"/>
              </a:rPr>
              <a:t>Helicopter Sea Combat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HSM = </a:t>
            </a:r>
            <a:r>
              <a:rPr lang="en-US" sz="2000" dirty="0">
                <a:latin typeface="Arial "/>
                <a:ea typeface="Calibri" panose="020F0502020204030204" pitchFamily="34" charset="0"/>
                <a:cs typeface="Times New Roman" panose="02020603050405020304" pitchFamily="18" charset="0"/>
              </a:rPr>
              <a:t>Helicopter Maritime Strike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HT = </a:t>
            </a:r>
            <a:r>
              <a:rPr lang="en-US" sz="2000" dirty="0">
                <a:latin typeface="Arial "/>
                <a:ea typeface="Calibri" panose="020F0502020204030204" pitchFamily="34" charset="0"/>
                <a:cs typeface="Times New Roman" panose="02020603050405020304" pitchFamily="18" charset="0"/>
              </a:rPr>
              <a:t>Helicopter Training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VAQ = </a:t>
            </a:r>
            <a:r>
              <a:rPr lang="en-US" sz="2000" dirty="0">
                <a:latin typeface="Arial "/>
                <a:ea typeface="Calibri" panose="020F0502020204030204" pitchFamily="34" charset="0"/>
                <a:cs typeface="Times New Roman" panose="02020603050405020304" pitchFamily="18" charset="0"/>
              </a:rPr>
              <a:t>Electronics Warfare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VAW = </a:t>
            </a:r>
            <a:r>
              <a:rPr lang="en-US" sz="2000" dirty="0">
                <a:latin typeface="Arial "/>
                <a:ea typeface="Calibri" panose="020F0502020204030204" pitchFamily="34" charset="0"/>
                <a:cs typeface="Times New Roman" panose="02020603050405020304" pitchFamily="18" charset="0"/>
              </a:rPr>
              <a:t>Airborne Early Warning Squadron</a:t>
            </a:r>
          </a:p>
          <a:p>
            <a:pPr>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VFA = </a:t>
            </a:r>
            <a:r>
              <a:rPr lang="en-US" sz="2000" dirty="0">
                <a:latin typeface="Arial "/>
                <a:ea typeface="Calibri" panose="020F0502020204030204" pitchFamily="34" charset="0"/>
                <a:cs typeface="Times New Roman" panose="02020603050405020304" pitchFamily="18" charset="0"/>
              </a:rPr>
              <a:t>Fighter Attack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VP/VPU/VUP = </a:t>
            </a:r>
            <a:r>
              <a:rPr lang="en-US" sz="2000" dirty="0">
                <a:latin typeface="Arial "/>
                <a:ea typeface="Calibri" panose="020F0502020204030204" pitchFamily="34" charset="0"/>
                <a:cs typeface="Times New Roman" panose="02020603050405020304" pitchFamily="18" charset="0"/>
              </a:rPr>
              <a:t>Patrol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VQ = </a:t>
            </a:r>
            <a:r>
              <a:rPr lang="en-US" sz="2000" dirty="0">
                <a:latin typeface="Arial "/>
                <a:ea typeface="Calibri" panose="020F0502020204030204" pitchFamily="34" charset="0"/>
                <a:cs typeface="Times New Roman" panose="02020603050405020304" pitchFamily="18" charset="0"/>
              </a:rPr>
              <a:t>Fleet Air Reconnaissance</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VR/VRC = </a:t>
            </a:r>
            <a:r>
              <a:rPr lang="en-US" sz="2000" dirty="0">
                <a:latin typeface="Arial "/>
                <a:ea typeface="Calibri" panose="020F0502020204030204" pitchFamily="34" charset="0"/>
                <a:cs typeface="Times New Roman" panose="02020603050405020304" pitchFamily="18" charset="0"/>
              </a:rPr>
              <a:t>Fleet Logistics Support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VT = </a:t>
            </a:r>
            <a:r>
              <a:rPr lang="en-US" sz="2000" dirty="0">
                <a:latin typeface="Arial "/>
                <a:ea typeface="Calibri" panose="020F0502020204030204" pitchFamily="34" charset="0"/>
                <a:cs typeface="Times New Roman" panose="02020603050405020304" pitchFamily="18" charset="0"/>
              </a:rPr>
              <a:t>Training Squadron</a:t>
            </a:r>
          </a:p>
          <a:p>
            <a:pPr marL="0" marR="0">
              <a:lnSpc>
                <a:spcPct val="107000"/>
              </a:lnSpc>
              <a:spcBef>
                <a:spcPts val="500"/>
              </a:spcBef>
              <a:spcAft>
                <a:spcPts val="0"/>
              </a:spcAft>
              <a:buNone/>
            </a:pPr>
            <a:r>
              <a:rPr lang="en-US" sz="2000" b="1" dirty="0">
                <a:latin typeface="Arial "/>
                <a:ea typeface="Calibri" panose="020F0502020204030204" pitchFamily="34" charset="0"/>
                <a:cs typeface="Times New Roman" panose="02020603050405020304" pitchFamily="18" charset="0"/>
              </a:rPr>
              <a:t>VX = </a:t>
            </a:r>
            <a:r>
              <a:rPr lang="en-US" sz="2000" dirty="0">
                <a:latin typeface="Arial "/>
                <a:ea typeface="Calibri" panose="020F0502020204030204" pitchFamily="34" charset="0"/>
                <a:cs typeface="Times New Roman" panose="02020603050405020304" pitchFamily="18" charset="0"/>
              </a:rPr>
              <a:t>Research / Experimental</a:t>
            </a:r>
            <a:endParaRPr lang="en-US" sz="2000" b="1" dirty="0">
              <a:latin typeface="Arial "/>
              <a:ea typeface="Calibri" panose="020F0502020204030204" pitchFamily="34" charset="0"/>
              <a:cs typeface="Times New Roman" panose="02020603050405020304" pitchFamily="18" charset="0"/>
            </a:endParaRPr>
          </a:p>
        </p:txBody>
      </p:sp>
      <p:sp>
        <p:nvSpPr>
          <p:cNvPr id="5" name="TextBox 4"/>
          <p:cNvSpPr txBox="1"/>
          <p:nvPr/>
        </p:nvSpPr>
        <p:spPr>
          <a:xfrm>
            <a:off x="5562599" y="1569893"/>
            <a:ext cx="3438525" cy="5052665"/>
          </a:xfrm>
          <a:prstGeom prst="rect">
            <a:avLst/>
          </a:prstGeom>
          <a:noFill/>
        </p:spPr>
        <p:txBody>
          <a:bodyPr wrap="square" rtlCol="0">
            <a:spAutoFit/>
          </a:bodyPr>
          <a:lstStyle/>
          <a:p>
            <a:pPr>
              <a:spcBef>
                <a:spcPts val="400"/>
              </a:spcBef>
              <a:buNone/>
            </a:pPr>
            <a:r>
              <a:rPr lang="en-US" sz="1800" b="1" dirty="0">
                <a:latin typeface="Arial "/>
              </a:rPr>
              <a:t>Squadron Designations:</a:t>
            </a:r>
          </a:p>
          <a:p>
            <a:pPr>
              <a:spcBef>
                <a:spcPts val="400"/>
              </a:spcBef>
              <a:buNone/>
            </a:pPr>
            <a:r>
              <a:rPr lang="en-US" sz="1800" dirty="0">
                <a:latin typeface="Arial "/>
              </a:rPr>
              <a:t>The letters specify the mission or type of squadron</a:t>
            </a:r>
          </a:p>
          <a:p>
            <a:pPr>
              <a:spcBef>
                <a:spcPts val="200"/>
              </a:spcBef>
              <a:buNone/>
            </a:pPr>
            <a:r>
              <a:rPr lang="en-US" sz="1600" b="1" dirty="0">
                <a:latin typeface="Arial "/>
              </a:rPr>
              <a:t>A:</a:t>
            </a:r>
            <a:r>
              <a:rPr lang="en-US" sz="1600" dirty="0">
                <a:latin typeface="Arial "/>
              </a:rPr>
              <a:t> Attack              	</a:t>
            </a:r>
          </a:p>
          <a:p>
            <a:pPr>
              <a:spcBef>
                <a:spcPts val="200"/>
              </a:spcBef>
              <a:buNone/>
            </a:pPr>
            <a:r>
              <a:rPr lang="en-US" sz="1600" b="1" dirty="0">
                <a:latin typeface="Arial "/>
              </a:rPr>
              <a:t>C: </a:t>
            </a:r>
            <a:r>
              <a:rPr lang="en-US" sz="1600" dirty="0">
                <a:latin typeface="Arial "/>
              </a:rPr>
              <a:t>Composite / Transport           </a:t>
            </a:r>
          </a:p>
          <a:p>
            <a:pPr>
              <a:spcBef>
                <a:spcPts val="200"/>
              </a:spcBef>
              <a:buNone/>
            </a:pPr>
            <a:r>
              <a:rPr lang="en-US" sz="1600" b="1" dirty="0">
                <a:latin typeface="Arial "/>
              </a:rPr>
              <a:t>E:</a:t>
            </a:r>
            <a:r>
              <a:rPr lang="en-US" sz="1600" dirty="0">
                <a:latin typeface="Arial "/>
              </a:rPr>
              <a:t> Electronic		</a:t>
            </a:r>
          </a:p>
          <a:p>
            <a:pPr>
              <a:spcBef>
                <a:spcPts val="200"/>
              </a:spcBef>
              <a:buNone/>
            </a:pPr>
            <a:r>
              <a:rPr lang="en-US" sz="1600" b="1" dirty="0">
                <a:latin typeface="Arial "/>
              </a:rPr>
              <a:t>F:</a:t>
            </a:r>
            <a:r>
              <a:rPr lang="en-US" sz="1600" dirty="0">
                <a:latin typeface="Arial "/>
              </a:rPr>
              <a:t> Fighter               </a:t>
            </a:r>
          </a:p>
          <a:p>
            <a:pPr>
              <a:spcBef>
                <a:spcPts val="200"/>
              </a:spcBef>
              <a:buNone/>
            </a:pPr>
            <a:r>
              <a:rPr lang="en-US" sz="1600" b="1" dirty="0">
                <a:latin typeface="Arial "/>
              </a:rPr>
              <a:t>H:</a:t>
            </a:r>
            <a:r>
              <a:rPr lang="en-US" sz="1600" dirty="0">
                <a:latin typeface="Arial "/>
              </a:rPr>
              <a:t> Helicopter		    </a:t>
            </a:r>
          </a:p>
          <a:p>
            <a:pPr>
              <a:spcBef>
                <a:spcPts val="200"/>
              </a:spcBef>
              <a:buNone/>
            </a:pPr>
            <a:r>
              <a:rPr lang="en-US" sz="1600" b="1" dirty="0">
                <a:latin typeface="Arial "/>
              </a:rPr>
              <a:t>M: </a:t>
            </a:r>
            <a:r>
              <a:rPr lang="en-US" sz="1600" dirty="0">
                <a:latin typeface="Arial "/>
              </a:rPr>
              <a:t>Multi-mission / Mine</a:t>
            </a:r>
          </a:p>
          <a:p>
            <a:pPr>
              <a:spcBef>
                <a:spcPts val="200"/>
              </a:spcBef>
              <a:buNone/>
            </a:pPr>
            <a:r>
              <a:rPr lang="en-US" sz="1600" b="1" dirty="0">
                <a:latin typeface="Arial "/>
              </a:rPr>
              <a:t>P:  </a:t>
            </a:r>
            <a:r>
              <a:rPr lang="en-US" sz="1600" dirty="0">
                <a:latin typeface="Arial "/>
              </a:rPr>
              <a:t>Patrol</a:t>
            </a:r>
          </a:p>
          <a:p>
            <a:pPr>
              <a:spcBef>
                <a:spcPts val="200"/>
              </a:spcBef>
              <a:buNone/>
            </a:pPr>
            <a:r>
              <a:rPr lang="en-US" sz="1600" b="1" dirty="0">
                <a:latin typeface="Arial "/>
              </a:rPr>
              <a:t>Q: </a:t>
            </a:r>
            <a:r>
              <a:rPr lang="en-US" sz="1600" dirty="0">
                <a:latin typeface="Arial "/>
              </a:rPr>
              <a:t>Electronics / Intelligence</a:t>
            </a:r>
          </a:p>
          <a:p>
            <a:pPr>
              <a:spcBef>
                <a:spcPts val="200"/>
              </a:spcBef>
              <a:buNone/>
            </a:pPr>
            <a:r>
              <a:rPr lang="en-US" sz="1600" b="1" dirty="0">
                <a:latin typeface="Arial "/>
              </a:rPr>
              <a:t>R: </a:t>
            </a:r>
            <a:r>
              <a:rPr lang="en-US" sz="1600" dirty="0">
                <a:latin typeface="Arial "/>
              </a:rPr>
              <a:t>Logistics</a:t>
            </a:r>
          </a:p>
          <a:p>
            <a:pPr>
              <a:spcBef>
                <a:spcPts val="200"/>
              </a:spcBef>
              <a:buNone/>
            </a:pPr>
            <a:r>
              <a:rPr lang="en-US" sz="1600" b="1" dirty="0">
                <a:latin typeface="Arial "/>
              </a:rPr>
              <a:t>S: </a:t>
            </a:r>
            <a:r>
              <a:rPr lang="en-US" sz="1600" dirty="0">
                <a:latin typeface="Arial "/>
              </a:rPr>
              <a:t>Strike / Sea / Submarine</a:t>
            </a:r>
            <a:endParaRPr lang="en-US" sz="1600" b="1" dirty="0">
              <a:latin typeface="Arial "/>
            </a:endParaRPr>
          </a:p>
          <a:p>
            <a:pPr>
              <a:spcBef>
                <a:spcPts val="200"/>
              </a:spcBef>
              <a:buNone/>
            </a:pPr>
            <a:r>
              <a:rPr lang="en-US" sz="1600" b="1" dirty="0">
                <a:latin typeface="Arial "/>
              </a:rPr>
              <a:t>T:  </a:t>
            </a:r>
            <a:r>
              <a:rPr lang="en-US" sz="1600" dirty="0">
                <a:latin typeface="Arial "/>
              </a:rPr>
              <a:t>Trainer</a:t>
            </a:r>
          </a:p>
          <a:p>
            <a:pPr>
              <a:spcBef>
                <a:spcPts val="200"/>
              </a:spcBef>
              <a:buNone/>
            </a:pPr>
            <a:r>
              <a:rPr lang="en-US" sz="1600" b="1" dirty="0">
                <a:latin typeface="Arial "/>
              </a:rPr>
              <a:t>U: </a:t>
            </a:r>
            <a:r>
              <a:rPr lang="en-US" sz="1600" dirty="0">
                <a:latin typeface="Arial "/>
              </a:rPr>
              <a:t>Utility</a:t>
            </a:r>
          </a:p>
          <a:p>
            <a:pPr>
              <a:spcBef>
                <a:spcPts val="200"/>
              </a:spcBef>
              <a:buNone/>
            </a:pPr>
            <a:r>
              <a:rPr lang="en-US" sz="1600" b="1" dirty="0">
                <a:latin typeface="Arial "/>
              </a:rPr>
              <a:t>V:  </a:t>
            </a:r>
            <a:r>
              <a:rPr lang="en-US" sz="1600" dirty="0">
                <a:latin typeface="Arial "/>
              </a:rPr>
              <a:t>Fixed-Wing</a:t>
            </a:r>
          </a:p>
          <a:p>
            <a:pPr>
              <a:spcBef>
                <a:spcPts val="200"/>
              </a:spcBef>
              <a:buNone/>
            </a:pPr>
            <a:r>
              <a:rPr lang="en-US" sz="1600" b="1" dirty="0">
                <a:latin typeface="Arial "/>
              </a:rPr>
              <a:t>X: </a:t>
            </a:r>
            <a:r>
              <a:rPr lang="en-US" sz="1600" dirty="0">
                <a:latin typeface="Arial "/>
              </a:rPr>
              <a:t>Special Research</a:t>
            </a:r>
          </a:p>
          <a:p>
            <a:pPr>
              <a:spcBef>
                <a:spcPts val="200"/>
              </a:spcBef>
              <a:buNone/>
            </a:pPr>
            <a:r>
              <a:rPr lang="en-US" sz="1600" b="1" dirty="0">
                <a:latin typeface="Arial "/>
              </a:rPr>
              <a:t>W: </a:t>
            </a:r>
            <a:r>
              <a:rPr lang="en-US" sz="1600" dirty="0">
                <a:latin typeface="Arial "/>
              </a:rPr>
              <a:t>Warning / Radar</a:t>
            </a:r>
          </a:p>
        </p:txBody>
      </p:sp>
    </p:spTree>
    <p:extLst>
      <p:ext uri="{BB962C8B-B14F-4D97-AF65-F5344CB8AC3E}">
        <p14:creationId xmlns:p14="http://schemas.microsoft.com/office/powerpoint/2010/main" val="1711955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805390"/>
            <a:ext cx="9144000" cy="747185"/>
          </a:xfrm>
        </p:spPr>
        <p:txBody>
          <a:bodyPr/>
          <a:lstStyle/>
          <a:p>
            <a:pPr eaLnBrk="1" hangingPunct="1"/>
            <a:r>
              <a:rPr lang="en-US" sz="3600" dirty="0">
                <a:solidFill>
                  <a:srgbClr val="003399"/>
                </a:solidFill>
                <a:latin typeface="Impact" pitchFamily="34" charset="0"/>
              </a:rPr>
              <a:t>        </a:t>
            </a:r>
            <a:r>
              <a:rPr lang="en-US" dirty="0">
                <a:solidFill>
                  <a:srgbClr val="003399"/>
                </a:solidFill>
                <a:latin typeface="Impact" pitchFamily="34" charset="0"/>
              </a:rPr>
              <a:t>Aircraft and Designations</a:t>
            </a:r>
            <a:endParaRPr lang="en-US" dirty="0">
              <a:solidFill>
                <a:schemeClr val="tx1"/>
              </a:solidFill>
              <a:latin typeface="Arial" pitchFamily="34" charset="0"/>
            </a:endParaRPr>
          </a:p>
        </p:txBody>
      </p:sp>
      <p:sp>
        <p:nvSpPr>
          <p:cNvPr id="8195" name="Rectangle 9"/>
          <p:cNvSpPr>
            <a:spLocks noGrp="1" noChangeArrowheads="1"/>
          </p:cNvSpPr>
          <p:nvPr>
            <p:ph type="body" idx="1"/>
          </p:nvPr>
        </p:nvSpPr>
        <p:spPr>
          <a:xfrm>
            <a:off x="194951" y="1700477"/>
            <a:ext cx="6394174" cy="5197470"/>
          </a:xfrm>
          <a:noFill/>
        </p:spPr>
        <p:txBody>
          <a:bodyPr/>
          <a:lstStyle/>
          <a:p>
            <a:pPr marL="0" indent="0" eaLnBrk="1" hangingPunct="1">
              <a:lnSpc>
                <a:spcPct val="90000"/>
              </a:lnSpc>
              <a:buNone/>
            </a:pPr>
            <a:r>
              <a:rPr lang="en-US" sz="2400" b="1" u="sng" dirty="0">
                <a:latin typeface="Arial" pitchFamily="34" charset="0"/>
                <a:cs typeface="Arial" pitchFamily="34" charset="0"/>
              </a:rPr>
              <a:t>Aircraft Types:</a:t>
            </a:r>
          </a:p>
          <a:p>
            <a:pPr marL="0" indent="0" eaLnBrk="1" hangingPunct="1">
              <a:lnSpc>
                <a:spcPct val="90000"/>
              </a:lnSpc>
              <a:buNone/>
            </a:pPr>
            <a:r>
              <a:rPr lang="en-US" sz="2000" dirty="0">
                <a:latin typeface="Arial" pitchFamily="34" charset="0"/>
                <a:cs typeface="Arial" pitchFamily="34" charset="0"/>
              </a:rPr>
              <a:t>F/A-18E/F Super Hornet</a:t>
            </a:r>
          </a:p>
          <a:p>
            <a:pPr marL="0" indent="0" eaLnBrk="1" hangingPunct="1">
              <a:lnSpc>
                <a:spcPct val="90000"/>
              </a:lnSpc>
              <a:buNone/>
            </a:pPr>
            <a:r>
              <a:rPr lang="en-US" sz="2000" dirty="0">
                <a:latin typeface="Arial" pitchFamily="34" charset="0"/>
                <a:cs typeface="Arial" pitchFamily="34" charset="0"/>
              </a:rPr>
              <a:t>F-35C Lightning II</a:t>
            </a:r>
          </a:p>
          <a:p>
            <a:pPr marL="0" indent="0" eaLnBrk="1" hangingPunct="1">
              <a:lnSpc>
                <a:spcPct val="90000"/>
              </a:lnSpc>
              <a:buNone/>
            </a:pPr>
            <a:r>
              <a:rPr lang="en-US" sz="2000" dirty="0">
                <a:latin typeface="Arial" pitchFamily="34" charset="0"/>
                <a:cs typeface="Arial" pitchFamily="34" charset="0"/>
              </a:rPr>
              <a:t>E/A-18G Growler</a:t>
            </a:r>
          </a:p>
          <a:p>
            <a:pPr marL="0" indent="0" eaLnBrk="1" hangingPunct="1">
              <a:lnSpc>
                <a:spcPct val="90000"/>
              </a:lnSpc>
              <a:buNone/>
            </a:pPr>
            <a:r>
              <a:rPr lang="en-US" sz="2000" dirty="0">
                <a:latin typeface="Arial" pitchFamily="34" charset="0"/>
                <a:cs typeface="Arial" pitchFamily="34" charset="0"/>
              </a:rPr>
              <a:t>MH-60R Seahawk</a:t>
            </a:r>
          </a:p>
          <a:p>
            <a:pPr marL="0" indent="0" eaLnBrk="1" hangingPunct="1">
              <a:lnSpc>
                <a:spcPct val="90000"/>
              </a:lnSpc>
              <a:buNone/>
            </a:pPr>
            <a:r>
              <a:rPr lang="en-US" sz="2000" dirty="0">
                <a:latin typeface="Arial" pitchFamily="34" charset="0"/>
                <a:cs typeface="Arial" pitchFamily="34" charset="0"/>
              </a:rPr>
              <a:t>MH-60S Knighthawk</a:t>
            </a:r>
          </a:p>
          <a:p>
            <a:pPr marL="0" indent="0" eaLnBrk="1" hangingPunct="1">
              <a:lnSpc>
                <a:spcPct val="90000"/>
              </a:lnSpc>
              <a:buNone/>
            </a:pPr>
            <a:r>
              <a:rPr lang="en-US" sz="2000" dirty="0">
                <a:latin typeface="Arial" pitchFamily="34" charset="0"/>
                <a:cs typeface="Arial" pitchFamily="34" charset="0"/>
              </a:rPr>
              <a:t>E-2C/D Hawkeye</a:t>
            </a:r>
          </a:p>
          <a:p>
            <a:pPr marL="0" indent="0" eaLnBrk="1" hangingPunct="1">
              <a:lnSpc>
                <a:spcPct val="90000"/>
              </a:lnSpc>
              <a:buNone/>
            </a:pPr>
            <a:r>
              <a:rPr lang="en-US" sz="2000" dirty="0">
                <a:latin typeface="Arial" pitchFamily="34" charset="0"/>
                <a:cs typeface="Arial" pitchFamily="34" charset="0"/>
              </a:rPr>
              <a:t>C-2A Greyhound &gt; CMV-22B Osprey</a:t>
            </a:r>
          </a:p>
          <a:p>
            <a:pPr marL="0" indent="0" eaLnBrk="1" hangingPunct="1">
              <a:lnSpc>
                <a:spcPct val="90000"/>
              </a:lnSpc>
              <a:buNone/>
            </a:pPr>
            <a:r>
              <a:rPr lang="en-US" sz="2000" dirty="0">
                <a:latin typeface="Arial" pitchFamily="34" charset="0"/>
                <a:cs typeface="Arial" pitchFamily="34" charset="0"/>
              </a:rPr>
              <a:t>P-3C Orion &gt; P-8 Poseidon</a:t>
            </a:r>
          </a:p>
          <a:p>
            <a:pPr marL="0" indent="0" eaLnBrk="1" hangingPunct="1">
              <a:lnSpc>
                <a:spcPct val="90000"/>
              </a:lnSpc>
              <a:buNone/>
            </a:pPr>
            <a:r>
              <a:rPr lang="en-US" sz="2000" dirty="0">
                <a:latin typeface="Arial" pitchFamily="34" charset="0"/>
                <a:cs typeface="Arial" pitchFamily="34" charset="0"/>
              </a:rPr>
              <a:t>EP-3 Aries II</a:t>
            </a:r>
          </a:p>
          <a:p>
            <a:pPr marL="0" indent="0" eaLnBrk="1" hangingPunct="1">
              <a:lnSpc>
                <a:spcPct val="90000"/>
              </a:lnSpc>
              <a:buNone/>
            </a:pPr>
            <a:r>
              <a:rPr lang="en-US" sz="2000" dirty="0">
                <a:latin typeface="Arial" pitchFamily="34" charset="0"/>
                <a:cs typeface="Arial" pitchFamily="34" charset="0"/>
              </a:rPr>
              <a:t>MQ-8 Fire Scout (UAV)</a:t>
            </a:r>
          </a:p>
          <a:p>
            <a:pPr marL="0" indent="0" eaLnBrk="1" hangingPunct="1">
              <a:lnSpc>
                <a:spcPct val="90000"/>
              </a:lnSpc>
              <a:buNone/>
            </a:pPr>
            <a:r>
              <a:rPr lang="en-US" sz="2000" dirty="0">
                <a:latin typeface="Arial" pitchFamily="34" charset="0"/>
                <a:cs typeface="Arial" pitchFamily="34" charset="0"/>
              </a:rPr>
              <a:t>MQ-25 Stingray</a:t>
            </a:r>
          </a:p>
          <a:p>
            <a:pPr marL="0" indent="0" eaLnBrk="1" hangingPunct="1">
              <a:lnSpc>
                <a:spcPct val="90000"/>
              </a:lnSpc>
              <a:buNone/>
            </a:pPr>
            <a:r>
              <a:rPr lang="en-US" sz="2000" dirty="0">
                <a:latin typeface="Arial" pitchFamily="34" charset="0"/>
                <a:cs typeface="Arial" pitchFamily="34" charset="0"/>
              </a:rPr>
              <a:t>E-6A/B Mercury</a:t>
            </a:r>
          </a:p>
          <a:p>
            <a:pPr marL="0" indent="0" eaLnBrk="1" hangingPunct="1">
              <a:lnSpc>
                <a:spcPct val="90000"/>
              </a:lnSpc>
              <a:buNone/>
            </a:pPr>
            <a:r>
              <a:rPr lang="en-US" sz="2000" dirty="0">
                <a:latin typeface="Arial" pitchFamily="34" charset="0"/>
                <a:cs typeface="Arial" pitchFamily="34" charset="0"/>
              </a:rPr>
              <a:t>C-40 Clipper</a:t>
            </a:r>
          </a:p>
        </p:txBody>
      </p:sp>
      <p:sp>
        <p:nvSpPr>
          <p:cNvPr id="8" name="Rectangle 9"/>
          <p:cNvSpPr txBox="1">
            <a:spLocks noChangeArrowheads="1"/>
          </p:cNvSpPr>
          <p:nvPr/>
        </p:nvSpPr>
        <p:spPr bwMode="auto">
          <a:xfrm>
            <a:off x="4777812" y="1705504"/>
            <a:ext cx="4261413" cy="49429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400" b="1" dirty="0">
                <a:latin typeface="Arial "/>
              </a:rPr>
              <a:t>Aircraft designations:</a:t>
            </a:r>
          </a:p>
          <a:p>
            <a:pPr marL="0" indent="0">
              <a:buNone/>
            </a:pPr>
            <a:r>
              <a:rPr lang="en-US" sz="2000" dirty="0">
                <a:latin typeface="Arial "/>
              </a:rPr>
              <a:t>The letter(s) before the hyphen specifies the mission or type of aircraft.</a:t>
            </a:r>
          </a:p>
          <a:p>
            <a:pPr marL="0" indent="0">
              <a:spcBef>
                <a:spcPts val="0"/>
              </a:spcBef>
              <a:buNone/>
            </a:pPr>
            <a:r>
              <a:rPr lang="en-US" sz="2000" b="1" dirty="0">
                <a:latin typeface="Arial "/>
              </a:rPr>
              <a:t>A:</a:t>
            </a:r>
            <a:r>
              <a:rPr lang="en-US" sz="2000" dirty="0">
                <a:latin typeface="Arial "/>
              </a:rPr>
              <a:t> Attack              	</a:t>
            </a:r>
          </a:p>
          <a:p>
            <a:pPr marL="0" indent="0">
              <a:spcBef>
                <a:spcPts val="0"/>
              </a:spcBef>
              <a:buNone/>
            </a:pPr>
            <a:r>
              <a:rPr lang="en-US" sz="2000" b="1" dirty="0">
                <a:latin typeface="Arial "/>
              </a:rPr>
              <a:t>C: </a:t>
            </a:r>
            <a:r>
              <a:rPr lang="en-US" sz="2000" dirty="0">
                <a:latin typeface="Arial "/>
              </a:rPr>
              <a:t>Transport           </a:t>
            </a:r>
          </a:p>
          <a:p>
            <a:pPr marL="0" indent="0">
              <a:spcBef>
                <a:spcPts val="0"/>
              </a:spcBef>
              <a:buNone/>
            </a:pPr>
            <a:r>
              <a:rPr lang="en-US" sz="2000" b="1" dirty="0">
                <a:latin typeface="Arial "/>
              </a:rPr>
              <a:t>E:</a:t>
            </a:r>
            <a:r>
              <a:rPr lang="en-US" sz="2000" dirty="0">
                <a:latin typeface="Arial "/>
              </a:rPr>
              <a:t> Electronic			</a:t>
            </a:r>
          </a:p>
          <a:p>
            <a:pPr marL="0" indent="0">
              <a:spcBef>
                <a:spcPts val="0"/>
              </a:spcBef>
              <a:buNone/>
            </a:pPr>
            <a:r>
              <a:rPr lang="en-US" sz="2000" b="1" dirty="0">
                <a:latin typeface="Arial "/>
              </a:rPr>
              <a:t>F:</a:t>
            </a:r>
            <a:r>
              <a:rPr lang="en-US" sz="2000" dirty="0">
                <a:latin typeface="Arial "/>
              </a:rPr>
              <a:t> Fighter               </a:t>
            </a:r>
          </a:p>
          <a:p>
            <a:pPr marL="0" indent="0">
              <a:spcBef>
                <a:spcPts val="0"/>
              </a:spcBef>
              <a:buNone/>
            </a:pPr>
            <a:r>
              <a:rPr lang="en-US" sz="2000" b="1" dirty="0">
                <a:latin typeface="Arial "/>
              </a:rPr>
              <a:t>H:</a:t>
            </a:r>
            <a:r>
              <a:rPr lang="en-US" sz="2000" dirty="0">
                <a:latin typeface="Arial "/>
              </a:rPr>
              <a:t> Helicopter		    </a:t>
            </a:r>
          </a:p>
          <a:p>
            <a:pPr marL="0" indent="0">
              <a:spcBef>
                <a:spcPts val="0"/>
              </a:spcBef>
              <a:buNone/>
            </a:pPr>
            <a:r>
              <a:rPr lang="en-US" sz="2000" b="1" dirty="0">
                <a:latin typeface="Arial "/>
              </a:rPr>
              <a:t>K: </a:t>
            </a:r>
            <a:r>
              <a:rPr lang="en-US" sz="2000" dirty="0">
                <a:latin typeface="Arial "/>
              </a:rPr>
              <a:t>Tanker</a:t>
            </a:r>
          </a:p>
          <a:p>
            <a:pPr marL="0" indent="0">
              <a:spcBef>
                <a:spcPts val="0"/>
              </a:spcBef>
              <a:buNone/>
            </a:pPr>
            <a:r>
              <a:rPr lang="en-US" sz="2000" b="1" dirty="0">
                <a:latin typeface="Arial "/>
              </a:rPr>
              <a:t>M: </a:t>
            </a:r>
            <a:r>
              <a:rPr lang="en-US" sz="2000" dirty="0">
                <a:latin typeface="Arial "/>
              </a:rPr>
              <a:t>Multi-mission</a:t>
            </a:r>
          </a:p>
          <a:p>
            <a:pPr marL="0" indent="0">
              <a:spcBef>
                <a:spcPts val="0"/>
              </a:spcBef>
              <a:buNone/>
            </a:pPr>
            <a:r>
              <a:rPr lang="en-US" sz="2000" b="1" dirty="0">
                <a:latin typeface="Arial "/>
              </a:rPr>
              <a:t>P:  </a:t>
            </a:r>
            <a:r>
              <a:rPr lang="en-US" sz="2000" dirty="0">
                <a:latin typeface="Arial "/>
              </a:rPr>
              <a:t>Patrol</a:t>
            </a:r>
          </a:p>
          <a:p>
            <a:pPr marL="0" indent="0">
              <a:spcBef>
                <a:spcPts val="0"/>
              </a:spcBef>
              <a:buNone/>
            </a:pPr>
            <a:r>
              <a:rPr lang="en-US" sz="2000" b="1" dirty="0">
                <a:latin typeface="Arial "/>
              </a:rPr>
              <a:t>Q: </a:t>
            </a:r>
            <a:r>
              <a:rPr lang="en-US" sz="2000" dirty="0">
                <a:latin typeface="Arial "/>
              </a:rPr>
              <a:t>Unmanned / Intelligence</a:t>
            </a:r>
          </a:p>
          <a:p>
            <a:pPr marL="0" indent="0">
              <a:spcBef>
                <a:spcPts val="0"/>
              </a:spcBef>
              <a:buNone/>
            </a:pPr>
            <a:r>
              <a:rPr lang="en-US" sz="2000" b="1" dirty="0">
                <a:latin typeface="Arial "/>
              </a:rPr>
              <a:t>T:  </a:t>
            </a:r>
            <a:r>
              <a:rPr lang="en-US" sz="2000" dirty="0">
                <a:latin typeface="Arial "/>
              </a:rPr>
              <a:t>Trainer</a:t>
            </a:r>
          </a:p>
          <a:p>
            <a:pPr marL="0" indent="0">
              <a:spcBef>
                <a:spcPts val="0"/>
              </a:spcBef>
              <a:buNone/>
            </a:pPr>
            <a:r>
              <a:rPr lang="en-US" sz="2000" b="1" dirty="0">
                <a:latin typeface="Arial "/>
              </a:rPr>
              <a:t>V:  </a:t>
            </a:r>
            <a:r>
              <a:rPr lang="en-US" sz="2000" dirty="0">
                <a:latin typeface="Arial "/>
              </a:rPr>
              <a:t>Vertical</a:t>
            </a:r>
          </a:p>
          <a:p>
            <a:pPr marL="0" indent="0">
              <a:buNone/>
            </a:pPr>
            <a:endParaRPr lang="en-US" sz="1600" dirty="0">
              <a:latin typeface="Arial "/>
            </a:endParaRPr>
          </a:p>
        </p:txBody>
      </p:sp>
    </p:spTree>
    <p:extLst>
      <p:ext uri="{BB962C8B-B14F-4D97-AF65-F5344CB8AC3E}">
        <p14:creationId xmlns:p14="http://schemas.microsoft.com/office/powerpoint/2010/main" val="12356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9"/>
          <p:cNvSpPr>
            <a:spLocks noGrp="1" noChangeArrowheads="1"/>
          </p:cNvSpPr>
          <p:nvPr>
            <p:ph type="body" idx="1"/>
          </p:nvPr>
        </p:nvSpPr>
        <p:spPr>
          <a:xfrm>
            <a:off x="-33497" y="1832182"/>
            <a:ext cx="4378569" cy="1653518"/>
          </a:xfrm>
          <a:noFill/>
        </p:spPr>
        <p:txBody>
          <a:bodyPr/>
          <a:lstStyle/>
          <a:p>
            <a:pPr marL="1143000" indent="-1143000" algn="ctr" eaLnBrk="1" hangingPunct="1">
              <a:lnSpc>
                <a:spcPct val="90000"/>
              </a:lnSpc>
              <a:buNone/>
            </a:pPr>
            <a:r>
              <a:rPr lang="en-US" sz="2400" b="1" dirty="0">
                <a:latin typeface="Arial" pitchFamily="34" charset="0"/>
                <a:cs typeface="Arial" pitchFamily="34" charset="0"/>
              </a:rPr>
              <a:t>F/A-18 E-F ‘Super Hornet’</a:t>
            </a:r>
          </a:p>
          <a:p>
            <a:pPr marL="1143000" indent="-1143000" algn="ctr" eaLnBrk="1" hangingPunct="1">
              <a:lnSpc>
                <a:spcPct val="90000"/>
              </a:lnSpc>
              <a:buNone/>
            </a:pPr>
            <a:r>
              <a:rPr lang="en-US" sz="2200" dirty="0">
                <a:latin typeface="Arial" pitchFamily="34" charset="0"/>
                <a:cs typeface="Arial" pitchFamily="34" charset="0"/>
              </a:rPr>
              <a:t>(Advanced Strike-Fighter)</a:t>
            </a:r>
          </a:p>
          <a:p>
            <a:pPr marL="0" indent="0" algn="ctr" eaLnBrk="1" hangingPunct="1">
              <a:spcBef>
                <a:spcPts val="0"/>
              </a:spcBef>
              <a:buFontTx/>
              <a:buNone/>
            </a:pPr>
            <a:r>
              <a:rPr lang="en-US" sz="2000" dirty="0">
                <a:latin typeface="Arial" pitchFamily="34" charset="0"/>
                <a:cs typeface="Arial" pitchFamily="34" charset="0"/>
              </a:rPr>
              <a:t>Highly capable across the full mission spectrum, long range, and aerial refueling capability</a:t>
            </a:r>
          </a:p>
        </p:txBody>
      </p:sp>
      <p:pic>
        <p:nvPicPr>
          <p:cNvPr id="10" name="Picture 9" descr="FA-18E-5.jpg"/>
          <p:cNvPicPr>
            <a:picLocks noChangeAspect="1"/>
          </p:cNvPicPr>
          <p:nvPr/>
        </p:nvPicPr>
        <p:blipFill rotWithShape="1">
          <a:blip r:embed="rId3" cstate="screen"/>
          <a:srcRect r="14088" b="13376"/>
          <a:stretch/>
        </p:blipFill>
        <p:spPr>
          <a:xfrm>
            <a:off x="278609" y="3630221"/>
            <a:ext cx="4032966" cy="2735116"/>
          </a:xfrm>
          <a:prstGeom prst="rect">
            <a:avLst/>
          </a:prstGeom>
          <a:ln w="12700">
            <a:solidFill>
              <a:schemeClr val="tx1"/>
            </a:solidFill>
          </a:ln>
        </p:spPr>
      </p:pic>
      <p:sp>
        <p:nvSpPr>
          <p:cNvPr id="4" name="TextBox 3"/>
          <p:cNvSpPr txBox="1"/>
          <p:nvPr/>
        </p:nvSpPr>
        <p:spPr>
          <a:xfrm>
            <a:off x="4311575" y="1706465"/>
            <a:ext cx="4832425" cy="4801314"/>
          </a:xfrm>
          <a:prstGeom prst="rect">
            <a:avLst/>
          </a:prstGeom>
          <a:noFill/>
        </p:spPr>
        <p:txBody>
          <a:bodyPr wrap="square" rtlCol="0">
            <a:spAutoFit/>
          </a:bodyPr>
          <a:lstStyle/>
          <a:p>
            <a:r>
              <a:rPr lang="en-US" sz="1800" dirty="0">
                <a:latin typeface="Arial "/>
              </a:rPr>
              <a:t> </a:t>
            </a:r>
            <a:r>
              <a:rPr lang="en-US" sz="1800" b="1" dirty="0">
                <a:latin typeface="Arial "/>
              </a:rPr>
              <a:t>Primary Function</a:t>
            </a:r>
            <a:r>
              <a:rPr lang="en-US" sz="1800" dirty="0">
                <a:latin typeface="Arial "/>
              </a:rPr>
              <a:t>: Multi-role attack and fighter aircraft.</a:t>
            </a:r>
          </a:p>
          <a:p>
            <a:r>
              <a:rPr lang="en-US" sz="1800" dirty="0">
                <a:latin typeface="Arial "/>
              </a:rPr>
              <a:t> </a:t>
            </a:r>
            <a:r>
              <a:rPr lang="en-US" sz="1800" b="1" dirty="0">
                <a:latin typeface="Arial "/>
              </a:rPr>
              <a:t>Initial Operational Capability </a:t>
            </a:r>
            <a:r>
              <a:rPr lang="en-US" sz="1800" dirty="0">
                <a:latin typeface="Arial "/>
              </a:rPr>
              <a:t>(IOC): Sept 2001.</a:t>
            </a:r>
          </a:p>
          <a:p>
            <a:r>
              <a:rPr lang="en-US" sz="1800" dirty="0">
                <a:latin typeface="Arial "/>
              </a:rPr>
              <a:t> </a:t>
            </a:r>
            <a:r>
              <a:rPr lang="en-US" sz="1800" b="1" dirty="0">
                <a:latin typeface="Arial "/>
              </a:rPr>
              <a:t>Unit Cost: </a:t>
            </a:r>
            <a:r>
              <a:rPr lang="en-US" sz="1800" dirty="0">
                <a:latin typeface="Arial "/>
              </a:rPr>
              <a:t>~$57 million</a:t>
            </a:r>
          </a:p>
          <a:p>
            <a:r>
              <a:rPr lang="en-US" sz="1800" dirty="0">
                <a:latin typeface="Arial "/>
              </a:rPr>
              <a:t> </a:t>
            </a:r>
            <a:r>
              <a:rPr lang="en-US" sz="1800" b="1" dirty="0">
                <a:latin typeface="Arial "/>
              </a:rPr>
              <a:t>Propulsion: </a:t>
            </a:r>
            <a:r>
              <a:rPr lang="en-US" sz="1800" dirty="0">
                <a:latin typeface="Arial "/>
              </a:rPr>
              <a:t>Two F414-GE-400 turbofan engines. 22,000 pounds (9,977 kg) static thrust per engine.</a:t>
            </a:r>
          </a:p>
          <a:p>
            <a:r>
              <a:rPr lang="en-US" sz="1800" dirty="0">
                <a:latin typeface="Arial "/>
              </a:rPr>
              <a:t> </a:t>
            </a:r>
            <a:r>
              <a:rPr lang="en-US" sz="1800" b="1" dirty="0">
                <a:latin typeface="Arial "/>
              </a:rPr>
              <a:t>Length: </a:t>
            </a:r>
            <a:r>
              <a:rPr lang="en-US" sz="1800" dirty="0">
                <a:latin typeface="Arial "/>
              </a:rPr>
              <a:t>60.3 feet (18.5 meters).</a:t>
            </a:r>
          </a:p>
          <a:p>
            <a:r>
              <a:rPr lang="en-US" sz="1800" dirty="0">
                <a:latin typeface="Arial "/>
              </a:rPr>
              <a:t> </a:t>
            </a:r>
            <a:r>
              <a:rPr lang="en-US" sz="1800" b="1" dirty="0">
                <a:latin typeface="Arial "/>
              </a:rPr>
              <a:t>Height: </a:t>
            </a:r>
            <a:r>
              <a:rPr lang="en-US" sz="1800" dirty="0">
                <a:latin typeface="Arial "/>
              </a:rPr>
              <a:t>16 feet (4.87 meters).</a:t>
            </a:r>
          </a:p>
          <a:p>
            <a:r>
              <a:rPr lang="en-US" sz="1800" dirty="0">
                <a:latin typeface="Arial "/>
              </a:rPr>
              <a:t> </a:t>
            </a:r>
            <a:r>
              <a:rPr lang="en-US" sz="1800" b="1" dirty="0">
                <a:latin typeface="Arial "/>
              </a:rPr>
              <a:t>Wingspan</a:t>
            </a:r>
            <a:r>
              <a:rPr lang="en-US" sz="1800" dirty="0">
                <a:latin typeface="Arial "/>
              </a:rPr>
              <a:t>: 44.9 feet (13.68 meters).</a:t>
            </a:r>
          </a:p>
          <a:p>
            <a:r>
              <a:rPr lang="en-US" sz="1800" dirty="0">
                <a:latin typeface="Arial "/>
              </a:rPr>
              <a:t> </a:t>
            </a:r>
            <a:r>
              <a:rPr lang="en-US" sz="1800" b="1" dirty="0">
                <a:latin typeface="Arial "/>
              </a:rPr>
              <a:t>Weight: </a:t>
            </a:r>
            <a:r>
              <a:rPr lang="en-US" sz="1800" dirty="0">
                <a:latin typeface="Arial "/>
              </a:rPr>
              <a:t>Maximum Take Off Gross Weight is 66,000 pounds (29,932 kg).</a:t>
            </a:r>
          </a:p>
          <a:p>
            <a:r>
              <a:rPr lang="en-US" sz="1800" dirty="0">
                <a:latin typeface="Arial "/>
              </a:rPr>
              <a:t> </a:t>
            </a:r>
            <a:r>
              <a:rPr lang="en-US" sz="1800" b="1" dirty="0">
                <a:latin typeface="Arial "/>
              </a:rPr>
              <a:t>Airspeed: </a:t>
            </a:r>
            <a:r>
              <a:rPr lang="en-US" sz="1800" dirty="0">
                <a:latin typeface="Arial "/>
              </a:rPr>
              <a:t>Mach 1.8+.</a:t>
            </a:r>
          </a:p>
          <a:p>
            <a:r>
              <a:rPr lang="en-US" sz="1800" b="1" dirty="0">
                <a:latin typeface="Arial "/>
              </a:rPr>
              <a:t> Ceiling: </a:t>
            </a:r>
            <a:r>
              <a:rPr lang="en-US" sz="1800" dirty="0">
                <a:latin typeface="Arial "/>
              </a:rPr>
              <a:t>50,000+ feet.</a:t>
            </a:r>
          </a:p>
          <a:p>
            <a:r>
              <a:rPr lang="en-US" sz="1800" dirty="0">
                <a:latin typeface="Arial "/>
              </a:rPr>
              <a:t> </a:t>
            </a:r>
            <a:r>
              <a:rPr lang="en-US" sz="1800" b="1" dirty="0">
                <a:latin typeface="Arial "/>
              </a:rPr>
              <a:t>Range: </a:t>
            </a:r>
            <a:r>
              <a:rPr lang="en-US" sz="1800" dirty="0">
                <a:latin typeface="Arial "/>
              </a:rPr>
              <a:t>Combat: 1,275 nautical miles (2,346 kilometers)</a:t>
            </a:r>
          </a:p>
        </p:txBody>
      </p:sp>
      <p:sp>
        <p:nvSpPr>
          <p:cNvPr id="7"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extLst>
      <p:ext uri="{BB962C8B-B14F-4D97-AF65-F5344CB8AC3E}">
        <p14:creationId xmlns:p14="http://schemas.microsoft.com/office/powerpoint/2010/main" val="12031829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9"/>
          <p:cNvSpPr>
            <a:spLocks noGrp="1" noChangeArrowheads="1"/>
          </p:cNvSpPr>
          <p:nvPr>
            <p:ph type="body" idx="1"/>
          </p:nvPr>
        </p:nvSpPr>
        <p:spPr>
          <a:xfrm>
            <a:off x="-1" y="1804646"/>
            <a:ext cx="4484077" cy="5129554"/>
          </a:xfrm>
          <a:noFill/>
        </p:spPr>
        <p:txBody>
          <a:bodyPr/>
          <a:lstStyle/>
          <a:p>
            <a:pPr marL="0" indent="0">
              <a:spcBef>
                <a:spcPts val="400"/>
              </a:spcBef>
              <a:buNone/>
            </a:pPr>
            <a:r>
              <a:rPr lang="en-US" sz="1800" b="1" dirty="0">
                <a:latin typeface="Arial" panose="020B0604020202020204" pitchFamily="34" charset="0"/>
                <a:cs typeface="Arial" panose="020B0604020202020204" pitchFamily="34" charset="0"/>
              </a:rPr>
              <a:t>Primary Function: </a:t>
            </a:r>
            <a:r>
              <a:rPr lang="en-US" sz="1800" dirty="0">
                <a:latin typeface="Arial" panose="020B0604020202020204" pitchFamily="34" charset="0"/>
                <a:cs typeface="Arial" panose="020B0604020202020204" pitchFamily="34" charset="0"/>
              </a:rPr>
              <a:t>Airborne Electronic Attack</a:t>
            </a:r>
          </a:p>
          <a:p>
            <a:pPr marL="0" indent="0">
              <a:spcBef>
                <a:spcPts val="400"/>
              </a:spcBef>
              <a:buNone/>
            </a:pPr>
            <a:r>
              <a:rPr lang="en-US" sz="1800" b="1" dirty="0">
                <a:latin typeface="Arial" panose="020B0604020202020204" pitchFamily="34" charset="0"/>
                <a:cs typeface="Arial" panose="020B0604020202020204" pitchFamily="34" charset="0"/>
              </a:rPr>
              <a:t>Initial operational capability </a:t>
            </a:r>
            <a:r>
              <a:rPr lang="en-US" sz="1800" dirty="0">
                <a:latin typeface="Arial" panose="020B0604020202020204" pitchFamily="34" charset="0"/>
                <a:cs typeface="Arial" panose="020B0604020202020204" pitchFamily="34" charset="0"/>
              </a:rPr>
              <a:t>(IOC) Sept 2009 </a:t>
            </a:r>
          </a:p>
          <a:p>
            <a:pPr marL="0" indent="0">
              <a:spcBef>
                <a:spcPts val="400"/>
              </a:spcBef>
              <a:buNone/>
            </a:pPr>
            <a:r>
              <a:rPr lang="en-US" sz="1800" b="1" dirty="0">
                <a:latin typeface="Arial" panose="020B0604020202020204" pitchFamily="34" charset="0"/>
                <a:cs typeface="Arial" panose="020B0604020202020204" pitchFamily="34" charset="0"/>
              </a:rPr>
              <a:t>Unit Cost: </a:t>
            </a:r>
            <a:r>
              <a:rPr lang="en-US" sz="1800" dirty="0">
                <a:latin typeface="Arial" panose="020B0604020202020204" pitchFamily="34" charset="0"/>
                <a:cs typeface="Arial" panose="020B0604020202020204" pitchFamily="34" charset="0"/>
              </a:rPr>
              <a:t>~$67 million  </a:t>
            </a:r>
          </a:p>
          <a:p>
            <a:pPr marL="0" indent="0">
              <a:spcBef>
                <a:spcPts val="400"/>
              </a:spcBef>
              <a:buNone/>
            </a:pPr>
            <a:r>
              <a:rPr lang="en-US" sz="1800" b="1" dirty="0">
                <a:latin typeface="Arial" panose="020B0604020202020204" pitchFamily="34" charset="0"/>
                <a:cs typeface="Arial" panose="020B0604020202020204" pitchFamily="34" charset="0"/>
              </a:rPr>
              <a:t>Propulsion: </a:t>
            </a:r>
            <a:r>
              <a:rPr lang="en-US" sz="1800" dirty="0">
                <a:latin typeface="Arial" panose="020B0604020202020204" pitchFamily="34" charset="0"/>
                <a:cs typeface="Arial" panose="020B0604020202020204" pitchFamily="34" charset="0"/>
              </a:rPr>
              <a:t>Two F414-GE-400 turbofan engines. 22,000 pounds (9,977 kg) static thrust per engine  </a:t>
            </a:r>
          </a:p>
          <a:p>
            <a:pPr marL="0" indent="0">
              <a:spcBef>
                <a:spcPts val="400"/>
              </a:spcBef>
              <a:buNone/>
            </a:pPr>
            <a:r>
              <a:rPr lang="en-US" sz="1800" b="1" dirty="0">
                <a:latin typeface="Arial" panose="020B0604020202020204" pitchFamily="34" charset="0"/>
                <a:cs typeface="Arial" panose="020B0604020202020204" pitchFamily="34" charset="0"/>
              </a:rPr>
              <a:t>Length: </a:t>
            </a:r>
            <a:r>
              <a:rPr lang="en-US" sz="1800" dirty="0">
                <a:latin typeface="Arial" panose="020B0604020202020204" pitchFamily="34" charset="0"/>
                <a:cs typeface="Arial" panose="020B0604020202020204" pitchFamily="34" charset="0"/>
              </a:rPr>
              <a:t>60.2 feet (18.5 meters)  </a:t>
            </a:r>
          </a:p>
          <a:p>
            <a:pPr marL="0" indent="0">
              <a:spcBef>
                <a:spcPts val="400"/>
              </a:spcBef>
              <a:buNone/>
            </a:pPr>
            <a:r>
              <a:rPr lang="en-US" sz="1800" b="1" dirty="0">
                <a:latin typeface="Arial" panose="020B0604020202020204" pitchFamily="34" charset="0"/>
                <a:cs typeface="Arial" panose="020B0604020202020204" pitchFamily="34" charset="0"/>
              </a:rPr>
              <a:t>Height: </a:t>
            </a:r>
            <a:r>
              <a:rPr lang="en-US" sz="1800" dirty="0">
                <a:latin typeface="Arial" panose="020B0604020202020204" pitchFamily="34" charset="0"/>
                <a:cs typeface="Arial" panose="020B0604020202020204" pitchFamily="34" charset="0"/>
              </a:rPr>
              <a:t>16 feet (4.87 meters)  </a:t>
            </a:r>
          </a:p>
          <a:p>
            <a:pPr marL="0" indent="0">
              <a:spcBef>
                <a:spcPts val="400"/>
              </a:spcBef>
              <a:buNone/>
            </a:pPr>
            <a:r>
              <a:rPr lang="en-US" sz="1800" b="1" dirty="0">
                <a:latin typeface="Arial" panose="020B0604020202020204" pitchFamily="34" charset="0"/>
                <a:cs typeface="Arial" panose="020B0604020202020204" pitchFamily="34" charset="0"/>
              </a:rPr>
              <a:t>Wingspan: </a:t>
            </a:r>
            <a:r>
              <a:rPr lang="en-US" sz="1800" dirty="0">
                <a:latin typeface="Arial" panose="020B0604020202020204" pitchFamily="34" charset="0"/>
                <a:cs typeface="Arial" panose="020B0604020202020204" pitchFamily="34" charset="0"/>
              </a:rPr>
              <a:t>44.9 feet (13.68 meters)  </a:t>
            </a:r>
          </a:p>
          <a:p>
            <a:pPr marL="0" indent="0">
              <a:spcBef>
                <a:spcPts val="400"/>
              </a:spcBef>
              <a:buNone/>
            </a:pPr>
            <a:r>
              <a:rPr lang="en-US" sz="1800" b="1" dirty="0">
                <a:latin typeface="Arial" panose="020B0604020202020204" pitchFamily="34" charset="0"/>
                <a:cs typeface="Arial" panose="020B0604020202020204" pitchFamily="34" charset="0"/>
              </a:rPr>
              <a:t>Weight: </a:t>
            </a:r>
            <a:r>
              <a:rPr lang="en-US" sz="1800" dirty="0">
                <a:latin typeface="Arial" panose="020B0604020202020204" pitchFamily="34" charset="0"/>
                <a:cs typeface="Arial" panose="020B0604020202020204" pitchFamily="34" charset="0"/>
              </a:rPr>
              <a:t>48,000 lbs..  </a:t>
            </a:r>
          </a:p>
          <a:p>
            <a:pPr marL="0" indent="0">
              <a:spcBef>
                <a:spcPts val="400"/>
              </a:spcBef>
              <a:buNone/>
            </a:pPr>
            <a:r>
              <a:rPr lang="en-US" sz="1800" b="1" dirty="0">
                <a:latin typeface="Arial" panose="020B0604020202020204" pitchFamily="34" charset="0"/>
                <a:cs typeface="Arial" panose="020B0604020202020204" pitchFamily="34" charset="0"/>
              </a:rPr>
              <a:t>Ceiling: </a:t>
            </a:r>
            <a:r>
              <a:rPr lang="en-US" sz="1800" dirty="0">
                <a:latin typeface="Arial" panose="020B0604020202020204" pitchFamily="34" charset="0"/>
                <a:cs typeface="Arial" panose="020B0604020202020204" pitchFamily="34" charset="0"/>
              </a:rPr>
              <a:t>50,000 feet  </a:t>
            </a:r>
          </a:p>
          <a:p>
            <a:pPr marL="0" indent="0">
              <a:spcBef>
                <a:spcPts val="400"/>
              </a:spcBef>
              <a:buNone/>
            </a:pPr>
            <a:r>
              <a:rPr lang="en-US" sz="1800" b="1" dirty="0">
                <a:latin typeface="Arial" panose="020B0604020202020204" pitchFamily="34" charset="0"/>
                <a:cs typeface="Arial" panose="020B0604020202020204" pitchFamily="34" charset="0"/>
              </a:rPr>
              <a:t>Range: </a:t>
            </a:r>
            <a:r>
              <a:rPr lang="en-US" sz="1800" dirty="0">
                <a:latin typeface="Arial" panose="020B0604020202020204" pitchFamily="34" charset="0"/>
                <a:cs typeface="Arial" panose="020B0604020202020204" pitchFamily="34" charset="0"/>
              </a:rPr>
              <a:t>Combat: 850+ nautical miles </a:t>
            </a:r>
            <a:r>
              <a:rPr lang="en-US" sz="1800" b="1" dirty="0">
                <a:latin typeface="Arial" panose="020B0604020202020204" pitchFamily="34" charset="0"/>
                <a:cs typeface="Arial" panose="020B0604020202020204" pitchFamily="34" charset="0"/>
              </a:rPr>
              <a:t>Crew: </a:t>
            </a:r>
            <a:r>
              <a:rPr lang="en-US" sz="1800" dirty="0">
                <a:latin typeface="Arial" panose="020B0604020202020204" pitchFamily="34" charset="0"/>
                <a:cs typeface="Arial" panose="020B0604020202020204" pitchFamily="34" charset="0"/>
              </a:rPr>
              <a:t>2  </a:t>
            </a:r>
          </a:p>
        </p:txBody>
      </p:sp>
      <p:sp>
        <p:nvSpPr>
          <p:cNvPr id="8" name="Rectangle 21"/>
          <p:cNvSpPr>
            <a:spLocks noChangeArrowheads="1"/>
          </p:cNvSpPr>
          <p:nvPr/>
        </p:nvSpPr>
        <p:spPr bwMode="auto">
          <a:xfrm>
            <a:off x="4484076" y="1828800"/>
            <a:ext cx="4580792" cy="2064252"/>
          </a:xfrm>
          <a:prstGeom prst="rect">
            <a:avLst/>
          </a:prstGeom>
          <a:noFill/>
          <a:ln w="9525">
            <a:noFill/>
            <a:miter lim="800000"/>
            <a:headEnd/>
            <a:tailEnd/>
          </a:ln>
        </p:spPr>
        <p:txBody>
          <a:bodyPr/>
          <a:lstStyle/>
          <a:p>
            <a:pPr marL="1143000" indent="-1143000" algn="ctr">
              <a:lnSpc>
                <a:spcPct val="90000"/>
              </a:lnSpc>
              <a:spcBef>
                <a:spcPct val="20000"/>
              </a:spcBef>
              <a:buClrTx/>
              <a:buNone/>
            </a:pPr>
            <a:r>
              <a:rPr lang="en-US" sz="2400" b="1" dirty="0">
                <a:latin typeface="Arial" pitchFamily="34" charset="0"/>
              </a:rPr>
              <a:t>EA-18G ‘Growler’</a:t>
            </a:r>
          </a:p>
          <a:p>
            <a:pPr marL="1143000" indent="-1143000" algn="ctr">
              <a:lnSpc>
                <a:spcPct val="90000"/>
              </a:lnSpc>
              <a:spcBef>
                <a:spcPct val="20000"/>
              </a:spcBef>
              <a:buClrTx/>
              <a:buNone/>
            </a:pPr>
            <a:r>
              <a:rPr lang="en-US" sz="2000" dirty="0">
                <a:latin typeface="Arial" pitchFamily="34" charset="0"/>
              </a:rPr>
              <a:t>(Electronic Warfare)</a:t>
            </a:r>
          </a:p>
          <a:p>
            <a:pPr algn="ctr">
              <a:spcBef>
                <a:spcPts val="0"/>
              </a:spcBef>
              <a:buClrTx/>
              <a:buNone/>
            </a:pPr>
            <a:r>
              <a:rPr lang="en-US" sz="2000" dirty="0">
                <a:latin typeface="Arial" pitchFamily="34" charset="0"/>
                <a:cs typeface="Arial" pitchFamily="34" charset="0"/>
              </a:rPr>
              <a:t>Integrates electronic attack technology, communication countermeasures, satellite communications and offensive weapons</a:t>
            </a:r>
          </a:p>
          <a:p>
            <a:pPr algn="ctr">
              <a:spcBef>
                <a:spcPts val="0"/>
              </a:spcBef>
              <a:buClrTx/>
              <a:buNone/>
            </a:pPr>
            <a:endParaRPr lang="en-US" sz="2000" dirty="0">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096" t="10333" r="8558" b="18977"/>
          <a:stretch/>
        </p:blipFill>
        <p:spPr>
          <a:xfrm>
            <a:off x="4484076" y="3744815"/>
            <a:ext cx="4431323" cy="2735116"/>
          </a:xfrm>
          <a:prstGeom prst="rect">
            <a:avLst/>
          </a:prstGeom>
          <a:ln>
            <a:solidFill>
              <a:schemeClr val="tx1"/>
            </a:solidFill>
          </a:ln>
        </p:spPr>
      </p:pic>
      <p:sp>
        <p:nvSpPr>
          <p:cNvPr id="7"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3843618" y="1720184"/>
            <a:ext cx="5300382" cy="4888518"/>
          </a:xfrm>
          <a:prstGeom prst="rect">
            <a:avLst/>
          </a:prstGeom>
          <a:noFill/>
          <a:ln w="9525">
            <a:noFill/>
            <a:miter lim="800000"/>
            <a:headEnd/>
            <a:tailEnd/>
          </a:ln>
        </p:spPr>
        <p:txBody>
          <a:bodyPr wrap="square">
            <a:spAutoFit/>
          </a:bodyPr>
          <a:lstStyle/>
          <a:p>
            <a:pPr>
              <a:spcBef>
                <a:spcPts val="500"/>
              </a:spcBef>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Primary Function: </a:t>
            </a:r>
            <a:r>
              <a:rPr lang="en-US" sz="1800" dirty="0">
                <a:latin typeface="Arial" panose="020B0604020202020204" pitchFamily="34" charset="0"/>
                <a:cs typeface="Arial" panose="020B0604020202020204" pitchFamily="34" charset="0"/>
              </a:rPr>
              <a:t>Airborne Command &amp; Control, Battle Space Management.</a:t>
            </a:r>
          </a:p>
          <a:p>
            <a:pPr>
              <a:spcBef>
                <a:spcPts val="500"/>
              </a:spcBef>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Date Deployed: </a:t>
            </a:r>
            <a:r>
              <a:rPr lang="en-US" sz="1800" dirty="0">
                <a:latin typeface="Arial" panose="020B0604020202020204" pitchFamily="34" charset="0"/>
                <a:cs typeface="Arial" panose="020B0604020202020204" pitchFamily="34" charset="0"/>
              </a:rPr>
              <a:t>January 1964 (E-2A)</a:t>
            </a:r>
          </a:p>
          <a:p>
            <a:pPr>
              <a:spcBef>
                <a:spcPts val="500"/>
              </a:spcBef>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Unit Cost: </a:t>
            </a:r>
            <a:r>
              <a:rPr lang="en-US" sz="1800" dirty="0">
                <a:latin typeface="Arial" panose="020B0604020202020204" pitchFamily="34" charset="0"/>
                <a:cs typeface="Arial" panose="020B0604020202020204" pitchFamily="34" charset="0"/>
              </a:rPr>
              <a:t>$80 million.</a:t>
            </a:r>
          </a:p>
          <a:p>
            <a:pPr>
              <a:spcBef>
                <a:spcPts val="500"/>
              </a:spcBef>
            </a:pPr>
            <a:r>
              <a:rPr lang="en-US" sz="1800" b="1" dirty="0">
                <a:latin typeface="Arial" panose="020B0604020202020204" pitchFamily="34" charset="0"/>
                <a:cs typeface="Arial" panose="020B0604020202020204" pitchFamily="34" charset="0"/>
              </a:rPr>
              <a:t> Propulsion: </a:t>
            </a:r>
            <a:r>
              <a:rPr lang="en-US" sz="1800" dirty="0">
                <a:latin typeface="Arial" panose="020B0604020202020204" pitchFamily="34" charset="0"/>
                <a:cs typeface="Arial" panose="020B0604020202020204" pitchFamily="34" charset="0"/>
              </a:rPr>
              <a:t>Two Allison T-56-A427 turboprop engines; (5,100 shaft horsepower each).</a:t>
            </a:r>
          </a:p>
          <a:p>
            <a:pPr>
              <a:spcBef>
                <a:spcPts val="500"/>
              </a:spcBef>
            </a:pPr>
            <a:r>
              <a:rPr lang="en-US" sz="1800" b="1" dirty="0">
                <a:latin typeface="Arial" panose="020B0604020202020204" pitchFamily="34" charset="0"/>
                <a:cs typeface="Arial" panose="020B0604020202020204" pitchFamily="34" charset="0"/>
              </a:rPr>
              <a:t> Length: </a:t>
            </a:r>
            <a:r>
              <a:rPr lang="en-US" sz="1800" dirty="0">
                <a:latin typeface="Arial" panose="020B0604020202020204" pitchFamily="34" charset="0"/>
                <a:cs typeface="Arial" panose="020B0604020202020204" pitchFamily="34" charset="0"/>
              </a:rPr>
              <a:t>57 feet 6 inches (17.5 meters).</a:t>
            </a:r>
          </a:p>
          <a:p>
            <a:pPr>
              <a:spcBef>
                <a:spcPts val="500"/>
              </a:spcBef>
            </a:pPr>
            <a:r>
              <a:rPr lang="en-US" sz="1800" b="1" dirty="0">
                <a:latin typeface="Arial" panose="020B0604020202020204" pitchFamily="34" charset="0"/>
                <a:cs typeface="Arial" panose="020B0604020202020204" pitchFamily="34" charset="0"/>
              </a:rPr>
              <a:t> Height: </a:t>
            </a:r>
            <a:r>
              <a:rPr lang="en-US" sz="1800" dirty="0">
                <a:latin typeface="Arial" panose="020B0604020202020204" pitchFamily="34" charset="0"/>
                <a:cs typeface="Arial" panose="020B0604020202020204" pitchFamily="34" charset="0"/>
              </a:rPr>
              <a:t>18 feet 3 inches (5.6 meters).</a:t>
            </a:r>
          </a:p>
          <a:p>
            <a:pPr>
              <a:spcBef>
                <a:spcPts val="500"/>
              </a:spcBef>
            </a:pPr>
            <a:r>
              <a:rPr lang="en-US" sz="1800" b="1" dirty="0">
                <a:latin typeface="Arial" panose="020B0604020202020204" pitchFamily="34" charset="0"/>
                <a:cs typeface="Arial" panose="020B0604020202020204" pitchFamily="34" charset="0"/>
              </a:rPr>
              <a:t> Wingspan: </a:t>
            </a:r>
            <a:r>
              <a:rPr lang="en-US" sz="1800" dirty="0">
                <a:latin typeface="Arial" panose="020B0604020202020204" pitchFamily="34" charset="0"/>
                <a:cs typeface="Arial" panose="020B0604020202020204" pitchFamily="34" charset="0"/>
              </a:rPr>
              <a:t>80 feet 7 inches (28 meters).</a:t>
            </a:r>
          </a:p>
          <a:p>
            <a:pPr>
              <a:spcBef>
                <a:spcPts val="500"/>
              </a:spcBef>
            </a:pPr>
            <a:r>
              <a:rPr lang="en-US" sz="1800" b="1" dirty="0">
                <a:latin typeface="Arial" panose="020B0604020202020204" pitchFamily="34" charset="0"/>
                <a:cs typeface="Arial" panose="020B0604020202020204" pitchFamily="34" charset="0"/>
              </a:rPr>
              <a:t> Weight: </a:t>
            </a:r>
            <a:r>
              <a:rPr lang="en-US" sz="1800" dirty="0">
                <a:latin typeface="Arial" panose="020B0604020202020204" pitchFamily="34" charset="0"/>
                <a:cs typeface="Arial" panose="020B0604020202020204" pitchFamily="34" charset="0"/>
              </a:rPr>
              <a:t>Max. gross, take-off: 53,000 lbs.. (23,850 kg) 40,200 lbs. basic (18,090 kg).</a:t>
            </a:r>
          </a:p>
          <a:p>
            <a:pPr>
              <a:spcBef>
                <a:spcPts val="500"/>
              </a:spcBef>
            </a:pPr>
            <a:r>
              <a:rPr lang="en-US" sz="1800" b="1" dirty="0">
                <a:latin typeface="Arial" panose="020B0604020202020204" pitchFamily="34" charset="0"/>
                <a:cs typeface="Arial" panose="020B0604020202020204" pitchFamily="34" charset="0"/>
              </a:rPr>
              <a:t> Airspeed: </a:t>
            </a:r>
            <a:r>
              <a:rPr lang="en-US" sz="1800" dirty="0">
                <a:latin typeface="Arial" panose="020B0604020202020204" pitchFamily="34" charset="0"/>
                <a:cs typeface="Arial" panose="020B0604020202020204" pitchFamily="34" charset="0"/>
              </a:rPr>
              <a:t>300+ knots (345 miles, 552 km. per hour).</a:t>
            </a:r>
          </a:p>
          <a:p>
            <a:pPr>
              <a:spcBef>
                <a:spcPts val="500"/>
              </a:spcBef>
            </a:pPr>
            <a:r>
              <a:rPr lang="en-US" sz="1800" b="1" dirty="0">
                <a:latin typeface="Arial" panose="020B0604020202020204" pitchFamily="34" charset="0"/>
                <a:cs typeface="Arial" panose="020B0604020202020204" pitchFamily="34" charset="0"/>
              </a:rPr>
              <a:t> Ceiling: </a:t>
            </a:r>
            <a:r>
              <a:rPr lang="en-US" sz="1800" dirty="0">
                <a:latin typeface="Arial" panose="020B0604020202020204" pitchFamily="34" charset="0"/>
                <a:cs typeface="Arial" panose="020B0604020202020204" pitchFamily="34" charset="0"/>
              </a:rPr>
              <a:t>30,000 feet (9,100 meters).</a:t>
            </a:r>
          </a:p>
          <a:p>
            <a:pPr>
              <a:spcBef>
                <a:spcPts val="500"/>
              </a:spcBef>
            </a:pPr>
            <a:r>
              <a:rPr lang="en-US" sz="1800" b="1" dirty="0">
                <a:latin typeface="Arial" panose="020B0604020202020204" pitchFamily="34" charset="0"/>
                <a:cs typeface="Arial" panose="020B0604020202020204" pitchFamily="34" charset="0"/>
              </a:rPr>
              <a:t> Crew: </a:t>
            </a:r>
            <a:r>
              <a:rPr lang="en-US" sz="1800" dirty="0">
                <a:latin typeface="Arial" panose="020B0604020202020204" pitchFamily="34" charset="0"/>
                <a:cs typeface="Arial" panose="020B0604020202020204" pitchFamily="34" charset="0"/>
              </a:rPr>
              <a:t>Five.</a:t>
            </a:r>
          </a:p>
        </p:txBody>
      </p:sp>
      <p:pic>
        <p:nvPicPr>
          <p:cNvPr id="13" name="Picture 2" descr="An E-2C Hawkeye flies past USS Carl Vinson (CVN 70) during an air power demonstration."/>
          <p:cNvPicPr>
            <a:picLocks noChangeAspect="1" noChangeArrowheads="1"/>
          </p:cNvPicPr>
          <p:nvPr/>
        </p:nvPicPr>
        <p:blipFill rotWithShape="1">
          <a:blip r:embed="rId3" cstate="screen"/>
          <a:srcRect l="6123" r="3725"/>
          <a:stretch/>
        </p:blipFill>
        <p:spPr bwMode="auto">
          <a:xfrm>
            <a:off x="138681" y="3806159"/>
            <a:ext cx="3704937" cy="2590332"/>
          </a:xfrm>
          <a:prstGeom prst="rect">
            <a:avLst/>
          </a:prstGeom>
          <a:noFill/>
          <a:ln w="12700">
            <a:solidFill>
              <a:schemeClr val="tx1"/>
            </a:solidFill>
          </a:ln>
        </p:spPr>
      </p:pic>
      <p:sp>
        <p:nvSpPr>
          <p:cNvPr id="14" name="Rectangle 11"/>
          <p:cNvSpPr>
            <a:spLocks noChangeArrowheads="1"/>
          </p:cNvSpPr>
          <p:nvPr/>
        </p:nvSpPr>
        <p:spPr bwMode="auto">
          <a:xfrm>
            <a:off x="0" y="1781271"/>
            <a:ext cx="3843618" cy="2072417"/>
          </a:xfrm>
          <a:prstGeom prst="rect">
            <a:avLst/>
          </a:prstGeom>
          <a:noFill/>
          <a:ln w="9525">
            <a:noFill/>
            <a:miter lim="800000"/>
            <a:headEnd/>
            <a:tailEnd/>
          </a:ln>
        </p:spPr>
        <p:txBody>
          <a:bodyPr/>
          <a:lstStyle/>
          <a:p>
            <a:pPr marL="342900" indent="-342900" algn="ctr">
              <a:spcBef>
                <a:spcPct val="20000"/>
              </a:spcBef>
              <a:buClrTx/>
              <a:buNone/>
            </a:pPr>
            <a:r>
              <a:rPr lang="en-US" sz="2400" b="1" dirty="0">
                <a:latin typeface="Arial" pitchFamily="34" charset="0"/>
              </a:rPr>
              <a:t>E-2D ‘Hawkeye’</a:t>
            </a:r>
          </a:p>
          <a:p>
            <a:pPr marL="342900" indent="-342900" algn="ctr">
              <a:spcBef>
                <a:spcPct val="20000"/>
              </a:spcBef>
              <a:buClrTx/>
              <a:buNone/>
            </a:pPr>
            <a:r>
              <a:rPr lang="en-US" sz="2200" dirty="0">
                <a:latin typeface="Arial" pitchFamily="34" charset="0"/>
              </a:rPr>
              <a:t>(Airborne Early Warning)</a:t>
            </a:r>
          </a:p>
          <a:p>
            <a:pPr algn="ctr">
              <a:spcBef>
                <a:spcPts val="0"/>
              </a:spcBef>
              <a:buClrTx/>
              <a:buFontTx/>
              <a:buNone/>
            </a:pPr>
            <a:r>
              <a:rPr lang="en-US" sz="2000" dirty="0">
                <a:latin typeface="Arial" pitchFamily="34" charset="0"/>
                <a:cs typeface="Arial" pitchFamily="34" charset="0"/>
              </a:rPr>
              <a:t>Tactical battle management, airborne early warning, command and control aircraft</a:t>
            </a:r>
          </a:p>
        </p:txBody>
      </p:sp>
      <p:sp>
        <p:nvSpPr>
          <p:cNvPr id="7"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13"/>
          <p:cNvSpPr>
            <a:spLocks noChangeArrowheads="1"/>
          </p:cNvSpPr>
          <p:nvPr/>
        </p:nvSpPr>
        <p:spPr bwMode="auto">
          <a:xfrm>
            <a:off x="0" y="1828799"/>
            <a:ext cx="4286250" cy="1990279"/>
          </a:xfrm>
          <a:prstGeom prst="rect">
            <a:avLst/>
          </a:prstGeom>
          <a:noFill/>
          <a:ln w="9525">
            <a:noFill/>
            <a:miter lim="800000"/>
            <a:headEnd/>
            <a:tailEnd/>
          </a:ln>
        </p:spPr>
        <p:txBody>
          <a:bodyPr/>
          <a:lstStyle/>
          <a:p>
            <a:pPr marL="342900" indent="-342900" algn="ctr">
              <a:spcBef>
                <a:spcPct val="20000"/>
              </a:spcBef>
              <a:buClrTx/>
              <a:buFontTx/>
              <a:buNone/>
            </a:pPr>
            <a:r>
              <a:rPr lang="en-US" sz="2400" b="1" dirty="0">
                <a:latin typeface="Arial "/>
                <a:ea typeface="Arial "/>
                <a:cs typeface="Arial "/>
              </a:rPr>
              <a:t>C-2A ‘</a:t>
            </a:r>
            <a:r>
              <a:rPr lang="en-US" sz="2400" b="1" dirty="0">
                <a:latin typeface="Arial" pitchFamily="34" charset="0"/>
              </a:rPr>
              <a:t>Greyhound’ </a:t>
            </a:r>
          </a:p>
          <a:p>
            <a:pPr marL="342900" indent="-342900" algn="ctr">
              <a:spcBef>
                <a:spcPct val="20000"/>
              </a:spcBef>
              <a:buClrTx/>
              <a:buFontTx/>
              <a:buNone/>
            </a:pPr>
            <a:r>
              <a:rPr lang="en-US" sz="2200" dirty="0">
                <a:latin typeface="Arial" pitchFamily="34" charset="0"/>
              </a:rPr>
              <a:t>(Logistics / Personnel)</a:t>
            </a:r>
          </a:p>
          <a:p>
            <a:pPr algn="ctr">
              <a:spcBef>
                <a:spcPts val="0"/>
              </a:spcBef>
              <a:buClrTx/>
              <a:buNone/>
            </a:pPr>
            <a:r>
              <a:rPr lang="en-US" sz="2000" dirty="0">
                <a:latin typeface="Arial" pitchFamily="34" charset="0"/>
                <a:cs typeface="Arial" pitchFamily="34" charset="0"/>
              </a:rPr>
              <a:t>Transport of high-priority cargo, mail, and passengers to aircraft carriers. </a:t>
            </a:r>
            <a:r>
              <a:rPr lang="en-US" sz="2000" dirty="0">
                <a:latin typeface="Arial" pitchFamily="34" charset="0"/>
              </a:rPr>
              <a:t>Referred to as the ‘COD’  (Carrier On board Delivery) </a:t>
            </a:r>
          </a:p>
        </p:txBody>
      </p:sp>
      <p:pic>
        <p:nvPicPr>
          <p:cNvPr id="31748" name="Picture 4" descr="A C-2A Greyhound assigned to Fleet Logistics Support Squadron (VRC) 40 makes an arrested landing aboard the Nimitz-class aircraft carrier USS Carl Vinson (CVN 70)."/>
          <p:cNvPicPr>
            <a:picLocks noChangeAspect="1" noChangeArrowheads="1"/>
          </p:cNvPicPr>
          <p:nvPr/>
        </p:nvPicPr>
        <p:blipFill rotWithShape="1">
          <a:blip r:embed="rId3" cstate="screen"/>
          <a:srcRect t="11724"/>
          <a:stretch/>
        </p:blipFill>
        <p:spPr bwMode="auto">
          <a:xfrm>
            <a:off x="183173" y="4058827"/>
            <a:ext cx="4274051" cy="2304574"/>
          </a:xfrm>
          <a:prstGeom prst="rect">
            <a:avLst/>
          </a:prstGeom>
          <a:noFill/>
          <a:ln w="12700">
            <a:solidFill>
              <a:schemeClr val="tx1"/>
            </a:solidFill>
          </a:ln>
        </p:spPr>
      </p:pic>
      <p:sp>
        <p:nvSpPr>
          <p:cNvPr id="8" name="Rectangle 13"/>
          <p:cNvSpPr>
            <a:spLocks noChangeArrowheads="1"/>
          </p:cNvSpPr>
          <p:nvPr/>
        </p:nvSpPr>
        <p:spPr bwMode="auto">
          <a:xfrm>
            <a:off x="4457224" y="1828800"/>
            <a:ext cx="4686776" cy="1990279"/>
          </a:xfrm>
          <a:prstGeom prst="rect">
            <a:avLst/>
          </a:prstGeom>
          <a:noFill/>
          <a:ln w="9525">
            <a:noFill/>
            <a:miter lim="800000"/>
            <a:headEnd/>
            <a:tailEnd/>
          </a:ln>
        </p:spPr>
        <p:txBody>
          <a:bodyPr/>
          <a:lstStyle/>
          <a:p>
            <a:r>
              <a:rPr lang="en-US" sz="1800" b="1" dirty="0">
                <a:latin typeface="Arial "/>
              </a:rPr>
              <a:t> Primary Function: </a:t>
            </a:r>
            <a:r>
              <a:rPr lang="en-US" sz="1800" dirty="0">
                <a:latin typeface="Arial "/>
              </a:rPr>
              <a:t>Carrier On-board Delivery (COD) aircraft  </a:t>
            </a:r>
          </a:p>
          <a:p>
            <a:r>
              <a:rPr lang="en-US" sz="1800" b="1" dirty="0">
                <a:latin typeface="Arial "/>
              </a:rPr>
              <a:t> Unit Cost: ~</a:t>
            </a:r>
            <a:r>
              <a:rPr lang="en-US" sz="1800" dirty="0">
                <a:latin typeface="Arial "/>
              </a:rPr>
              <a:t>$38.96 million  (1980s) </a:t>
            </a:r>
          </a:p>
          <a:p>
            <a:r>
              <a:rPr lang="en-US" sz="1800" b="1" dirty="0">
                <a:latin typeface="Arial "/>
              </a:rPr>
              <a:t> Propulsion: </a:t>
            </a:r>
            <a:r>
              <a:rPr lang="en-US" sz="1800" dirty="0">
                <a:latin typeface="Arial "/>
              </a:rPr>
              <a:t>Two Allison T56-A-425 turboprop engines; 4,600 horsepower each  </a:t>
            </a:r>
          </a:p>
          <a:p>
            <a:r>
              <a:rPr lang="en-US" sz="1800" b="1" dirty="0">
                <a:latin typeface="Arial "/>
              </a:rPr>
              <a:t> Length: </a:t>
            </a:r>
            <a:r>
              <a:rPr lang="en-US" sz="1800" dirty="0">
                <a:latin typeface="Arial "/>
              </a:rPr>
              <a:t>56 feet 10 inches (17.3 meters)  </a:t>
            </a:r>
          </a:p>
          <a:p>
            <a:r>
              <a:rPr lang="en-US" sz="1800" b="1" dirty="0">
                <a:latin typeface="Arial "/>
              </a:rPr>
              <a:t> Height: </a:t>
            </a:r>
            <a:r>
              <a:rPr lang="en-US" sz="1800" dirty="0">
                <a:latin typeface="Arial "/>
              </a:rPr>
              <a:t>17 feet 2 inches (5.28 meters)  </a:t>
            </a:r>
          </a:p>
          <a:p>
            <a:r>
              <a:rPr lang="en-US" sz="1800" dirty="0">
                <a:latin typeface="Arial "/>
              </a:rPr>
              <a:t> </a:t>
            </a:r>
            <a:r>
              <a:rPr lang="en-US" sz="1800" b="1" dirty="0">
                <a:latin typeface="Arial "/>
              </a:rPr>
              <a:t>Wingspan: </a:t>
            </a:r>
            <a:r>
              <a:rPr lang="en-US" sz="1800" dirty="0">
                <a:latin typeface="Arial "/>
              </a:rPr>
              <a:t>80 feet 7 inches (24.5 meters)  </a:t>
            </a:r>
          </a:p>
          <a:p>
            <a:r>
              <a:rPr lang="en-US" sz="1800" b="1" dirty="0">
                <a:latin typeface="Arial "/>
              </a:rPr>
              <a:t> Weight: </a:t>
            </a:r>
            <a:r>
              <a:rPr lang="en-US" sz="1800" dirty="0">
                <a:latin typeface="Arial "/>
              </a:rPr>
              <a:t>Max. Gross, take-off: 57,500 lbs. (26,082 kg)  </a:t>
            </a:r>
          </a:p>
          <a:p>
            <a:r>
              <a:rPr lang="en-US" sz="1800" b="1" dirty="0">
                <a:latin typeface="Arial "/>
              </a:rPr>
              <a:t> Airspeed: </a:t>
            </a:r>
            <a:r>
              <a:rPr lang="en-US" sz="1800" dirty="0">
                <a:latin typeface="Arial "/>
              </a:rPr>
              <a:t>Cruise - Approximately 260 knots; Max - Approximately 343 knots  </a:t>
            </a:r>
          </a:p>
          <a:p>
            <a:r>
              <a:rPr lang="en-US" sz="1800" b="1" dirty="0">
                <a:latin typeface="Arial "/>
              </a:rPr>
              <a:t> Ceiling: </a:t>
            </a:r>
            <a:r>
              <a:rPr lang="en-US" sz="1800" dirty="0">
                <a:latin typeface="Arial "/>
              </a:rPr>
              <a:t>30,000 feet (9,144 meters)  </a:t>
            </a:r>
          </a:p>
          <a:p>
            <a:r>
              <a:rPr lang="en-US" sz="1800" b="1" dirty="0">
                <a:latin typeface="Arial "/>
              </a:rPr>
              <a:t> Range: </a:t>
            </a:r>
            <a:r>
              <a:rPr lang="en-US" sz="1800" dirty="0">
                <a:latin typeface="Arial "/>
              </a:rPr>
              <a:t>1,000 nautical miles (1150.78 statute miles)  </a:t>
            </a:r>
          </a:p>
          <a:p>
            <a:r>
              <a:rPr lang="en-US" sz="1800" b="1" dirty="0">
                <a:latin typeface="Arial "/>
              </a:rPr>
              <a:t> Crew: </a:t>
            </a:r>
            <a:r>
              <a:rPr lang="en-US" sz="1800" dirty="0">
                <a:latin typeface="Arial "/>
              </a:rPr>
              <a:t>Four</a:t>
            </a:r>
          </a:p>
        </p:txBody>
      </p:sp>
      <p:sp>
        <p:nvSpPr>
          <p:cNvPr id="7"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66675" y="777875"/>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Briefing Overview</a:t>
            </a:r>
          </a:p>
        </p:txBody>
      </p:sp>
      <p:sp>
        <p:nvSpPr>
          <p:cNvPr id="3075" name="Text Box 8"/>
          <p:cNvSpPr txBox="1">
            <a:spLocks noChangeArrowheads="1"/>
          </p:cNvSpPr>
          <p:nvPr/>
        </p:nvSpPr>
        <p:spPr bwMode="auto">
          <a:xfrm>
            <a:off x="3346515" y="1689100"/>
            <a:ext cx="5797485" cy="4770537"/>
          </a:xfrm>
          <a:prstGeom prst="rect">
            <a:avLst/>
          </a:prstGeom>
          <a:noFill/>
          <a:ln w="9525">
            <a:noFill/>
            <a:miter lim="800000"/>
            <a:headEnd/>
            <a:tailEnd/>
          </a:ln>
        </p:spPr>
        <p:txBody>
          <a:bodyPr wrap="square">
            <a:spAutoFit/>
          </a:bodyPr>
          <a:lstStyle/>
          <a:p>
            <a:pPr marL="274320" indent="-274320">
              <a:lnSpc>
                <a:spcPct val="150000"/>
              </a:lnSpc>
              <a:spcBef>
                <a:spcPct val="50000"/>
              </a:spcBef>
            </a:pPr>
            <a:r>
              <a:rPr lang="en-US" sz="3200" dirty="0">
                <a:latin typeface="Arial" pitchFamily="34" charset="0"/>
              </a:rPr>
              <a:t>Why do we need a Navy?</a:t>
            </a:r>
          </a:p>
          <a:p>
            <a:pPr marL="274320" indent="-274320">
              <a:lnSpc>
                <a:spcPct val="150000"/>
              </a:lnSpc>
              <a:spcBef>
                <a:spcPct val="50000"/>
              </a:spcBef>
            </a:pPr>
            <a:r>
              <a:rPr lang="en-US" sz="3200" b="1" dirty="0">
                <a:solidFill>
                  <a:srgbClr val="FF0000"/>
                </a:solidFill>
                <a:latin typeface="Arial" pitchFamily="34" charset="0"/>
              </a:rPr>
              <a:t>Naval Air Forces Mission</a:t>
            </a:r>
          </a:p>
          <a:p>
            <a:pPr marL="274320" indent="-274320">
              <a:lnSpc>
                <a:spcPct val="150000"/>
              </a:lnSpc>
              <a:spcBef>
                <a:spcPct val="50000"/>
              </a:spcBef>
            </a:pPr>
            <a:r>
              <a:rPr lang="en-US" sz="3200" dirty="0">
                <a:latin typeface="Arial" pitchFamily="34" charset="0"/>
              </a:rPr>
              <a:t>Navy’s Aviation Assets</a:t>
            </a:r>
          </a:p>
          <a:p>
            <a:pPr marL="274320" indent="-274320">
              <a:lnSpc>
                <a:spcPct val="150000"/>
              </a:lnSpc>
              <a:spcBef>
                <a:spcPct val="50000"/>
              </a:spcBef>
            </a:pPr>
            <a:r>
              <a:rPr lang="en-US" sz="3200" dirty="0">
                <a:latin typeface="Arial" pitchFamily="34" charset="0"/>
              </a:rPr>
              <a:t>Employing Naval Aviation</a:t>
            </a:r>
          </a:p>
          <a:p>
            <a:pPr marL="274320" indent="-274320">
              <a:lnSpc>
                <a:spcPct val="150000"/>
              </a:lnSpc>
              <a:spcBef>
                <a:spcPct val="50000"/>
              </a:spcBef>
            </a:pPr>
            <a:r>
              <a:rPr lang="en-US" sz="3200" dirty="0">
                <a:latin typeface="Arial" pitchFamily="34" charset="0"/>
              </a:rPr>
              <a:t>Underway Embarks</a:t>
            </a:r>
          </a:p>
        </p:txBody>
      </p:sp>
      <p:pic>
        <p:nvPicPr>
          <p:cNvPr id="3076" name="Picture 16" descr="Aviation Boatswain's Mate 2nd Class Erin Weeks from Olympia, Wash., completes the final checks on an F/A-18F"/>
          <p:cNvPicPr>
            <a:picLocks noChangeAspect="1" noChangeArrowheads="1"/>
          </p:cNvPicPr>
          <p:nvPr/>
        </p:nvPicPr>
        <p:blipFill>
          <a:blip r:embed="rId2" cstate="screen"/>
          <a:srcRect/>
          <a:stretch>
            <a:fillRect/>
          </a:stretch>
        </p:blipFill>
        <p:spPr bwMode="auto">
          <a:xfrm>
            <a:off x="228599" y="1755140"/>
            <a:ext cx="3022601" cy="46329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2884047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13"/>
          <p:cNvSpPr>
            <a:spLocks noChangeArrowheads="1"/>
          </p:cNvSpPr>
          <p:nvPr/>
        </p:nvSpPr>
        <p:spPr bwMode="auto">
          <a:xfrm>
            <a:off x="0" y="1916927"/>
            <a:ext cx="4609197" cy="4645798"/>
          </a:xfrm>
          <a:prstGeom prst="rect">
            <a:avLst/>
          </a:prstGeom>
          <a:noFill/>
          <a:ln w="9525">
            <a:noFill/>
            <a:miter lim="800000"/>
            <a:headEnd/>
            <a:tailEnd/>
          </a:ln>
        </p:spPr>
        <p:txBody>
          <a:bodyPr/>
          <a:lstStyle/>
          <a:p>
            <a:r>
              <a:rPr lang="en-US" sz="1800" dirty="0">
                <a:latin typeface="Arial "/>
              </a:rPr>
              <a:t> </a:t>
            </a:r>
            <a:r>
              <a:rPr lang="en-US" sz="1800" b="1" dirty="0">
                <a:latin typeface="Arial "/>
              </a:rPr>
              <a:t>Primary Function: </a:t>
            </a:r>
            <a:r>
              <a:rPr lang="en-US" sz="1800" dirty="0">
                <a:latin typeface="Arial "/>
              </a:rPr>
              <a:t>Long-range resupply missions for CVNs at sea.</a:t>
            </a:r>
          </a:p>
          <a:p>
            <a:r>
              <a:rPr lang="en-US" sz="1800" b="1" dirty="0">
                <a:latin typeface="Arial "/>
              </a:rPr>
              <a:t> Date Deployed: </a:t>
            </a:r>
            <a:r>
              <a:rPr lang="en-US" sz="1800" dirty="0">
                <a:latin typeface="Arial "/>
              </a:rPr>
              <a:t>2009 (Marine Corps)</a:t>
            </a:r>
          </a:p>
          <a:p>
            <a:r>
              <a:rPr lang="en-US" sz="1800" b="1" dirty="0">
                <a:latin typeface="Arial "/>
              </a:rPr>
              <a:t> Propulsion: </a:t>
            </a:r>
            <a:r>
              <a:rPr lang="en-US" sz="1800" dirty="0">
                <a:latin typeface="Arial "/>
              </a:rPr>
              <a:t>Two, Rolls-Royce Liberty AE1107C engines, 6,200 shaft horsepower</a:t>
            </a:r>
          </a:p>
          <a:p>
            <a:r>
              <a:rPr lang="en-US" sz="1800" b="1" dirty="0">
                <a:latin typeface="Arial "/>
              </a:rPr>
              <a:t> Length: </a:t>
            </a:r>
            <a:r>
              <a:rPr lang="en-US" sz="1800" dirty="0">
                <a:latin typeface="Arial "/>
              </a:rPr>
              <a:t>63 feet</a:t>
            </a:r>
          </a:p>
          <a:p>
            <a:r>
              <a:rPr lang="en-US" sz="1800" b="1" dirty="0">
                <a:latin typeface="Arial "/>
              </a:rPr>
              <a:t> Height: </a:t>
            </a:r>
            <a:r>
              <a:rPr lang="en-US" sz="1800" dirty="0">
                <a:latin typeface="Arial "/>
              </a:rPr>
              <a:t>22 feet, w/nacelles vertical.</a:t>
            </a:r>
          </a:p>
          <a:p>
            <a:r>
              <a:rPr lang="en-US" sz="1800" b="1" dirty="0">
                <a:latin typeface="Arial "/>
              </a:rPr>
              <a:t> Wingspan</a:t>
            </a:r>
            <a:r>
              <a:rPr lang="en-US" sz="1800" dirty="0">
                <a:latin typeface="Arial "/>
              </a:rPr>
              <a:t>: 84.6 feet with rotors turning</a:t>
            </a:r>
          </a:p>
          <a:p>
            <a:r>
              <a:rPr lang="en-US" sz="1800" b="1" dirty="0">
                <a:latin typeface="Arial "/>
              </a:rPr>
              <a:t> Weight: </a:t>
            </a:r>
            <a:r>
              <a:rPr lang="en-US" sz="1800" dirty="0">
                <a:latin typeface="Arial "/>
              </a:rPr>
              <a:t>Max. gross, vertical take-off: 52,600 lbs.. Short take-off 57,000 lbs.</a:t>
            </a:r>
          </a:p>
          <a:p>
            <a:r>
              <a:rPr lang="en-US" sz="1800" b="1" dirty="0">
                <a:latin typeface="Arial "/>
              </a:rPr>
              <a:t> Airspeed: </a:t>
            </a:r>
            <a:r>
              <a:rPr lang="en-US" sz="1800" dirty="0">
                <a:latin typeface="Arial "/>
              </a:rPr>
              <a:t>Cruise: 280 knots</a:t>
            </a:r>
          </a:p>
          <a:p>
            <a:r>
              <a:rPr lang="en-US" sz="1800" b="1" dirty="0">
                <a:latin typeface="Arial "/>
              </a:rPr>
              <a:t> Ceiling: </a:t>
            </a:r>
            <a:r>
              <a:rPr lang="en-US" sz="1800" dirty="0">
                <a:latin typeface="Arial "/>
              </a:rPr>
              <a:t>25,000 feet (7,620 meters).</a:t>
            </a:r>
          </a:p>
          <a:p>
            <a:r>
              <a:rPr lang="en-US" sz="1800" b="1" dirty="0">
                <a:latin typeface="Arial "/>
              </a:rPr>
              <a:t> Range: </a:t>
            </a:r>
            <a:r>
              <a:rPr lang="en-US" sz="1800" dirty="0">
                <a:latin typeface="Arial "/>
              </a:rPr>
              <a:t>2,100 nautical miles with auxiliary fuel tanks</a:t>
            </a:r>
          </a:p>
          <a:p>
            <a:r>
              <a:rPr lang="en-US" sz="1800" dirty="0">
                <a:latin typeface="Arial "/>
              </a:rPr>
              <a:t> </a:t>
            </a:r>
            <a:r>
              <a:rPr lang="en-US" sz="1800" b="1" dirty="0">
                <a:latin typeface="Arial "/>
              </a:rPr>
              <a:t>Crew: </a:t>
            </a:r>
            <a:r>
              <a:rPr lang="en-US" sz="1800" dirty="0">
                <a:latin typeface="Arial "/>
              </a:rPr>
              <a:t>4 </a:t>
            </a:r>
          </a:p>
          <a:p>
            <a:r>
              <a:rPr lang="en-US" sz="1800" dirty="0">
                <a:latin typeface="Arial "/>
              </a:rPr>
              <a:t> </a:t>
            </a:r>
            <a:r>
              <a:rPr lang="en-US" sz="1800" b="1" dirty="0">
                <a:latin typeface="Arial "/>
              </a:rPr>
              <a:t>Cargo: </a:t>
            </a:r>
            <a:r>
              <a:rPr lang="en-US" sz="1800" dirty="0">
                <a:latin typeface="Arial "/>
              </a:rPr>
              <a:t>22 Personnel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144" t="7376" r="6229" b="23463"/>
          <a:stretch/>
        </p:blipFill>
        <p:spPr>
          <a:xfrm>
            <a:off x="4609197" y="4032942"/>
            <a:ext cx="4385331" cy="2328293"/>
          </a:xfrm>
          <a:prstGeom prst="rect">
            <a:avLst/>
          </a:prstGeom>
          <a:ln>
            <a:solidFill>
              <a:schemeClr val="tx1"/>
            </a:solidFill>
          </a:ln>
        </p:spPr>
      </p:pic>
      <p:sp>
        <p:nvSpPr>
          <p:cNvPr id="8" name="Rectangle 13"/>
          <p:cNvSpPr>
            <a:spLocks noChangeArrowheads="1"/>
          </p:cNvSpPr>
          <p:nvPr/>
        </p:nvSpPr>
        <p:spPr bwMode="auto">
          <a:xfrm>
            <a:off x="4609197" y="1724025"/>
            <a:ext cx="4385331" cy="1990279"/>
          </a:xfrm>
          <a:prstGeom prst="rect">
            <a:avLst/>
          </a:prstGeom>
          <a:noFill/>
          <a:ln w="9525">
            <a:noFill/>
            <a:miter lim="800000"/>
            <a:headEnd/>
            <a:tailEnd/>
          </a:ln>
        </p:spPr>
        <p:txBody>
          <a:bodyPr/>
          <a:lstStyle/>
          <a:p>
            <a:pPr marL="342900" indent="-342900" algn="ctr">
              <a:spcBef>
                <a:spcPct val="20000"/>
              </a:spcBef>
              <a:buClrTx/>
              <a:buFontTx/>
              <a:buNone/>
            </a:pPr>
            <a:r>
              <a:rPr lang="en-US" sz="2400" b="1" dirty="0">
                <a:latin typeface="Arial "/>
                <a:ea typeface="Arial "/>
                <a:cs typeface="Arial "/>
              </a:rPr>
              <a:t>CMV-22 ‘</a:t>
            </a:r>
            <a:r>
              <a:rPr lang="en-US" sz="2400" b="1" dirty="0">
                <a:latin typeface="Arial" pitchFamily="34" charset="0"/>
              </a:rPr>
              <a:t>Osprey’ </a:t>
            </a:r>
          </a:p>
          <a:p>
            <a:pPr marL="342900" indent="-342900" algn="ctr">
              <a:spcBef>
                <a:spcPct val="20000"/>
              </a:spcBef>
              <a:buClrTx/>
              <a:buFontTx/>
              <a:buNone/>
            </a:pPr>
            <a:r>
              <a:rPr lang="en-US" sz="2200" dirty="0">
                <a:latin typeface="Arial" pitchFamily="34" charset="0"/>
              </a:rPr>
              <a:t>(Logistics / Personnel)</a:t>
            </a:r>
          </a:p>
          <a:p>
            <a:pPr algn="ctr">
              <a:spcBef>
                <a:spcPts val="0"/>
              </a:spcBef>
              <a:buClrTx/>
              <a:buNone/>
            </a:pPr>
            <a:r>
              <a:rPr lang="en-US" sz="2000" dirty="0">
                <a:latin typeface="Arial" pitchFamily="34" charset="0"/>
                <a:cs typeface="Arial" pitchFamily="34" charset="0"/>
              </a:rPr>
              <a:t>Replacing C-2A Greyhound starting in 2021. Transport of high-priority cargo, mail, and passengers. </a:t>
            </a:r>
            <a:endParaRPr lang="en-US" sz="2000" dirty="0">
              <a:latin typeface="Arial" pitchFamily="34" charset="0"/>
            </a:endParaRPr>
          </a:p>
        </p:txBody>
      </p:sp>
      <p:sp>
        <p:nvSpPr>
          <p:cNvPr id="7"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Aircraft: Carrier-Based </a:t>
            </a:r>
            <a:endParaRPr lang="en-US" dirty="0">
              <a:solidFill>
                <a:schemeClr val="tx1"/>
              </a:solidFill>
              <a:latin typeface="Arial" pitchFamily="34" charset="0"/>
            </a:endParaRPr>
          </a:p>
        </p:txBody>
      </p:sp>
    </p:spTree>
    <p:extLst>
      <p:ext uri="{BB962C8B-B14F-4D97-AF65-F5344CB8AC3E}">
        <p14:creationId xmlns:p14="http://schemas.microsoft.com/office/powerpoint/2010/main" val="210701897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513779"/>
            <a:ext cx="9144000" cy="1143000"/>
          </a:xfrm>
        </p:spPr>
        <p:txBody>
          <a:bodyPr/>
          <a:lstStyle/>
          <a:p>
            <a:pPr eaLnBrk="1" hangingPunct="1"/>
            <a:r>
              <a:rPr lang="en-US" dirty="0">
                <a:solidFill>
                  <a:srgbClr val="003399"/>
                </a:solidFill>
                <a:latin typeface="Impact" pitchFamily="34" charset="0"/>
              </a:rPr>
              <a:t>     Navy Aircraft: Shore-Based</a:t>
            </a:r>
            <a:endParaRPr lang="en-US" dirty="0">
              <a:solidFill>
                <a:schemeClr val="tx1"/>
              </a:solidFill>
              <a:latin typeface="Arial" pitchFamily="34" charset="0"/>
            </a:endParaRPr>
          </a:p>
        </p:txBody>
      </p:sp>
      <p:sp>
        <p:nvSpPr>
          <p:cNvPr id="11267" name="Rectangle 3"/>
          <p:cNvSpPr>
            <a:spLocks noGrp="1" noChangeArrowheads="1"/>
          </p:cNvSpPr>
          <p:nvPr>
            <p:ph type="body" idx="1"/>
          </p:nvPr>
        </p:nvSpPr>
        <p:spPr>
          <a:xfrm>
            <a:off x="0" y="1608779"/>
            <a:ext cx="4685122" cy="796705"/>
          </a:xfrm>
          <a:noFill/>
        </p:spPr>
        <p:txBody>
          <a:bodyPr/>
          <a:lstStyle/>
          <a:p>
            <a:pPr marL="0" indent="0" algn="ctr" eaLnBrk="1" hangingPunct="1">
              <a:spcBef>
                <a:spcPts val="0"/>
              </a:spcBef>
              <a:buFontTx/>
              <a:buNone/>
            </a:pPr>
            <a:r>
              <a:rPr lang="en-US" sz="2400" b="1" dirty="0">
                <a:latin typeface="Arial" pitchFamily="34" charset="0"/>
              </a:rPr>
              <a:t>P-3C ‘Orion’ </a:t>
            </a:r>
          </a:p>
          <a:p>
            <a:pPr marL="0" indent="0" algn="ctr" eaLnBrk="1" hangingPunct="1">
              <a:spcBef>
                <a:spcPts val="0"/>
              </a:spcBef>
              <a:buFontTx/>
              <a:buNone/>
            </a:pPr>
            <a:r>
              <a:rPr lang="en-US" sz="2200" dirty="0">
                <a:latin typeface="Arial" pitchFamily="34" charset="0"/>
              </a:rPr>
              <a:t>Maritime Surveillance (retiring)                </a:t>
            </a:r>
          </a:p>
        </p:txBody>
      </p:sp>
      <p:pic>
        <p:nvPicPr>
          <p:cNvPr id="11268" name="Picture 7" descr="A P-3C Orion aircraft assigned to the "/>
          <p:cNvPicPr>
            <a:picLocks noChangeAspect="1" noChangeArrowheads="1"/>
          </p:cNvPicPr>
          <p:nvPr/>
        </p:nvPicPr>
        <p:blipFill rotWithShape="1">
          <a:blip r:embed="rId3" cstate="screen"/>
          <a:srcRect t="8414" r="4860"/>
          <a:stretch/>
        </p:blipFill>
        <p:spPr bwMode="auto">
          <a:xfrm>
            <a:off x="247451" y="2405484"/>
            <a:ext cx="3829249" cy="1923672"/>
          </a:xfrm>
          <a:prstGeom prst="rect">
            <a:avLst/>
          </a:prstGeom>
          <a:noFill/>
          <a:ln w="12700">
            <a:solidFill>
              <a:srgbClr val="002060"/>
            </a:solidFill>
            <a:miter lim="800000"/>
            <a:headEnd/>
            <a:tailEnd/>
          </a:ln>
        </p:spPr>
      </p:pic>
      <p:pic>
        <p:nvPicPr>
          <p:cNvPr id="11269" name="Picture 14" descr="image of EP-3E "/>
          <p:cNvPicPr>
            <a:picLocks noChangeAspect="1" noChangeArrowheads="1"/>
          </p:cNvPicPr>
          <p:nvPr/>
        </p:nvPicPr>
        <p:blipFill>
          <a:blip r:embed="rId4" cstate="screen"/>
          <a:srcRect/>
          <a:stretch>
            <a:fillRect/>
          </a:stretch>
        </p:blipFill>
        <p:spPr bwMode="auto">
          <a:xfrm>
            <a:off x="247451" y="4336458"/>
            <a:ext cx="3819724" cy="2166643"/>
          </a:xfrm>
          <a:prstGeom prst="rect">
            <a:avLst/>
          </a:prstGeom>
          <a:noFill/>
          <a:ln w="12700">
            <a:solidFill>
              <a:srgbClr val="000000"/>
            </a:solidFill>
            <a:miter lim="800000"/>
            <a:headEnd/>
            <a:tailEnd/>
          </a:ln>
        </p:spPr>
      </p:pic>
      <p:sp>
        <p:nvSpPr>
          <p:cNvPr id="11271" name="Rectangle 22"/>
          <p:cNvSpPr>
            <a:spLocks noChangeArrowheads="1"/>
          </p:cNvSpPr>
          <p:nvPr/>
        </p:nvSpPr>
        <p:spPr bwMode="auto">
          <a:xfrm>
            <a:off x="4272281" y="5702882"/>
            <a:ext cx="5258460" cy="800219"/>
          </a:xfrm>
          <a:prstGeom prst="rect">
            <a:avLst/>
          </a:prstGeom>
          <a:noFill/>
          <a:ln w="9525">
            <a:noFill/>
            <a:miter lim="800000"/>
            <a:headEnd/>
            <a:tailEnd/>
          </a:ln>
        </p:spPr>
        <p:txBody>
          <a:bodyPr wrap="square">
            <a:spAutoFit/>
          </a:bodyPr>
          <a:lstStyle/>
          <a:p>
            <a:pPr>
              <a:buFontTx/>
              <a:buNone/>
            </a:pPr>
            <a:r>
              <a:rPr lang="en-US" sz="2400" b="1" dirty="0">
                <a:latin typeface="Arial" pitchFamily="34" charset="0"/>
                <a:cs typeface="Arial" pitchFamily="34" charset="0"/>
              </a:rPr>
              <a:t>EP-3E ‘Aries II’</a:t>
            </a:r>
          </a:p>
          <a:p>
            <a:pPr>
              <a:buFontTx/>
              <a:buNone/>
            </a:pPr>
            <a:r>
              <a:rPr lang="en-US" sz="2200" dirty="0">
                <a:latin typeface="Arial" pitchFamily="34" charset="0"/>
                <a:cs typeface="Arial" pitchFamily="34" charset="0"/>
              </a:rPr>
              <a:t>Signals Intelligence/ Reconnaissance</a:t>
            </a:r>
          </a:p>
        </p:txBody>
      </p:sp>
      <p:sp>
        <p:nvSpPr>
          <p:cNvPr id="2" name="TextBox 1"/>
          <p:cNvSpPr txBox="1"/>
          <p:nvPr/>
        </p:nvSpPr>
        <p:spPr>
          <a:xfrm>
            <a:off x="4359082" y="1661963"/>
            <a:ext cx="4784918" cy="4247317"/>
          </a:xfrm>
          <a:prstGeom prst="rect">
            <a:avLst/>
          </a:prstGeom>
          <a:noFill/>
        </p:spPr>
        <p:txBody>
          <a:bodyPr wrap="square" rtlCol="0">
            <a:spAutoFit/>
          </a:bodyPr>
          <a:lstStyle/>
          <a:p>
            <a:r>
              <a:rPr lang="en-US" sz="1800" b="1" dirty="0">
                <a:latin typeface="Arial "/>
              </a:rPr>
              <a:t>Primary Function: </a:t>
            </a:r>
            <a:r>
              <a:rPr lang="en-US" sz="1800" dirty="0">
                <a:latin typeface="Arial "/>
              </a:rPr>
              <a:t>Anti-Submarine warfare and Anti-Surface Warfare</a:t>
            </a:r>
          </a:p>
          <a:p>
            <a:r>
              <a:rPr lang="en-US" sz="1800" b="1" dirty="0">
                <a:latin typeface="Arial "/>
              </a:rPr>
              <a:t>Propulsion: </a:t>
            </a:r>
            <a:r>
              <a:rPr lang="en-US" sz="1800" dirty="0">
                <a:latin typeface="Arial "/>
              </a:rPr>
              <a:t>Four Allison T-56-A-14 turboprop engines (4,600 hp each) </a:t>
            </a:r>
          </a:p>
          <a:p>
            <a:r>
              <a:rPr lang="en-US" sz="1800" b="1" dirty="0">
                <a:latin typeface="Arial "/>
              </a:rPr>
              <a:t>Length: 116.7 </a:t>
            </a:r>
            <a:r>
              <a:rPr lang="en-US" sz="1800" dirty="0">
                <a:latin typeface="Arial "/>
              </a:rPr>
              <a:t>feet (35.57 meters)</a:t>
            </a:r>
          </a:p>
          <a:p>
            <a:r>
              <a:rPr lang="en-US" sz="1800" b="1" dirty="0">
                <a:latin typeface="Arial "/>
              </a:rPr>
              <a:t>Height: </a:t>
            </a:r>
            <a:r>
              <a:rPr lang="en-US" sz="1800" dirty="0">
                <a:latin typeface="Arial "/>
              </a:rPr>
              <a:t>33.7 feet (10.27 meters)</a:t>
            </a:r>
          </a:p>
          <a:p>
            <a:r>
              <a:rPr lang="en-US" sz="1800" b="1" dirty="0">
                <a:latin typeface="Arial "/>
              </a:rPr>
              <a:t>Wingspan: </a:t>
            </a:r>
            <a:r>
              <a:rPr lang="en-US" sz="1800" dirty="0">
                <a:latin typeface="Arial "/>
              </a:rPr>
              <a:t>99.6 feet (30.38 meters)</a:t>
            </a:r>
          </a:p>
          <a:p>
            <a:r>
              <a:rPr lang="en-US" sz="1800" b="1" dirty="0">
                <a:latin typeface="Arial "/>
              </a:rPr>
              <a:t>Weight: </a:t>
            </a:r>
            <a:r>
              <a:rPr lang="en-US" sz="1800" dirty="0">
                <a:latin typeface="Arial "/>
              </a:rPr>
              <a:t>Maximum takeoff, 139,760 pounds (63,394 kilograms)</a:t>
            </a:r>
          </a:p>
          <a:p>
            <a:r>
              <a:rPr lang="en-US" sz="1800" b="1" dirty="0">
                <a:latin typeface="Arial "/>
              </a:rPr>
              <a:t>Airspeed: </a:t>
            </a:r>
            <a:r>
              <a:rPr lang="en-US" sz="1800" dirty="0">
                <a:latin typeface="Arial "/>
              </a:rPr>
              <a:t>411 knots; Cruise, 328 knots</a:t>
            </a:r>
          </a:p>
          <a:p>
            <a:r>
              <a:rPr lang="en-US" sz="1800" b="1" dirty="0">
                <a:latin typeface="Arial "/>
              </a:rPr>
              <a:t>Ceiling: </a:t>
            </a:r>
            <a:r>
              <a:rPr lang="en-US" sz="1800" dirty="0">
                <a:latin typeface="Arial "/>
              </a:rPr>
              <a:t>28,300 feet (8,626 meters)</a:t>
            </a:r>
          </a:p>
          <a:p>
            <a:r>
              <a:rPr lang="en-US" sz="1800" b="1" dirty="0">
                <a:latin typeface="Arial "/>
              </a:rPr>
              <a:t>Range: </a:t>
            </a:r>
            <a:r>
              <a:rPr lang="en-US" sz="1800" dirty="0">
                <a:latin typeface="Arial "/>
              </a:rPr>
              <a:t>2,380 nautical mile radius</a:t>
            </a:r>
          </a:p>
          <a:p>
            <a:r>
              <a:rPr lang="en-US" sz="1800" b="1" dirty="0">
                <a:latin typeface="Arial "/>
              </a:rPr>
              <a:t>Crew: </a:t>
            </a:r>
            <a:r>
              <a:rPr lang="en-US" sz="1800" dirty="0">
                <a:latin typeface="Arial "/>
              </a:rPr>
              <a:t>3 pilots, 2 flight officers, 2 engineers, 3 sensor operators and 1 in-flight technician</a:t>
            </a:r>
          </a:p>
          <a:p>
            <a:endParaRPr lang="en-US" sz="1800" dirty="0">
              <a:latin typeface="Arial "/>
            </a:endParaRPr>
          </a:p>
        </p:txBody>
      </p:sp>
    </p:spTree>
    <p:extLst>
      <p:ext uri="{BB962C8B-B14F-4D97-AF65-F5344CB8AC3E}">
        <p14:creationId xmlns:p14="http://schemas.microsoft.com/office/powerpoint/2010/main" val="337484815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513779"/>
            <a:ext cx="9144000" cy="1143000"/>
          </a:xfrm>
        </p:spPr>
        <p:txBody>
          <a:bodyPr/>
          <a:lstStyle/>
          <a:p>
            <a:pPr eaLnBrk="1" hangingPunct="1"/>
            <a:r>
              <a:rPr lang="en-US" dirty="0">
                <a:solidFill>
                  <a:srgbClr val="003399"/>
                </a:solidFill>
                <a:latin typeface="Impact" pitchFamily="34" charset="0"/>
              </a:rPr>
              <a:t>     Navy Aircraft: Shore-Based</a:t>
            </a:r>
            <a:endParaRPr lang="en-US" dirty="0">
              <a:solidFill>
                <a:schemeClr val="tx1"/>
              </a:solidFill>
              <a:latin typeface="Arial" pitchFamily="34" charset="0"/>
            </a:endParaRPr>
          </a:p>
        </p:txBody>
      </p:sp>
      <p:sp>
        <p:nvSpPr>
          <p:cNvPr id="11271" name="Rectangle 22"/>
          <p:cNvSpPr>
            <a:spLocks noChangeArrowheads="1"/>
          </p:cNvSpPr>
          <p:nvPr/>
        </p:nvSpPr>
        <p:spPr bwMode="auto">
          <a:xfrm>
            <a:off x="0" y="1656779"/>
            <a:ext cx="3381375" cy="4801314"/>
          </a:xfrm>
          <a:prstGeom prst="rect">
            <a:avLst/>
          </a:prstGeom>
          <a:noFill/>
          <a:ln w="9525">
            <a:noFill/>
            <a:miter lim="800000"/>
            <a:headEnd/>
            <a:tailEnd/>
          </a:ln>
        </p:spPr>
        <p:txBody>
          <a:bodyPr wrap="square">
            <a:spAutoFit/>
          </a:bodyPr>
          <a:lstStyle/>
          <a:p>
            <a:r>
              <a:rPr lang="en-US" sz="1700" b="1" dirty="0">
                <a:latin typeface="Arial "/>
              </a:rPr>
              <a:t>Primary Function: </a:t>
            </a:r>
            <a:r>
              <a:rPr lang="en-US" sz="1700" dirty="0">
                <a:latin typeface="Arial "/>
              </a:rPr>
              <a:t>Anti-Submarine Warfare (ASW) and Anti-surface Warfare (ASuW), Intelligence, Surveillance and Reconnaissance (ISR)</a:t>
            </a:r>
          </a:p>
          <a:p>
            <a:r>
              <a:rPr lang="en-US" sz="1700" b="1" dirty="0">
                <a:latin typeface="Arial "/>
              </a:rPr>
              <a:t>Propulsion: </a:t>
            </a:r>
            <a:r>
              <a:rPr lang="en-US" sz="1700" dirty="0">
                <a:latin typeface="Arial "/>
              </a:rPr>
              <a:t>2 CFM 56-7B engines. 27,300 lbs.. thrust</a:t>
            </a:r>
          </a:p>
          <a:p>
            <a:r>
              <a:rPr lang="en-US" sz="1700" b="1" dirty="0">
                <a:latin typeface="Arial "/>
              </a:rPr>
              <a:t>Length: </a:t>
            </a:r>
            <a:r>
              <a:rPr lang="en-US" sz="1700" dirty="0">
                <a:latin typeface="Arial "/>
              </a:rPr>
              <a:t>129.5 feet (39.47 m).</a:t>
            </a:r>
          </a:p>
          <a:p>
            <a:r>
              <a:rPr lang="en-US" sz="1700" b="1" dirty="0">
                <a:latin typeface="Arial "/>
              </a:rPr>
              <a:t>Height: </a:t>
            </a:r>
            <a:r>
              <a:rPr lang="en-US" sz="1700" dirty="0">
                <a:latin typeface="Arial "/>
              </a:rPr>
              <a:t>42.1 feet (12.83 m).</a:t>
            </a:r>
          </a:p>
          <a:p>
            <a:r>
              <a:rPr lang="en-US" sz="1700" b="1" dirty="0">
                <a:latin typeface="Arial "/>
              </a:rPr>
              <a:t>Wingspan: </a:t>
            </a:r>
            <a:r>
              <a:rPr lang="en-US" sz="1700" dirty="0">
                <a:latin typeface="Arial "/>
              </a:rPr>
              <a:t>123.6 feet (37.64 m)</a:t>
            </a:r>
          </a:p>
          <a:p>
            <a:r>
              <a:rPr lang="en-US" sz="1700" b="1" dirty="0">
                <a:latin typeface="Arial "/>
              </a:rPr>
              <a:t>Weight: </a:t>
            </a:r>
            <a:r>
              <a:rPr lang="en-US" sz="1700" dirty="0">
                <a:latin typeface="Arial "/>
              </a:rPr>
              <a:t>Maximum gross takeoff, 189,200 pounds (85,820 kg)</a:t>
            </a:r>
          </a:p>
          <a:p>
            <a:r>
              <a:rPr lang="en-US" sz="1700" b="1" dirty="0">
                <a:latin typeface="Arial "/>
              </a:rPr>
              <a:t>Airspeed: </a:t>
            </a:r>
            <a:r>
              <a:rPr lang="en-US" sz="1700" dirty="0">
                <a:latin typeface="Arial "/>
              </a:rPr>
              <a:t>490 knots </a:t>
            </a:r>
          </a:p>
          <a:p>
            <a:r>
              <a:rPr lang="en-US" sz="1700" b="1" dirty="0">
                <a:latin typeface="Arial "/>
              </a:rPr>
              <a:t>Ceiling: </a:t>
            </a:r>
            <a:r>
              <a:rPr lang="en-US" sz="1700" dirty="0">
                <a:latin typeface="Arial "/>
              </a:rPr>
              <a:t>41,000 feet</a:t>
            </a:r>
          </a:p>
          <a:p>
            <a:r>
              <a:rPr lang="en-US" sz="1700" b="1" dirty="0">
                <a:latin typeface="Arial "/>
              </a:rPr>
              <a:t>Range: </a:t>
            </a:r>
            <a:r>
              <a:rPr lang="en-US" sz="1700" dirty="0">
                <a:latin typeface="Arial "/>
              </a:rPr>
              <a:t>1,200 nautical miles radius with four hours on station</a:t>
            </a:r>
          </a:p>
          <a:p>
            <a:r>
              <a:rPr lang="en-US" sz="1700" b="1" dirty="0">
                <a:latin typeface="Arial "/>
              </a:rPr>
              <a:t>Crew: </a:t>
            </a:r>
            <a:r>
              <a:rPr lang="en-US" sz="1700" dirty="0">
                <a:latin typeface="Arial "/>
              </a:rPr>
              <a:t>Nine</a:t>
            </a:r>
            <a:endParaRPr lang="en-US" sz="1700" dirty="0">
              <a:latin typeface="Arial "/>
              <a:cs typeface="Arial" pitchFamily="34" charset="0"/>
            </a:endParaRPr>
          </a:p>
        </p:txBody>
      </p:sp>
      <p:sp>
        <p:nvSpPr>
          <p:cNvPr id="11272" name="Rectangle 23"/>
          <p:cNvSpPr>
            <a:spLocks noChangeArrowheads="1"/>
          </p:cNvSpPr>
          <p:nvPr/>
        </p:nvSpPr>
        <p:spPr bwMode="auto">
          <a:xfrm>
            <a:off x="3268655" y="1407689"/>
            <a:ext cx="5640379" cy="1985159"/>
          </a:xfrm>
          <a:prstGeom prst="rect">
            <a:avLst/>
          </a:prstGeom>
          <a:noFill/>
          <a:ln w="9525">
            <a:noFill/>
            <a:miter lim="800000"/>
            <a:headEnd/>
            <a:tailEnd/>
          </a:ln>
        </p:spPr>
        <p:txBody>
          <a:bodyPr wrap="square">
            <a:spAutoFit/>
          </a:bodyPr>
          <a:lstStyle/>
          <a:p>
            <a:pPr algn="ctr">
              <a:spcBef>
                <a:spcPct val="50000"/>
              </a:spcBef>
              <a:buClrTx/>
              <a:buFont typeface="Wingdings" pitchFamily="2" charset="2"/>
              <a:buNone/>
              <a:defRPr/>
            </a:pPr>
            <a:r>
              <a:rPr lang="en-US" sz="2400" b="1" kern="0" dirty="0">
                <a:latin typeface="Arial" panose="020B0604020202020204" pitchFamily="34" charset="0"/>
                <a:cs typeface="Arial" panose="020B0604020202020204" pitchFamily="34" charset="0"/>
              </a:rPr>
              <a:t>P-8 ‘Poseidon’</a:t>
            </a:r>
          </a:p>
          <a:p>
            <a:pPr algn="ctr">
              <a:spcBef>
                <a:spcPct val="50000"/>
              </a:spcBef>
              <a:buClrTx/>
              <a:buFont typeface="Wingdings" pitchFamily="2" charset="2"/>
              <a:buNone/>
              <a:defRPr/>
            </a:pPr>
            <a:r>
              <a:rPr lang="en-US" sz="1800" dirty="0">
                <a:latin typeface="Arial" panose="020B0604020202020204" pitchFamily="34" charset="0"/>
                <a:cs typeface="Arial" panose="020B0604020202020204" pitchFamily="34" charset="0"/>
              </a:rPr>
              <a:t>Maritime Surveillance (new)</a:t>
            </a:r>
          </a:p>
          <a:p>
            <a:pPr algn="ctr" eaLnBrk="1" hangingPunct="1">
              <a:buFontTx/>
              <a:buNone/>
            </a:pPr>
            <a:r>
              <a:rPr lang="en-US" sz="1800" dirty="0">
                <a:latin typeface="Arial" panose="020B0604020202020204" pitchFamily="34" charset="0"/>
                <a:cs typeface="Arial" panose="020B0604020202020204" pitchFamily="34" charset="0"/>
              </a:rPr>
              <a:t>Multi-mission maritime patrol and reconnaissance aircraft. Efficiently conducts anti-submarine warfare, anti-surface warfare, intelligence, surveillance, reconnaissance, and humanitarian response. </a:t>
            </a:r>
          </a:p>
        </p:txBody>
      </p:sp>
      <p:pic>
        <p:nvPicPr>
          <p:cNvPr id="9" name="Picture 8" descr="120203-N-NL401-123.jpg"/>
          <p:cNvPicPr>
            <a:picLocks noChangeAspect="1"/>
          </p:cNvPicPr>
          <p:nvPr/>
        </p:nvPicPr>
        <p:blipFill>
          <a:blip r:embed="rId3" cstate="screen"/>
          <a:srcRect/>
          <a:stretch>
            <a:fillRect/>
          </a:stretch>
        </p:blipFill>
        <p:spPr>
          <a:xfrm>
            <a:off x="3381375" y="3472530"/>
            <a:ext cx="5640378" cy="2976546"/>
          </a:xfrm>
          <a:prstGeom prst="rect">
            <a:avLst/>
          </a:prstGeom>
          <a:ln w="12700">
            <a:solidFill>
              <a:schemeClr val="tx1"/>
            </a:solidFill>
          </a:ln>
        </p:spPr>
      </p:pic>
    </p:spTree>
    <p:extLst>
      <p:ext uri="{BB962C8B-B14F-4D97-AF65-F5344CB8AC3E}">
        <p14:creationId xmlns:p14="http://schemas.microsoft.com/office/powerpoint/2010/main" val="212389441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15" descr="E-6B in flight"/>
          <p:cNvPicPr>
            <a:picLocks noChangeAspect="1" noChangeArrowheads="1"/>
          </p:cNvPicPr>
          <p:nvPr/>
        </p:nvPicPr>
        <p:blipFill>
          <a:blip r:embed="rId3" cstate="screen">
            <a:extLst>
              <a:ext uri="{28A0092B-C50C-407E-A947-70E740481C1C}">
                <a14:useLocalDpi xmlns:a14="http://schemas.microsoft.com/office/drawing/2010/main"/>
              </a:ext>
            </a:extLst>
          </a:blip>
          <a:srcRect b="8941"/>
          <a:stretch>
            <a:fillRect/>
          </a:stretch>
        </p:blipFill>
        <p:spPr bwMode="auto">
          <a:xfrm>
            <a:off x="194862" y="3657327"/>
            <a:ext cx="4312957" cy="2543619"/>
          </a:xfrm>
          <a:prstGeom prst="rect">
            <a:avLst/>
          </a:prstGeom>
          <a:noFill/>
          <a:ln w="12700">
            <a:solidFill>
              <a:srgbClr val="000000"/>
            </a:solidFill>
            <a:miter lim="800000"/>
            <a:headEnd/>
            <a:tailEnd/>
          </a:ln>
        </p:spPr>
      </p:pic>
      <p:sp>
        <p:nvSpPr>
          <p:cNvPr id="11272" name="Rectangle 23"/>
          <p:cNvSpPr>
            <a:spLocks noChangeArrowheads="1"/>
          </p:cNvSpPr>
          <p:nvPr/>
        </p:nvSpPr>
        <p:spPr bwMode="auto">
          <a:xfrm>
            <a:off x="0" y="1656779"/>
            <a:ext cx="4364609" cy="2000548"/>
          </a:xfrm>
          <a:prstGeom prst="rect">
            <a:avLst/>
          </a:prstGeom>
          <a:noFill/>
          <a:ln w="9525">
            <a:noFill/>
            <a:miter lim="800000"/>
            <a:headEnd/>
            <a:tailEnd/>
          </a:ln>
        </p:spPr>
        <p:txBody>
          <a:bodyPr wrap="square">
            <a:spAutoFit/>
          </a:bodyPr>
          <a:lstStyle/>
          <a:p>
            <a:pPr algn="ctr">
              <a:buFontTx/>
              <a:buNone/>
            </a:pPr>
            <a:r>
              <a:rPr lang="en-US" sz="2400" b="1" dirty="0">
                <a:latin typeface="Arial" pitchFamily="34" charset="0"/>
                <a:cs typeface="Arial" pitchFamily="34" charset="0"/>
              </a:rPr>
              <a:t>E-6A/B ‘Mercury’</a:t>
            </a:r>
          </a:p>
          <a:p>
            <a:pPr algn="ctr">
              <a:buFontTx/>
              <a:buNone/>
            </a:pPr>
            <a:r>
              <a:rPr lang="en-US" sz="2000" dirty="0">
                <a:latin typeface="Arial" pitchFamily="34" charset="0"/>
                <a:cs typeface="Arial" pitchFamily="34" charset="0"/>
              </a:rPr>
              <a:t>Communications and Strategic Forces Airborne Command Post, known as TACAMO: Take Charge and Move Out </a:t>
            </a:r>
          </a:p>
          <a:p>
            <a:pPr algn="ctr">
              <a:buFontTx/>
              <a:buNone/>
            </a:pPr>
            <a:r>
              <a:rPr lang="en-US" sz="2000" dirty="0">
                <a:latin typeface="Arial" pitchFamily="34" charset="0"/>
                <a:cs typeface="Arial" pitchFamily="34" charset="0"/>
              </a:rPr>
              <a:t>(Boeing 707)</a:t>
            </a:r>
            <a:endParaRPr lang="en-US" sz="2400" dirty="0">
              <a:latin typeface="Arial" pitchFamily="34" charset="0"/>
              <a:cs typeface="Arial" pitchFamily="34" charset="0"/>
            </a:endParaRPr>
          </a:p>
        </p:txBody>
      </p:sp>
      <p:sp>
        <p:nvSpPr>
          <p:cNvPr id="6" name="Rectangle 23"/>
          <p:cNvSpPr>
            <a:spLocks noChangeArrowheads="1"/>
          </p:cNvSpPr>
          <p:nvPr/>
        </p:nvSpPr>
        <p:spPr bwMode="auto">
          <a:xfrm>
            <a:off x="4507820" y="1656779"/>
            <a:ext cx="4636179" cy="4801314"/>
          </a:xfrm>
          <a:prstGeom prst="rect">
            <a:avLst/>
          </a:prstGeom>
          <a:noFill/>
          <a:ln w="9525">
            <a:noFill/>
            <a:miter lim="800000"/>
            <a:headEnd/>
            <a:tailEnd/>
          </a:ln>
        </p:spPr>
        <p:txBody>
          <a:bodyPr wrap="square">
            <a:spAutoFit/>
          </a:bodyPr>
          <a:lstStyle/>
          <a:p>
            <a:r>
              <a:rPr lang="en-US" sz="1800" b="1" dirty="0">
                <a:latin typeface="Arial "/>
              </a:rPr>
              <a:t>Primary Function: </a:t>
            </a:r>
            <a:r>
              <a:rPr lang="en-US" sz="1800" dirty="0">
                <a:latin typeface="Arial "/>
              </a:rPr>
              <a:t>Communications relay for fleet ballistic missile submarines and airborne command post for U.S. Strategic forces.  </a:t>
            </a:r>
          </a:p>
          <a:p>
            <a:r>
              <a:rPr lang="en-US" sz="1800" b="1" dirty="0">
                <a:latin typeface="Arial "/>
              </a:rPr>
              <a:t>Date Deployed: </a:t>
            </a:r>
            <a:r>
              <a:rPr lang="en-US" sz="1800" dirty="0">
                <a:latin typeface="Arial "/>
              </a:rPr>
              <a:t>October 1998.  </a:t>
            </a:r>
          </a:p>
          <a:p>
            <a:r>
              <a:rPr lang="en-US" sz="1800" b="1" dirty="0">
                <a:latin typeface="Arial "/>
              </a:rPr>
              <a:t>Unit Cost: </a:t>
            </a:r>
            <a:r>
              <a:rPr lang="en-US" sz="1800" dirty="0">
                <a:latin typeface="Arial "/>
              </a:rPr>
              <a:t>141.7 million.  </a:t>
            </a:r>
          </a:p>
          <a:p>
            <a:r>
              <a:rPr lang="en-US" sz="1800" b="1" dirty="0">
                <a:latin typeface="Arial "/>
              </a:rPr>
              <a:t>Propulsion: </a:t>
            </a:r>
            <a:r>
              <a:rPr lang="en-US" sz="1800" dirty="0">
                <a:latin typeface="Arial "/>
              </a:rPr>
              <a:t>Four CFM-56-2A-2 High bypass turbofans.  </a:t>
            </a:r>
          </a:p>
          <a:p>
            <a:r>
              <a:rPr lang="en-US" sz="1800" b="1" dirty="0">
                <a:latin typeface="Arial "/>
              </a:rPr>
              <a:t>Length: </a:t>
            </a:r>
            <a:r>
              <a:rPr lang="en-US" sz="1800" dirty="0">
                <a:latin typeface="Arial "/>
              </a:rPr>
              <a:t>150 feet, 4 inches (45.8 meters).  </a:t>
            </a:r>
          </a:p>
          <a:p>
            <a:r>
              <a:rPr lang="en-US" sz="1800" b="1" dirty="0">
                <a:latin typeface="Arial "/>
              </a:rPr>
              <a:t>Height: </a:t>
            </a:r>
            <a:r>
              <a:rPr lang="en-US" sz="1800" dirty="0">
                <a:latin typeface="Arial "/>
              </a:rPr>
              <a:t>42 feet 5 inches (12.9 meters).  </a:t>
            </a:r>
          </a:p>
          <a:p>
            <a:r>
              <a:rPr lang="en-US" sz="1800" b="1" dirty="0">
                <a:latin typeface="Arial "/>
              </a:rPr>
              <a:t>Wingspan: </a:t>
            </a:r>
            <a:r>
              <a:rPr lang="en-US" sz="1800" dirty="0">
                <a:latin typeface="Arial "/>
              </a:rPr>
              <a:t>148 feet, 4 inches (45.2 m).  </a:t>
            </a:r>
          </a:p>
          <a:p>
            <a:r>
              <a:rPr lang="en-US" sz="1800" b="1" dirty="0">
                <a:latin typeface="Arial "/>
              </a:rPr>
              <a:t>Weight: </a:t>
            </a:r>
            <a:r>
              <a:rPr lang="en-US" sz="1800" dirty="0">
                <a:latin typeface="Arial "/>
              </a:rPr>
              <a:t>Max gross, take-off. 342,000 lbs. (154,400 kg).  </a:t>
            </a:r>
          </a:p>
          <a:p>
            <a:r>
              <a:rPr lang="en-US" sz="1800" b="1" dirty="0">
                <a:latin typeface="Arial "/>
              </a:rPr>
              <a:t>Airspeed: </a:t>
            </a:r>
            <a:r>
              <a:rPr lang="en-US" sz="1800" dirty="0">
                <a:latin typeface="Arial "/>
              </a:rPr>
              <a:t>522 knots, 600 miles (960 km) </a:t>
            </a:r>
          </a:p>
          <a:p>
            <a:r>
              <a:rPr lang="en-US" sz="1800" b="1" dirty="0">
                <a:latin typeface="Arial "/>
              </a:rPr>
              <a:t>Ceiling: </a:t>
            </a:r>
            <a:r>
              <a:rPr lang="en-US" sz="1800" dirty="0">
                <a:latin typeface="Arial "/>
              </a:rPr>
              <a:t>Above 40,000 feet.  </a:t>
            </a:r>
          </a:p>
          <a:p>
            <a:r>
              <a:rPr lang="en-US" sz="1800" b="1" dirty="0">
                <a:latin typeface="Arial "/>
              </a:rPr>
              <a:t>Range: </a:t>
            </a:r>
            <a:r>
              <a:rPr lang="en-US" sz="1800" dirty="0">
                <a:latin typeface="Arial "/>
              </a:rPr>
              <a:t>7,590 statute miles </a:t>
            </a:r>
          </a:p>
          <a:p>
            <a:r>
              <a:rPr lang="en-US" sz="1800" b="1" dirty="0">
                <a:latin typeface="Arial "/>
              </a:rPr>
              <a:t>Crew: </a:t>
            </a:r>
            <a:r>
              <a:rPr lang="en-US" sz="1800" dirty="0">
                <a:latin typeface="Arial "/>
              </a:rPr>
              <a:t>22</a:t>
            </a:r>
            <a:endParaRPr lang="en-US" sz="1800" dirty="0">
              <a:latin typeface="Arial "/>
              <a:cs typeface="Arial" pitchFamily="34" charset="0"/>
            </a:endParaRPr>
          </a:p>
        </p:txBody>
      </p:sp>
      <p:sp>
        <p:nvSpPr>
          <p:cNvPr id="8" name="Rectangle 2"/>
          <p:cNvSpPr>
            <a:spLocks noGrp="1" noChangeArrowheads="1"/>
          </p:cNvSpPr>
          <p:nvPr>
            <p:ph type="title"/>
          </p:nvPr>
        </p:nvSpPr>
        <p:spPr>
          <a:xfrm>
            <a:off x="0" y="513779"/>
            <a:ext cx="9144000" cy="1143000"/>
          </a:xfrm>
        </p:spPr>
        <p:txBody>
          <a:bodyPr/>
          <a:lstStyle/>
          <a:p>
            <a:pPr eaLnBrk="1" hangingPunct="1"/>
            <a:r>
              <a:rPr lang="en-US" dirty="0">
                <a:solidFill>
                  <a:srgbClr val="003399"/>
                </a:solidFill>
                <a:latin typeface="Impact" pitchFamily="34" charset="0"/>
              </a:rPr>
              <a:t>     Navy Aircraft: Shore-Based</a:t>
            </a:r>
            <a:endParaRPr lang="en-US" dirty="0">
              <a:solidFill>
                <a:schemeClr val="tx1"/>
              </a:solidFill>
              <a:latin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Rectangle 23"/>
          <p:cNvSpPr>
            <a:spLocks noChangeArrowheads="1"/>
          </p:cNvSpPr>
          <p:nvPr/>
        </p:nvSpPr>
        <p:spPr bwMode="auto">
          <a:xfrm>
            <a:off x="0" y="1893919"/>
            <a:ext cx="4505325" cy="4555093"/>
          </a:xfrm>
          <a:prstGeom prst="rect">
            <a:avLst/>
          </a:prstGeom>
          <a:noFill/>
          <a:ln w="9525">
            <a:noFill/>
            <a:miter lim="800000"/>
            <a:headEnd/>
            <a:tailEnd/>
          </a:ln>
        </p:spPr>
        <p:txBody>
          <a:bodyPr wrap="square">
            <a:spAutoFit/>
          </a:bodyPr>
          <a:lstStyle/>
          <a:p>
            <a:r>
              <a:rPr lang="en-US" sz="1700" b="1" dirty="0">
                <a:latin typeface="Arial "/>
              </a:rPr>
              <a:t>Primary Function: </a:t>
            </a:r>
            <a:r>
              <a:rPr lang="en-US" sz="1700" dirty="0">
                <a:latin typeface="Arial "/>
              </a:rPr>
              <a:t>Fleet logistics support.</a:t>
            </a:r>
          </a:p>
          <a:p>
            <a:r>
              <a:rPr lang="en-US" sz="1700" b="1" dirty="0">
                <a:latin typeface="Arial "/>
              </a:rPr>
              <a:t>Date Deployed: </a:t>
            </a:r>
            <a:r>
              <a:rPr lang="en-US" sz="1700" dirty="0">
                <a:latin typeface="Arial "/>
              </a:rPr>
              <a:t>April 2001</a:t>
            </a:r>
          </a:p>
          <a:p>
            <a:r>
              <a:rPr lang="en-US" sz="1700" b="1" dirty="0">
                <a:latin typeface="Arial "/>
              </a:rPr>
              <a:t>Propulsion: </a:t>
            </a:r>
            <a:r>
              <a:rPr lang="en-US" sz="1700" dirty="0">
                <a:latin typeface="Arial "/>
              </a:rPr>
              <a:t>Two CFM56-7 SLST engines.</a:t>
            </a:r>
          </a:p>
          <a:p>
            <a:r>
              <a:rPr lang="en-US" sz="1700" b="1" dirty="0">
                <a:latin typeface="Arial "/>
              </a:rPr>
              <a:t>Length: </a:t>
            </a:r>
            <a:r>
              <a:rPr lang="en-US" sz="1700" dirty="0">
                <a:latin typeface="Arial "/>
              </a:rPr>
              <a:t>110 feet 4 inches (33.63 meters).</a:t>
            </a:r>
          </a:p>
          <a:p>
            <a:r>
              <a:rPr lang="en-US" sz="1700" b="1" dirty="0">
                <a:latin typeface="Arial "/>
              </a:rPr>
              <a:t>Height: </a:t>
            </a:r>
            <a:r>
              <a:rPr lang="en-US" sz="1700" dirty="0">
                <a:latin typeface="Arial "/>
              </a:rPr>
              <a:t>41 feet 2 inches (12.55 meters).</a:t>
            </a:r>
          </a:p>
          <a:p>
            <a:r>
              <a:rPr lang="en-US" sz="1700" b="1" dirty="0">
                <a:latin typeface="Arial "/>
              </a:rPr>
              <a:t>Wingspan: </a:t>
            </a:r>
            <a:r>
              <a:rPr lang="en-US" sz="1700" dirty="0">
                <a:latin typeface="Arial "/>
              </a:rPr>
              <a:t>117 feet 5 inches (35.8 m).</a:t>
            </a:r>
          </a:p>
          <a:p>
            <a:r>
              <a:rPr lang="en-US" sz="1700" b="1" dirty="0">
                <a:latin typeface="Arial "/>
              </a:rPr>
              <a:t>Weight: </a:t>
            </a:r>
            <a:r>
              <a:rPr lang="en-US" sz="1700" dirty="0">
                <a:latin typeface="Arial "/>
              </a:rPr>
              <a:t>Max. 171,000 lbs. (77,564 kg)</a:t>
            </a:r>
          </a:p>
          <a:p>
            <a:r>
              <a:rPr lang="en-US" sz="1700" b="1" dirty="0">
                <a:latin typeface="Arial "/>
              </a:rPr>
              <a:t>Taxi: </a:t>
            </a:r>
            <a:r>
              <a:rPr lang="en-US" sz="1700" dirty="0">
                <a:latin typeface="Arial "/>
              </a:rPr>
              <a:t>171,000 lbs. (77,564 kg)</a:t>
            </a:r>
          </a:p>
          <a:p>
            <a:r>
              <a:rPr lang="en-US" sz="1700" b="1" dirty="0">
                <a:latin typeface="Arial "/>
              </a:rPr>
              <a:t>Landing: </a:t>
            </a:r>
            <a:r>
              <a:rPr lang="en-US" sz="1700" dirty="0">
                <a:latin typeface="Arial "/>
              </a:rPr>
              <a:t>134,000 lbs. (60,781 kg)</a:t>
            </a:r>
          </a:p>
          <a:p>
            <a:r>
              <a:rPr lang="en-US" sz="1700" b="1" dirty="0">
                <a:latin typeface="Arial "/>
              </a:rPr>
              <a:t>Zero fuel: </a:t>
            </a:r>
            <a:r>
              <a:rPr lang="en-US" sz="1700" dirty="0">
                <a:latin typeface="Arial "/>
              </a:rPr>
              <a:t>126,000 lbs. (57,153 kg).  </a:t>
            </a:r>
          </a:p>
          <a:p>
            <a:r>
              <a:rPr lang="en-US" sz="1700" b="1" dirty="0">
                <a:latin typeface="Arial "/>
              </a:rPr>
              <a:t>Airspeed: </a:t>
            </a:r>
            <a:r>
              <a:rPr lang="en-US" sz="1700" dirty="0">
                <a:latin typeface="Arial "/>
              </a:rPr>
              <a:t>Range: 0.78 to 0.82 Mach (585 to 615 mph, 940 to 990 kph).  </a:t>
            </a:r>
          </a:p>
          <a:p>
            <a:r>
              <a:rPr lang="en-US" sz="1700" b="1" dirty="0">
                <a:latin typeface="Arial "/>
              </a:rPr>
              <a:t>Ceiling: </a:t>
            </a:r>
            <a:r>
              <a:rPr lang="en-US" sz="1700" dirty="0">
                <a:latin typeface="Arial "/>
              </a:rPr>
              <a:t>41,000 feet (12,497 meters).  </a:t>
            </a:r>
          </a:p>
          <a:p>
            <a:r>
              <a:rPr lang="en-US" sz="1700" b="1" dirty="0">
                <a:latin typeface="Arial "/>
              </a:rPr>
              <a:t>Range: </a:t>
            </a:r>
            <a:r>
              <a:rPr lang="en-US" sz="1700" dirty="0">
                <a:latin typeface="Arial "/>
              </a:rPr>
              <a:t>3,142 nautical miles (3,452 statute miles) with 121 passengers or 40,000 lbs.. (18,144 kg) of cargo.  </a:t>
            </a:r>
          </a:p>
          <a:p>
            <a:r>
              <a:rPr lang="en-US" sz="1700" b="1" dirty="0">
                <a:latin typeface="Arial "/>
              </a:rPr>
              <a:t>Crew: </a:t>
            </a:r>
            <a:r>
              <a:rPr lang="en-US" sz="1700" dirty="0">
                <a:latin typeface="Arial "/>
              </a:rPr>
              <a:t>Four. </a:t>
            </a:r>
            <a:r>
              <a:rPr lang="en-US" sz="1800" dirty="0">
                <a:latin typeface="Arial "/>
              </a:rPr>
              <a:t> </a:t>
            </a:r>
          </a:p>
        </p:txBody>
      </p:sp>
      <p:sp>
        <p:nvSpPr>
          <p:cNvPr id="6" name="Rectangle 23"/>
          <p:cNvSpPr>
            <a:spLocks noChangeArrowheads="1"/>
          </p:cNvSpPr>
          <p:nvPr/>
        </p:nvSpPr>
        <p:spPr bwMode="auto">
          <a:xfrm>
            <a:off x="4505325" y="1656779"/>
            <a:ext cx="4449450" cy="1569660"/>
          </a:xfrm>
          <a:prstGeom prst="rect">
            <a:avLst/>
          </a:prstGeom>
          <a:noFill/>
          <a:ln w="9525">
            <a:noFill/>
            <a:miter lim="800000"/>
            <a:headEnd/>
            <a:tailEnd/>
          </a:ln>
        </p:spPr>
        <p:txBody>
          <a:bodyPr wrap="square">
            <a:spAutoFit/>
          </a:bodyPr>
          <a:lstStyle/>
          <a:p>
            <a:pPr algn="ctr">
              <a:buFontTx/>
              <a:buNone/>
            </a:pPr>
            <a:r>
              <a:rPr lang="en-US" sz="2400" b="1" dirty="0">
                <a:latin typeface="Arial" pitchFamily="34" charset="0"/>
                <a:cs typeface="Arial" pitchFamily="34" charset="0"/>
              </a:rPr>
              <a:t>C-40 ‘Clipper’</a:t>
            </a:r>
          </a:p>
          <a:p>
            <a:pPr algn="ctr">
              <a:buFontTx/>
              <a:buNone/>
            </a:pPr>
            <a:r>
              <a:rPr lang="en-US" sz="1800" dirty="0">
                <a:latin typeface="Arial" pitchFamily="34" charset="0"/>
                <a:cs typeface="Arial" pitchFamily="34" charset="0"/>
              </a:rPr>
              <a:t>Personnel / cargo transport. Boeing 737 airframe. 3 configurations: A</a:t>
            </a:r>
            <a:r>
              <a:rPr lang="en-US" sz="1800" dirty="0">
                <a:latin typeface="Arial "/>
              </a:rPr>
              <a:t>ll-passenger configuration, all-cargo, or combination of pallets and passengers.</a:t>
            </a:r>
            <a:endParaRPr lang="en-US" sz="1800" dirty="0">
              <a:latin typeface="Arial "/>
              <a:cs typeface="Arial" pitchFamily="34" charset="0"/>
            </a:endParaRPr>
          </a:p>
        </p:txBody>
      </p:sp>
      <p:pic>
        <p:nvPicPr>
          <p:cNvPr id="7" name="Picture 6" descr="C-40-1.jpg"/>
          <p:cNvPicPr>
            <a:picLocks noChangeAspect="1"/>
          </p:cNvPicPr>
          <p:nvPr/>
        </p:nvPicPr>
        <p:blipFill>
          <a:blip r:embed="rId3" cstate="screen">
            <a:extLst>
              <a:ext uri="{28A0092B-C50C-407E-A947-70E740481C1C}">
                <a14:useLocalDpi xmlns:a14="http://schemas.microsoft.com/office/drawing/2010/main"/>
              </a:ext>
            </a:extLst>
          </a:blip>
          <a:srcRect b="-129"/>
          <a:stretch>
            <a:fillRect/>
          </a:stretch>
        </p:blipFill>
        <p:spPr>
          <a:xfrm>
            <a:off x="4396425" y="3393537"/>
            <a:ext cx="4667250" cy="2812826"/>
          </a:xfrm>
          <a:prstGeom prst="rect">
            <a:avLst/>
          </a:prstGeom>
          <a:ln w="12700">
            <a:solidFill>
              <a:schemeClr val="tx1"/>
            </a:solidFill>
          </a:ln>
        </p:spPr>
      </p:pic>
      <p:sp>
        <p:nvSpPr>
          <p:cNvPr id="8" name="Rectangle 2"/>
          <p:cNvSpPr>
            <a:spLocks noGrp="1" noChangeArrowheads="1"/>
          </p:cNvSpPr>
          <p:nvPr>
            <p:ph type="title"/>
          </p:nvPr>
        </p:nvSpPr>
        <p:spPr>
          <a:xfrm>
            <a:off x="0" y="513779"/>
            <a:ext cx="9144000" cy="1143000"/>
          </a:xfrm>
        </p:spPr>
        <p:txBody>
          <a:bodyPr/>
          <a:lstStyle/>
          <a:p>
            <a:pPr eaLnBrk="1" hangingPunct="1"/>
            <a:r>
              <a:rPr lang="en-US" dirty="0">
                <a:solidFill>
                  <a:srgbClr val="003399"/>
                </a:solidFill>
                <a:latin typeface="Impact" pitchFamily="34" charset="0"/>
              </a:rPr>
              <a:t>     Navy Aircraft: Shore-Based</a:t>
            </a:r>
            <a:endParaRPr lang="en-US" dirty="0">
              <a:solidFill>
                <a:schemeClr val="tx1"/>
              </a:solidFill>
              <a:latin typeface="Arial" pitchFamily="34" charset="0"/>
            </a:endParaRPr>
          </a:p>
        </p:txBody>
      </p:sp>
    </p:spTree>
    <p:extLst>
      <p:ext uri="{BB962C8B-B14F-4D97-AF65-F5344CB8AC3E}">
        <p14:creationId xmlns:p14="http://schemas.microsoft.com/office/powerpoint/2010/main" val="32017403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Unmanned Aircraft</a:t>
            </a:r>
            <a:endParaRPr lang="en-US" dirty="0">
              <a:solidFill>
                <a:schemeClr val="tx1"/>
              </a:solidFill>
              <a:latin typeface="Arial" pitchFamily="34" charset="0"/>
            </a:endParaRPr>
          </a:p>
        </p:txBody>
      </p:sp>
      <p:sp>
        <p:nvSpPr>
          <p:cNvPr id="9" name="Rectangle 23"/>
          <p:cNvSpPr>
            <a:spLocks noChangeArrowheads="1"/>
          </p:cNvSpPr>
          <p:nvPr/>
        </p:nvSpPr>
        <p:spPr bwMode="auto">
          <a:xfrm>
            <a:off x="2962276" y="1649838"/>
            <a:ext cx="6020717" cy="1661993"/>
          </a:xfrm>
          <a:prstGeom prst="rect">
            <a:avLst/>
          </a:prstGeom>
          <a:noFill/>
          <a:ln w="9525">
            <a:noFill/>
            <a:miter lim="800000"/>
            <a:headEnd/>
            <a:tailEnd/>
          </a:ln>
        </p:spPr>
        <p:txBody>
          <a:bodyPr wrap="square">
            <a:spAutoFit/>
          </a:bodyPr>
          <a:lstStyle/>
          <a:p>
            <a:pPr algn="ctr">
              <a:buFontTx/>
              <a:buNone/>
            </a:pPr>
            <a:r>
              <a:rPr lang="en-US" sz="2800" b="1" dirty="0">
                <a:latin typeface="Arial" pitchFamily="34" charset="0"/>
                <a:cs typeface="Arial" pitchFamily="34" charset="0"/>
              </a:rPr>
              <a:t>MQ-4C ‘Triton’ </a:t>
            </a:r>
          </a:p>
          <a:p>
            <a:pPr algn="ctr">
              <a:buNone/>
            </a:pPr>
            <a:r>
              <a:rPr lang="en-US" sz="1800" dirty="0">
                <a:latin typeface="Arial" panose="020B0604020202020204" pitchFamily="34" charset="0"/>
                <a:cs typeface="Arial" panose="020B0604020202020204" pitchFamily="34" charset="0"/>
              </a:rPr>
              <a:t>Autonomously operated aircraft that provides a persistent maritime ISR capability using multiple sensors. Provides a continuous source of information to maintain a tactical overview of the maritime battle space</a:t>
            </a:r>
            <a:r>
              <a:rPr lang="en-US" sz="2000" dirty="0">
                <a:latin typeface="Arial" pitchFamily="34" charset="0"/>
                <a:cs typeface="Arial" pitchFamily="34" charset="0"/>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834" t="20464" r="18542" b="33427"/>
          <a:stretch/>
        </p:blipFill>
        <p:spPr>
          <a:xfrm>
            <a:off x="2962275" y="3409950"/>
            <a:ext cx="6020718" cy="2964494"/>
          </a:xfrm>
          <a:prstGeom prst="rect">
            <a:avLst/>
          </a:prstGeom>
          <a:ln>
            <a:solidFill>
              <a:schemeClr val="tx1"/>
            </a:solidFill>
          </a:ln>
        </p:spPr>
      </p:pic>
      <p:sp>
        <p:nvSpPr>
          <p:cNvPr id="2" name="Rectangle 1"/>
          <p:cNvSpPr/>
          <p:nvPr/>
        </p:nvSpPr>
        <p:spPr>
          <a:xfrm>
            <a:off x="0" y="1776406"/>
            <a:ext cx="2962275" cy="4696157"/>
          </a:xfrm>
          <a:prstGeom prst="rect">
            <a:avLst/>
          </a:prstGeom>
        </p:spPr>
        <p:txBody>
          <a:bodyPr wrap="square">
            <a:spAutoFit/>
          </a:bodyPr>
          <a:lstStyle/>
          <a:p>
            <a:pPr marL="0" marR="0">
              <a:spcBef>
                <a:spcPts val="500"/>
              </a:spcBef>
              <a:spcAft>
                <a:spcPts val="0"/>
              </a:spcAft>
            </a:pP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b="1" dirty="0">
                <a:latin typeface="Arial" panose="020B0604020202020204" pitchFamily="34" charset="0"/>
                <a:ea typeface="Calibri" panose="020F0502020204030204" pitchFamily="34" charset="0"/>
                <a:cs typeface="Arial" panose="020B0604020202020204" pitchFamily="34" charset="0"/>
              </a:rPr>
              <a:t>Primary Function: </a:t>
            </a:r>
            <a:r>
              <a:rPr lang="en-US" sz="1800" dirty="0">
                <a:latin typeface="Arial" panose="020B0604020202020204" pitchFamily="34" charset="0"/>
                <a:ea typeface="Calibri" panose="020F0502020204030204" pitchFamily="34" charset="0"/>
                <a:cs typeface="Arial" panose="020B0604020202020204" pitchFamily="34" charset="0"/>
              </a:rPr>
              <a:t>Maritime Intelligence, Surveillance, and Reconnaissance</a:t>
            </a:r>
          </a:p>
          <a:p>
            <a:pPr marL="0" marR="0">
              <a:spcBef>
                <a:spcPts val="500"/>
              </a:spcBef>
              <a:spcAft>
                <a:spcPts val="0"/>
              </a:spcAft>
            </a:pP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b="1" dirty="0">
                <a:latin typeface="Arial" panose="020B0604020202020204" pitchFamily="34" charset="0"/>
                <a:ea typeface="Calibri" panose="020F0502020204030204" pitchFamily="34" charset="0"/>
                <a:cs typeface="Arial" panose="020B0604020202020204" pitchFamily="34" charset="0"/>
              </a:rPr>
              <a:t>Propulsion: </a:t>
            </a:r>
            <a:r>
              <a:rPr lang="en-US" sz="1800" dirty="0">
                <a:latin typeface="Arial" panose="020B0604020202020204" pitchFamily="34" charset="0"/>
                <a:ea typeface="Calibri" panose="020F0502020204030204" pitchFamily="34" charset="0"/>
                <a:cs typeface="Arial" panose="020B0604020202020204" pitchFamily="34" charset="0"/>
              </a:rPr>
              <a:t>Rolls-Royce AE3007H</a:t>
            </a:r>
          </a:p>
          <a:p>
            <a:pPr marL="0" marR="0">
              <a:spcBef>
                <a:spcPts val="50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 Endurance: </a:t>
            </a:r>
            <a:r>
              <a:rPr lang="en-US" sz="1800" dirty="0">
                <a:latin typeface="Arial" panose="020B0604020202020204" pitchFamily="34" charset="0"/>
                <a:ea typeface="Calibri" panose="020F0502020204030204" pitchFamily="34" charset="0"/>
                <a:cs typeface="Arial" panose="020B0604020202020204" pitchFamily="34" charset="0"/>
              </a:rPr>
              <a:t>24 + hours</a:t>
            </a:r>
          </a:p>
          <a:p>
            <a:pPr marL="0" marR="0">
              <a:spcBef>
                <a:spcPts val="50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 Length: </a:t>
            </a:r>
            <a:r>
              <a:rPr lang="en-US" sz="1800" dirty="0">
                <a:latin typeface="Arial" panose="020B0604020202020204" pitchFamily="34" charset="0"/>
                <a:ea typeface="Calibri" panose="020F0502020204030204" pitchFamily="34" charset="0"/>
                <a:cs typeface="Arial" panose="020B0604020202020204" pitchFamily="34" charset="0"/>
              </a:rPr>
              <a:t>47.6 feet (14.5 m)</a:t>
            </a:r>
          </a:p>
          <a:p>
            <a:pPr marL="0" marR="0">
              <a:spcBef>
                <a:spcPts val="50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 Wingspan: </a:t>
            </a:r>
            <a:r>
              <a:rPr lang="en-US" sz="1800" dirty="0">
                <a:latin typeface="Arial" panose="020B0604020202020204" pitchFamily="34" charset="0"/>
                <a:ea typeface="Calibri" panose="020F0502020204030204" pitchFamily="34" charset="0"/>
                <a:cs typeface="Arial" panose="020B0604020202020204" pitchFamily="34" charset="0"/>
              </a:rPr>
              <a:t>130.9 feet (39.9 m)</a:t>
            </a:r>
          </a:p>
          <a:p>
            <a:pPr marL="0" marR="0">
              <a:spcBef>
                <a:spcPts val="50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 Height: </a:t>
            </a:r>
            <a:r>
              <a:rPr lang="en-US" sz="1800" dirty="0">
                <a:latin typeface="Arial" panose="020B0604020202020204" pitchFamily="34" charset="0"/>
                <a:ea typeface="Calibri" panose="020F0502020204030204" pitchFamily="34" charset="0"/>
                <a:cs typeface="Arial" panose="020B0604020202020204" pitchFamily="34" charset="0"/>
              </a:rPr>
              <a:t>15.4 feet (4.7 m)</a:t>
            </a:r>
          </a:p>
          <a:p>
            <a:pPr marL="0" marR="0">
              <a:spcBef>
                <a:spcPts val="50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 Speed: </a:t>
            </a:r>
            <a:r>
              <a:rPr lang="en-US" sz="1800" dirty="0">
                <a:latin typeface="Arial" panose="020B0604020202020204" pitchFamily="34" charset="0"/>
                <a:ea typeface="Calibri" panose="020F0502020204030204" pitchFamily="34" charset="0"/>
                <a:cs typeface="Arial" panose="020B0604020202020204" pitchFamily="34" charset="0"/>
              </a:rPr>
              <a:t>320 knots </a:t>
            </a:r>
          </a:p>
          <a:p>
            <a:pPr marL="0" marR="0">
              <a:spcBef>
                <a:spcPts val="50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 Crew: </a:t>
            </a:r>
            <a:r>
              <a:rPr lang="en-US" sz="1800" dirty="0">
                <a:latin typeface="Arial" panose="020B0604020202020204" pitchFamily="34" charset="0"/>
                <a:ea typeface="Calibri" panose="020F0502020204030204" pitchFamily="34" charset="0"/>
                <a:cs typeface="Arial" panose="020B0604020202020204" pitchFamily="34" charset="0"/>
              </a:rPr>
              <a:t>Five per ground station</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Unmanned Aircraft</a:t>
            </a:r>
            <a:endParaRPr lang="en-US" dirty="0">
              <a:solidFill>
                <a:schemeClr val="tx1"/>
              </a:solidFill>
              <a:latin typeface="Arial" pitchFamily="34" charset="0"/>
            </a:endParaRPr>
          </a:p>
        </p:txBody>
      </p:sp>
      <p:sp>
        <p:nvSpPr>
          <p:cNvPr id="7" name="Rectangle 23"/>
          <p:cNvSpPr>
            <a:spLocks noChangeArrowheads="1"/>
          </p:cNvSpPr>
          <p:nvPr/>
        </p:nvSpPr>
        <p:spPr bwMode="auto">
          <a:xfrm>
            <a:off x="190500" y="4625297"/>
            <a:ext cx="4176220" cy="1908215"/>
          </a:xfrm>
          <a:prstGeom prst="rect">
            <a:avLst/>
          </a:prstGeom>
          <a:noFill/>
          <a:ln w="9525">
            <a:noFill/>
            <a:miter lim="800000"/>
            <a:headEnd/>
            <a:tailEnd/>
          </a:ln>
        </p:spPr>
        <p:txBody>
          <a:bodyPr wrap="square">
            <a:spAutoFit/>
          </a:bodyPr>
          <a:lstStyle/>
          <a:p>
            <a:pPr algn="ctr">
              <a:buFontTx/>
              <a:buNone/>
            </a:pPr>
            <a:r>
              <a:rPr lang="en-US" sz="2800" b="1" dirty="0">
                <a:latin typeface="Arial" pitchFamily="34" charset="0"/>
                <a:cs typeface="Arial" pitchFamily="34" charset="0"/>
              </a:rPr>
              <a:t>MQ-8B ‘Fire Scout’</a:t>
            </a:r>
          </a:p>
          <a:p>
            <a:pPr algn="ctr">
              <a:buFontTx/>
              <a:buNone/>
            </a:pPr>
            <a:r>
              <a:rPr lang="en-US" sz="1800" b="1" i="1" dirty="0">
                <a:latin typeface="Arial" pitchFamily="34" charset="0"/>
                <a:cs typeface="Arial" pitchFamily="34" charset="0"/>
              </a:rPr>
              <a:t>MQ-8B </a:t>
            </a:r>
            <a:r>
              <a:rPr lang="en-US" sz="1800" dirty="0">
                <a:latin typeface="Arial" pitchFamily="34" charset="0"/>
                <a:cs typeface="Arial" pitchFamily="34" charset="0"/>
              </a:rPr>
              <a:t>currently operates from air-capable surface ships. Significantly improves over-the-horizon surveillance capability, with day and night real-time ISR target acquisition</a:t>
            </a:r>
          </a:p>
        </p:txBody>
      </p:sp>
      <p:pic>
        <p:nvPicPr>
          <p:cNvPr id="12" name="Picture 11" descr="Unmanned aircraft.jpg"/>
          <p:cNvPicPr>
            <a:picLocks noChangeAspect="1"/>
          </p:cNvPicPr>
          <p:nvPr/>
        </p:nvPicPr>
        <p:blipFill>
          <a:blip r:embed="rId3" cstate="screen"/>
          <a:srcRect/>
          <a:stretch>
            <a:fillRect/>
          </a:stretch>
        </p:blipFill>
        <p:spPr>
          <a:xfrm>
            <a:off x="190500" y="1758227"/>
            <a:ext cx="4176220" cy="2867070"/>
          </a:xfrm>
          <a:prstGeom prst="rect">
            <a:avLst/>
          </a:prstGeom>
          <a:ln w="12700">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046" b="3086"/>
          <a:stretch/>
        </p:blipFill>
        <p:spPr>
          <a:xfrm>
            <a:off x="4583660" y="1758227"/>
            <a:ext cx="4343400" cy="2836722"/>
          </a:xfrm>
          <a:prstGeom prst="rect">
            <a:avLst/>
          </a:prstGeom>
          <a:ln>
            <a:solidFill>
              <a:schemeClr val="tx1"/>
            </a:solidFill>
          </a:ln>
        </p:spPr>
      </p:pic>
      <p:sp>
        <p:nvSpPr>
          <p:cNvPr id="6" name="Rectangle 5"/>
          <p:cNvSpPr/>
          <p:nvPr/>
        </p:nvSpPr>
        <p:spPr>
          <a:xfrm>
            <a:off x="4583660" y="4625297"/>
            <a:ext cx="4343400" cy="1908215"/>
          </a:xfrm>
          <a:prstGeom prst="rect">
            <a:avLst/>
          </a:prstGeom>
        </p:spPr>
        <p:txBody>
          <a:bodyPr wrap="square">
            <a:spAutoFit/>
          </a:bodyPr>
          <a:lstStyle/>
          <a:p>
            <a:pPr algn="ctr">
              <a:spcBef>
                <a:spcPts val="0"/>
              </a:spcBef>
              <a:spcAft>
                <a:spcPts val="0"/>
              </a:spcAft>
              <a:buNone/>
            </a:pPr>
            <a:r>
              <a:rPr lang="en-US" sz="2800" b="1" dirty="0">
                <a:latin typeface="Arial" pitchFamily="34" charset="0"/>
                <a:cs typeface="Arial" pitchFamily="34" charset="0"/>
              </a:rPr>
              <a:t>MQ-8C ‘Fire Scout’</a:t>
            </a:r>
          </a:p>
          <a:p>
            <a:pPr marL="0" marR="0" algn="ctr">
              <a:spcBef>
                <a:spcPts val="0"/>
              </a:spcBef>
              <a:spcAft>
                <a:spcPts val="0"/>
              </a:spcAft>
              <a:buNone/>
            </a:pPr>
            <a:r>
              <a:rPr lang="en-US" sz="1800" b="1" dirty="0">
                <a:latin typeface="Arial "/>
                <a:ea typeface="Calibri" panose="020F0502020204030204" pitchFamily="34" charset="0"/>
                <a:cs typeface="Times New Roman" panose="02020603050405020304" pitchFamily="18" charset="0"/>
              </a:rPr>
              <a:t>MQ-8C</a:t>
            </a:r>
            <a:r>
              <a:rPr lang="en-US" sz="1800" dirty="0">
                <a:latin typeface="Arial "/>
                <a:ea typeface="Calibri" panose="020F0502020204030204" pitchFamily="34" charset="0"/>
                <a:cs typeface="Times New Roman" panose="02020603050405020304" pitchFamily="18" charset="0"/>
              </a:rPr>
              <a:t> is being introduced to the Fleet with a range of 150 nautical miles and a 700 pounds payload capacity. Larger and more capable than the MQ-8B, it will be a force multiplier in the coming years.</a:t>
            </a:r>
          </a:p>
        </p:txBody>
      </p:sp>
    </p:spTree>
    <p:extLst>
      <p:ext uri="{BB962C8B-B14F-4D97-AF65-F5344CB8AC3E}">
        <p14:creationId xmlns:p14="http://schemas.microsoft.com/office/powerpoint/2010/main" val="41424678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85800"/>
            <a:ext cx="9144000" cy="1143000"/>
          </a:xfrm>
        </p:spPr>
        <p:txBody>
          <a:bodyPr/>
          <a:lstStyle/>
          <a:p>
            <a:pPr eaLnBrk="1" hangingPunct="1"/>
            <a:r>
              <a:rPr lang="en-US" dirty="0">
                <a:solidFill>
                  <a:srgbClr val="003399"/>
                </a:solidFill>
                <a:latin typeface="Impact" pitchFamily="34" charset="0"/>
              </a:rPr>
              <a:t>     Navy Unmanned Aircraft</a:t>
            </a:r>
            <a:endParaRPr lang="en-US" dirty="0">
              <a:solidFill>
                <a:schemeClr val="tx1"/>
              </a:solidFill>
              <a:latin typeface="Arial" pitchFamily="34" charset="0"/>
            </a:endParaRPr>
          </a:p>
        </p:txBody>
      </p:sp>
      <p:sp>
        <p:nvSpPr>
          <p:cNvPr id="11272" name="Rectangle 23"/>
          <p:cNvSpPr>
            <a:spLocks noChangeArrowheads="1"/>
          </p:cNvSpPr>
          <p:nvPr/>
        </p:nvSpPr>
        <p:spPr bwMode="auto">
          <a:xfrm>
            <a:off x="76200" y="4633794"/>
            <a:ext cx="9001125" cy="1846659"/>
          </a:xfrm>
          <a:prstGeom prst="rect">
            <a:avLst/>
          </a:prstGeom>
          <a:noFill/>
          <a:ln w="9525">
            <a:noFill/>
            <a:miter lim="800000"/>
            <a:headEnd/>
            <a:tailEnd/>
          </a:ln>
        </p:spPr>
        <p:txBody>
          <a:bodyPr wrap="square">
            <a:spAutoFit/>
          </a:bodyPr>
          <a:lstStyle/>
          <a:p>
            <a:pPr algn="ctr">
              <a:buFontTx/>
              <a:buNone/>
            </a:pPr>
            <a:r>
              <a:rPr lang="en-US" sz="2400" b="1" dirty="0">
                <a:latin typeface="Arial" pitchFamily="34" charset="0"/>
                <a:cs typeface="Arial" pitchFamily="34" charset="0"/>
              </a:rPr>
              <a:t>MQ-25 ‘Stingray’</a:t>
            </a:r>
          </a:p>
          <a:p>
            <a:pPr>
              <a:buFontTx/>
              <a:buNone/>
            </a:pPr>
            <a:r>
              <a:rPr lang="en-US" sz="1800" dirty="0">
                <a:latin typeface="Arial" pitchFamily="34" charset="0"/>
                <a:cs typeface="Arial" pitchFamily="34" charset="0"/>
              </a:rPr>
              <a:t>Navy’s first unmanned carrier-based aircraft, will provided airborne tanking capability with surveillance and reconnaissance capability which</a:t>
            </a:r>
            <a:r>
              <a:rPr lang="en-US" sz="1800" dirty="0">
                <a:latin typeface="Arial "/>
              </a:rPr>
              <a:t> will enhance carrier capability and versatility.  </a:t>
            </a:r>
          </a:p>
          <a:p>
            <a:pPr>
              <a:buFontTx/>
              <a:buNone/>
            </a:pPr>
            <a:r>
              <a:rPr lang="en-US" sz="1800" dirty="0">
                <a:latin typeface="Arial "/>
              </a:rPr>
              <a:t>The MQ-25 system will deliver a robust organic refueling capability to make better use of current combat strike fighters while extending the range of CVN combat aircraft.</a:t>
            </a:r>
            <a:endParaRPr lang="en-US" sz="1800" dirty="0">
              <a:latin typeface="Arial "/>
              <a:cs typeface="Arial"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6343" b="7292"/>
          <a:stretch/>
        </p:blipFill>
        <p:spPr>
          <a:xfrm>
            <a:off x="504825" y="1680635"/>
            <a:ext cx="8134350" cy="2953159"/>
          </a:xfrm>
          <a:prstGeom prst="rect">
            <a:avLst/>
          </a:prstGeom>
          <a:ln>
            <a:solidFill>
              <a:schemeClr val="tx1"/>
            </a:solidFill>
          </a:ln>
        </p:spPr>
      </p:pic>
    </p:spTree>
    <p:extLst>
      <p:ext uri="{BB962C8B-B14F-4D97-AF65-F5344CB8AC3E}">
        <p14:creationId xmlns:p14="http://schemas.microsoft.com/office/powerpoint/2010/main" val="196450732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5775" y="1657349"/>
            <a:ext cx="8494097" cy="4848225"/>
          </a:xfrm>
          <a:prstGeom prst="rect">
            <a:avLst/>
          </a:prstGeom>
        </p:spPr>
      </p:pic>
      <p:sp>
        <p:nvSpPr>
          <p:cNvPr id="3" name="Rectangle 2"/>
          <p:cNvSpPr>
            <a:spLocks noChangeArrowheads="1"/>
          </p:cNvSpPr>
          <p:nvPr/>
        </p:nvSpPr>
        <p:spPr bwMode="auto">
          <a:xfrm>
            <a:off x="1333744" y="769938"/>
            <a:ext cx="7730405" cy="769441"/>
          </a:xfrm>
          <a:prstGeom prst="rect">
            <a:avLst/>
          </a:prstGeom>
          <a:noFill/>
          <a:ln w="9525">
            <a:noFill/>
            <a:miter lim="800000"/>
            <a:headEnd/>
            <a:tailEnd/>
          </a:ln>
        </p:spPr>
        <p:txBody>
          <a:bodyPr wrap="square">
            <a:spAutoFit/>
          </a:bodyPr>
          <a:lstStyle/>
          <a:p>
            <a:pPr>
              <a:spcBef>
                <a:spcPct val="50000"/>
              </a:spcBef>
              <a:buClrTx/>
              <a:buFontTx/>
              <a:buNone/>
            </a:pPr>
            <a:r>
              <a:rPr lang="en-US" sz="4400" dirty="0">
                <a:solidFill>
                  <a:srgbClr val="003399"/>
                </a:solidFill>
                <a:latin typeface="Impact" pitchFamily="34" charset="0"/>
              </a:rPr>
              <a:t>Navy Organization and Leaders</a:t>
            </a:r>
          </a:p>
        </p:txBody>
      </p:sp>
      <p:sp>
        <p:nvSpPr>
          <p:cNvPr id="4" name="Rectangle 3"/>
          <p:cNvSpPr/>
          <p:nvPr/>
        </p:nvSpPr>
        <p:spPr bwMode="auto">
          <a:xfrm>
            <a:off x="4476750" y="3414712"/>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5" name="TextBox 4"/>
          <p:cNvSpPr txBox="1"/>
          <p:nvPr/>
        </p:nvSpPr>
        <p:spPr>
          <a:xfrm>
            <a:off x="4457700" y="3835612"/>
            <a:ext cx="876300" cy="646331"/>
          </a:xfrm>
          <a:prstGeom prst="rect">
            <a:avLst/>
          </a:prstGeom>
          <a:noFill/>
        </p:spPr>
        <p:txBody>
          <a:bodyPr wrap="square" rtlCol="0">
            <a:spAutoFit/>
          </a:bodyPr>
          <a:lstStyle/>
          <a:p>
            <a:pPr algn="ctr">
              <a:buNone/>
            </a:pPr>
            <a:r>
              <a:rPr lang="en-US" sz="900" dirty="0">
                <a:solidFill>
                  <a:srgbClr val="FFFF00"/>
                </a:solidFill>
                <a:latin typeface="Arial "/>
              </a:rPr>
              <a:t>Commander U.S. Pacific Fleet</a:t>
            </a:r>
          </a:p>
          <a:p>
            <a:pPr algn="ctr">
              <a:buNone/>
            </a:pPr>
            <a:r>
              <a:rPr lang="en-US" sz="900" dirty="0">
                <a:solidFill>
                  <a:srgbClr val="FFFF00"/>
                </a:solidFill>
                <a:latin typeface="Arial "/>
              </a:rPr>
              <a:t>(O-10)</a:t>
            </a:r>
          </a:p>
        </p:txBody>
      </p:sp>
      <p:sp>
        <p:nvSpPr>
          <p:cNvPr id="6" name="Rectangle 5"/>
          <p:cNvSpPr/>
          <p:nvPr/>
        </p:nvSpPr>
        <p:spPr bwMode="auto">
          <a:xfrm>
            <a:off x="5810250" y="1976393"/>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7" name="TextBox 6"/>
          <p:cNvSpPr txBox="1"/>
          <p:nvPr/>
        </p:nvSpPr>
        <p:spPr>
          <a:xfrm>
            <a:off x="5810250" y="2237213"/>
            <a:ext cx="876300" cy="923330"/>
          </a:xfrm>
          <a:prstGeom prst="rect">
            <a:avLst/>
          </a:prstGeom>
          <a:noFill/>
        </p:spPr>
        <p:txBody>
          <a:bodyPr wrap="square" rtlCol="0">
            <a:spAutoFit/>
          </a:bodyPr>
          <a:lstStyle/>
          <a:p>
            <a:pPr algn="ctr">
              <a:buNone/>
            </a:pPr>
            <a:r>
              <a:rPr lang="en-US" sz="900" dirty="0">
                <a:solidFill>
                  <a:srgbClr val="FFFF00"/>
                </a:solidFill>
                <a:latin typeface="Arial "/>
              </a:rPr>
              <a:t>Commander Indo-Pacific Command </a:t>
            </a:r>
          </a:p>
          <a:p>
            <a:pPr algn="ctr">
              <a:buNone/>
            </a:pPr>
            <a:r>
              <a:rPr lang="en-US" sz="900" dirty="0">
                <a:solidFill>
                  <a:srgbClr val="FFFF00"/>
                </a:solidFill>
                <a:latin typeface="Arial "/>
              </a:rPr>
              <a:t>(DoD Unified Command)</a:t>
            </a:r>
          </a:p>
          <a:p>
            <a:pPr algn="ctr">
              <a:buNone/>
            </a:pPr>
            <a:r>
              <a:rPr lang="en-US" sz="900" dirty="0">
                <a:solidFill>
                  <a:srgbClr val="FFFF00"/>
                </a:solidFill>
                <a:latin typeface="Arial "/>
              </a:rPr>
              <a:t>(O-10)</a:t>
            </a:r>
          </a:p>
        </p:txBody>
      </p:sp>
      <p:sp>
        <p:nvSpPr>
          <p:cNvPr id="8" name="Rectangle 7"/>
          <p:cNvSpPr/>
          <p:nvPr/>
        </p:nvSpPr>
        <p:spPr bwMode="auto">
          <a:xfrm>
            <a:off x="3552825" y="4843462"/>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9" name="TextBox 8"/>
          <p:cNvSpPr txBox="1"/>
          <p:nvPr/>
        </p:nvSpPr>
        <p:spPr>
          <a:xfrm>
            <a:off x="3524250" y="5255389"/>
            <a:ext cx="876300" cy="646331"/>
          </a:xfrm>
          <a:prstGeom prst="rect">
            <a:avLst/>
          </a:prstGeom>
          <a:noFill/>
        </p:spPr>
        <p:txBody>
          <a:bodyPr wrap="square" rtlCol="0">
            <a:spAutoFit/>
          </a:bodyPr>
          <a:lstStyle/>
          <a:p>
            <a:pPr algn="ctr">
              <a:buNone/>
            </a:pPr>
            <a:r>
              <a:rPr lang="en-US" sz="900" dirty="0">
                <a:solidFill>
                  <a:srgbClr val="FFFF00"/>
                </a:solidFill>
                <a:latin typeface="Arial "/>
              </a:rPr>
              <a:t>Commander Naval  Air Forces</a:t>
            </a:r>
          </a:p>
          <a:p>
            <a:pPr algn="ctr">
              <a:buNone/>
            </a:pPr>
            <a:r>
              <a:rPr lang="en-US" sz="900" dirty="0">
                <a:solidFill>
                  <a:srgbClr val="FFFF00"/>
                </a:solidFill>
                <a:latin typeface="Arial "/>
              </a:rPr>
              <a:t>(O-8)</a:t>
            </a:r>
          </a:p>
        </p:txBody>
      </p:sp>
      <p:sp>
        <p:nvSpPr>
          <p:cNvPr id="10" name="Rectangle 9"/>
          <p:cNvSpPr/>
          <p:nvPr/>
        </p:nvSpPr>
        <p:spPr bwMode="auto">
          <a:xfrm>
            <a:off x="8029575" y="3424237"/>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1" name="TextBox 10"/>
          <p:cNvSpPr txBox="1"/>
          <p:nvPr/>
        </p:nvSpPr>
        <p:spPr>
          <a:xfrm>
            <a:off x="8029575" y="3583155"/>
            <a:ext cx="876300" cy="1015663"/>
          </a:xfrm>
          <a:prstGeom prst="rect">
            <a:avLst/>
          </a:prstGeom>
          <a:noFill/>
        </p:spPr>
        <p:txBody>
          <a:bodyPr wrap="square" rtlCol="0">
            <a:spAutoFit/>
          </a:bodyPr>
          <a:lstStyle/>
          <a:p>
            <a:pPr algn="ctr">
              <a:buNone/>
            </a:pPr>
            <a:r>
              <a:rPr lang="en-US" sz="1200" dirty="0">
                <a:solidFill>
                  <a:srgbClr val="FFFF00"/>
                </a:solidFill>
                <a:latin typeface="Arial "/>
              </a:rPr>
              <a:t>President of the United States</a:t>
            </a:r>
          </a:p>
          <a:p>
            <a:pPr algn="ctr">
              <a:buNone/>
            </a:pPr>
            <a:r>
              <a:rPr lang="en-US" sz="1200" dirty="0">
                <a:solidFill>
                  <a:srgbClr val="FFFF00"/>
                </a:solidFill>
                <a:latin typeface="Arial "/>
              </a:rPr>
              <a:t>(Elected)</a:t>
            </a:r>
          </a:p>
        </p:txBody>
      </p:sp>
      <p:sp>
        <p:nvSpPr>
          <p:cNvPr id="12" name="Rectangle 11"/>
          <p:cNvSpPr/>
          <p:nvPr/>
        </p:nvSpPr>
        <p:spPr bwMode="auto">
          <a:xfrm>
            <a:off x="7010400" y="3424237"/>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3" name="TextBox 12"/>
          <p:cNvSpPr txBox="1"/>
          <p:nvPr/>
        </p:nvSpPr>
        <p:spPr>
          <a:xfrm>
            <a:off x="7010400" y="3831221"/>
            <a:ext cx="876300" cy="600164"/>
          </a:xfrm>
          <a:prstGeom prst="rect">
            <a:avLst/>
          </a:prstGeom>
          <a:noFill/>
        </p:spPr>
        <p:txBody>
          <a:bodyPr wrap="square" rtlCol="0">
            <a:spAutoFit/>
          </a:bodyPr>
          <a:lstStyle/>
          <a:p>
            <a:pPr algn="ctr">
              <a:buNone/>
            </a:pPr>
            <a:r>
              <a:rPr lang="en-US" sz="1100" dirty="0">
                <a:solidFill>
                  <a:srgbClr val="FFFF00"/>
                </a:solidFill>
                <a:latin typeface="Arial "/>
              </a:rPr>
              <a:t>Defense Secretary</a:t>
            </a:r>
          </a:p>
          <a:p>
            <a:pPr algn="ctr">
              <a:buNone/>
            </a:pPr>
            <a:r>
              <a:rPr lang="en-US" sz="1100" dirty="0">
                <a:solidFill>
                  <a:srgbClr val="FFFF00"/>
                </a:solidFill>
                <a:latin typeface="Arial "/>
              </a:rPr>
              <a:t>(Appt’d)</a:t>
            </a:r>
          </a:p>
        </p:txBody>
      </p:sp>
      <p:sp>
        <p:nvSpPr>
          <p:cNvPr id="14" name="Rectangle 13"/>
          <p:cNvSpPr/>
          <p:nvPr/>
        </p:nvSpPr>
        <p:spPr bwMode="auto">
          <a:xfrm>
            <a:off x="6286500" y="4862512"/>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5" name="TextBox 14"/>
          <p:cNvSpPr txBox="1"/>
          <p:nvPr/>
        </p:nvSpPr>
        <p:spPr>
          <a:xfrm>
            <a:off x="6248400" y="5210130"/>
            <a:ext cx="876300" cy="769441"/>
          </a:xfrm>
          <a:prstGeom prst="rect">
            <a:avLst/>
          </a:prstGeom>
          <a:noFill/>
        </p:spPr>
        <p:txBody>
          <a:bodyPr wrap="square" rtlCol="0">
            <a:spAutoFit/>
          </a:bodyPr>
          <a:lstStyle/>
          <a:p>
            <a:pPr algn="ctr">
              <a:buNone/>
            </a:pPr>
            <a:r>
              <a:rPr lang="en-US" sz="1100" dirty="0">
                <a:solidFill>
                  <a:srgbClr val="FFFF00"/>
                </a:solidFill>
                <a:latin typeface="Arial "/>
              </a:rPr>
              <a:t>Secretary of the Navy</a:t>
            </a:r>
          </a:p>
          <a:p>
            <a:pPr algn="ctr">
              <a:buNone/>
            </a:pPr>
            <a:r>
              <a:rPr lang="en-US" sz="1100" dirty="0">
                <a:solidFill>
                  <a:srgbClr val="FFFF00"/>
                </a:solidFill>
                <a:latin typeface="Arial "/>
              </a:rPr>
              <a:t>(Appt’d)</a:t>
            </a:r>
          </a:p>
        </p:txBody>
      </p:sp>
      <p:sp>
        <p:nvSpPr>
          <p:cNvPr id="16" name="Rectangle 15"/>
          <p:cNvSpPr/>
          <p:nvPr/>
        </p:nvSpPr>
        <p:spPr bwMode="auto">
          <a:xfrm>
            <a:off x="5334000" y="4852987"/>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7" name="TextBox 16"/>
          <p:cNvSpPr txBox="1"/>
          <p:nvPr/>
        </p:nvSpPr>
        <p:spPr>
          <a:xfrm>
            <a:off x="5334000" y="5210130"/>
            <a:ext cx="876300" cy="707886"/>
          </a:xfrm>
          <a:prstGeom prst="rect">
            <a:avLst/>
          </a:prstGeom>
          <a:noFill/>
        </p:spPr>
        <p:txBody>
          <a:bodyPr wrap="square" rtlCol="0">
            <a:spAutoFit/>
          </a:bodyPr>
          <a:lstStyle/>
          <a:p>
            <a:pPr algn="ctr">
              <a:buNone/>
            </a:pPr>
            <a:r>
              <a:rPr lang="en-US" sz="1000" dirty="0">
                <a:solidFill>
                  <a:srgbClr val="FFFF00"/>
                </a:solidFill>
                <a:latin typeface="Arial "/>
              </a:rPr>
              <a:t>Chief of Naval Operations</a:t>
            </a:r>
          </a:p>
          <a:p>
            <a:pPr algn="ctr">
              <a:buNone/>
            </a:pPr>
            <a:r>
              <a:rPr lang="en-US" sz="1000" dirty="0">
                <a:solidFill>
                  <a:srgbClr val="FFFF00"/>
                </a:solidFill>
                <a:latin typeface="Arial "/>
              </a:rPr>
              <a:t>(O-10)</a:t>
            </a:r>
          </a:p>
        </p:txBody>
      </p:sp>
      <p:sp>
        <p:nvSpPr>
          <p:cNvPr id="18" name="Rectangle 17"/>
          <p:cNvSpPr/>
          <p:nvPr/>
        </p:nvSpPr>
        <p:spPr bwMode="auto">
          <a:xfrm>
            <a:off x="3590925" y="1976437"/>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19" name="TextBox 18"/>
          <p:cNvSpPr txBox="1"/>
          <p:nvPr/>
        </p:nvSpPr>
        <p:spPr>
          <a:xfrm>
            <a:off x="3552825" y="2333773"/>
            <a:ext cx="876300" cy="646331"/>
          </a:xfrm>
          <a:prstGeom prst="rect">
            <a:avLst/>
          </a:prstGeom>
          <a:noFill/>
        </p:spPr>
        <p:txBody>
          <a:bodyPr wrap="square" rtlCol="0">
            <a:spAutoFit/>
          </a:bodyPr>
          <a:lstStyle/>
          <a:p>
            <a:pPr algn="ctr">
              <a:buNone/>
            </a:pPr>
            <a:r>
              <a:rPr lang="en-US" sz="900" dirty="0">
                <a:solidFill>
                  <a:srgbClr val="FFFF00"/>
                </a:solidFill>
                <a:latin typeface="Arial "/>
              </a:rPr>
              <a:t>Numbered Fleet Commander</a:t>
            </a:r>
          </a:p>
          <a:p>
            <a:pPr algn="ctr">
              <a:buNone/>
            </a:pPr>
            <a:r>
              <a:rPr lang="en-US" sz="900" dirty="0">
                <a:solidFill>
                  <a:srgbClr val="FFFF00"/>
                </a:solidFill>
                <a:latin typeface="Arial "/>
              </a:rPr>
              <a:t>(O-9)</a:t>
            </a:r>
          </a:p>
        </p:txBody>
      </p:sp>
      <p:sp>
        <p:nvSpPr>
          <p:cNvPr id="20" name="Rectangle 19"/>
          <p:cNvSpPr/>
          <p:nvPr/>
        </p:nvSpPr>
        <p:spPr bwMode="auto">
          <a:xfrm>
            <a:off x="2571750" y="1985962"/>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21" name="TextBox 20"/>
          <p:cNvSpPr txBox="1"/>
          <p:nvPr/>
        </p:nvSpPr>
        <p:spPr>
          <a:xfrm>
            <a:off x="2533650" y="2351722"/>
            <a:ext cx="876300" cy="507831"/>
          </a:xfrm>
          <a:prstGeom prst="rect">
            <a:avLst/>
          </a:prstGeom>
          <a:noFill/>
        </p:spPr>
        <p:txBody>
          <a:bodyPr wrap="square" rtlCol="0">
            <a:spAutoFit/>
          </a:bodyPr>
          <a:lstStyle/>
          <a:p>
            <a:pPr algn="ctr">
              <a:buNone/>
            </a:pPr>
            <a:r>
              <a:rPr lang="en-US" sz="900" dirty="0">
                <a:solidFill>
                  <a:srgbClr val="FFFF00"/>
                </a:solidFill>
                <a:latin typeface="Arial "/>
              </a:rPr>
              <a:t>Task Force Commander</a:t>
            </a:r>
          </a:p>
          <a:p>
            <a:pPr algn="ctr">
              <a:buNone/>
            </a:pPr>
            <a:r>
              <a:rPr lang="en-US" sz="900" dirty="0">
                <a:solidFill>
                  <a:srgbClr val="FFFF00"/>
                </a:solidFill>
                <a:latin typeface="Arial "/>
              </a:rPr>
              <a:t>(O-7 or O-8</a:t>
            </a:r>
            <a:r>
              <a:rPr lang="en-US" sz="800" dirty="0">
                <a:solidFill>
                  <a:srgbClr val="FFFF00"/>
                </a:solidFill>
                <a:latin typeface="Arial "/>
              </a:rPr>
              <a:t>)</a:t>
            </a:r>
          </a:p>
        </p:txBody>
      </p:sp>
      <p:sp>
        <p:nvSpPr>
          <p:cNvPr id="22" name="Rectangle 21"/>
          <p:cNvSpPr/>
          <p:nvPr/>
        </p:nvSpPr>
        <p:spPr bwMode="auto">
          <a:xfrm>
            <a:off x="1552575" y="1976393"/>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23" name="TextBox 22"/>
          <p:cNvSpPr txBox="1"/>
          <p:nvPr/>
        </p:nvSpPr>
        <p:spPr>
          <a:xfrm>
            <a:off x="1538288" y="2349966"/>
            <a:ext cx="876300" cy="507831"/>
          </a:xfrm>
          <a:prstGeom prst="rect">
            <a:avLst/>
          </a:prstGeom>
          <a:noFill/>
        </p:spPr>
        <p:txBody>
          <a:bodyPr wrap="square" rtlCol="0">
            <a:spAutoFit/>
          </a:bodyPr>
          <a:lstStyle/>
          <a:p>
            <a:pPr algn="ctr">
              <a:buNone/>
            </a:pPr>
            <a:r>
              <a:rPr lang="en-US" sz="900" dirty="0">
                <a:solidFill>
                  <a:srgbClr val="FFFF00"/>
                </a:solidFill>
                <a:latin typeface="Arial "/>
              </a:rPr>
              <a:t>Air Wing Commander</a:t>
            </a:r>
          </a:p>
          <a:p>
            <a:pPr algn="ctr">
              <a:buNone/>
            </a:pPr>
            <a:r>
              <a:rPr lang="en-US" sz="900" dirty="0">
                <a:solidFill>
                  <a:srgbClr val="FFFF00"/>
                </a:solidFill>
                <a:latin typeface="Arial "/>
              </a:rPr>
              <a:t>(O-6)</a:t>
            </a:r>
          </a:p>
        </p:txBody>
      </p:sp>
      <p:sp>
        <p:nvSpPr>
          <p:cNvPr id="24" name="Rectangle 23"/>
          <p:cNvSpPr/>
          <p:nvPr/>
        </p:nvSpPr>
        <p:spPr bwMode="auto">
          <a:xfrm>
            <a:off x="1566863" y="4843462"/>
            <a:ext cx="876300" cy="1333500"/>
          </a:xfrm>
          <a:prstGeom prst="rect">
            <a:avLst/>
          </a:prstGeom>
          <a:solidFill>
            <a:srgbClr val="0070BC"/>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
                <a:schemeClr val="tx1"/>
              </a:buClr>
              <a:buSzTx/>
              <a:buFontTx/>
              <a:buChar char="•"/>
              <a:tabLst/>
            </a:pPr>
            <a:endParaRPr kumimoji="0" lang="en-US" sz="3600" b="0" i="0" u="none" strike="noStrike" cap="none" normalizeH="0" baseline="0" dirty="0">
              <a:ln>
                <a:noFill/>
              </a:ln>
              <a:solidFill>
                <a:schemeClr val="tx1"/>
              </a:solidFill>
              <a:effectLst/>
              <a:latin typeface="Bernhard Modern Roman" pitchFamily="18" charset="0"/>
            </a:endParaRPr>
          </a:p>
        </p:txBody>
      </p:sp>
      <p:sp>
        <p:nvSpPr>
          <p:cNvPr id="25" name="TextBox 24"/>
          <p:cNvSpPr txBox="1"/>
          <p:nvPr/>
        </p:nvSpPr>
        <p:spPr>
          <a:xfrm>
            <a:off x="1566863" y="5256296"/>
            <a:ext cx="914400" cy="507831"/>
          </a:xfrm>
          <a:prstGeom prst="rect">
            <a:avLst/>
          </a:prstGeom>
          <a:noFill/>
        </p:spPr>
        <p:txBody>
          <a:bodyPr wrap="square" rtlCol="0">
            <a:spAutoFit/>
          </a:bodyPr>
          <a:lstStyle/>
          <a:p>
            <a:pPr algn="ctr">
              <a:buNone/>
            </a:pPr>
            <a:r>
              <a:rPr lang="en-US" sz="900" dirty="0">
                <a:solidFill>
                  <a:srgbClr val="FFFF00"/>
                </a:solidFill>
                <a:latin typeface="Arial "/>
              </a:rPr>
              <a:t>Type Wing Commander</a:t>
            </a:r>
          </a:p>
          <a:p>
            <a:pPr algn="ctr">
              <a:buNone/>
            </a:pPr>
            <a:r>
              <a:rPr lang="en-US" sz="900" dirty="0">
                <a:solidFill>
                  <a:srgbClr val="FFFF00"/>
                </a:solidFill>
                <a:latin typeface="Arial "/>
              </a:rPr>
              <a:t>(O-6)</a:t>
            </a:r>
          </a:p>
        </p:txBody>
      </p:sp>
      <p:sp>
        <p:nvSpPr>
          <p:cNvPr id="28" name="TextBox 27"/>
          <p:cNvSpPr txBox="1"/>
          <p:nvPr/>
        </p:nvSpPr>
        <p:spPr>
          <a:xfrm>
            <a:off x="66676" y="1917129"/>
            <a:ext cx="1457326" cy="1077218"/>
          </a:xfrm>
          <a:prstGeom prst="rect">
            <a:avLst/>
          </a:prstGeom>
          <a:noFill/>
        </p:spPr>
        <p:txBody>
          <a:bodyPr wrap="square" rtlCol="0">
            <a:spAutoFit/>
          </a:bodyPr>
          <a:lstStyle/>
          <a:p>
            <a:pPr>
              <a:buNone/>
            </a:pPr>
            <a:r>
              <a:rPr lang="en-US" sz="1600" b="1" dirty="0">
                <a:latin typeface="Arial "/>
              </a:rPr>
              <a:t>Chain of Command when on deployment</a:t>
            </a:r>
          </a:p>
        </p:txBody>
      </p:sp>
      <p:sp>
        <p:nvSpPr>
          <p:cNvPr id="29" name="TextBox 28"/>
          <p:cNvSpPr txBox="1"/>
          <p:nvPr/>
        </p:nvSpPr>
        <p:spPr>
          <a:xfrm>
            <a:off x="0" y="5025464"/>
            <a:ext cx="1457326" cy="1077218"/>
          </a:xfrm>
          <a:prstGeom prst="rect">
            <a:avLst/>
          </a:prstGeom>
          <a:noFill/>
        </p:spPr>
        <p:txBody>
          <a:bodyPr wrap="square" rtlCol="0">
            <a:spAutoFit/>
          </a:bodyPr>
          <a:lstStyle/>
          <a:p>
            <a:pPr>
              <a:buNone/>
            </a:pPr>
            <a:r>
              <a:rPr lang="en-US" sz="1600" b="1" dirty="0">
                <a:latin typeface="Arial "/>
              </a:rPr>
              <a:t>Chain of Command when not deployed</a:t>
            </a:r>
          </a:p>
        </p:txBody>
      </p:sp>
    </p:spTree>
    <p:extLst>
      <p:ext uri="{BB962C8B-B14F-4D97-AF65-F5344CB8AC3E}">
        <p14:creationId xmlns:p14="http://schemas.microsoft.com/office/powerpoint/2010/main" val="24537887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714375" y="910856"/>
            <a:ext cx="8429626" cy="769441"/>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Naval Air Forces  Mission</a:t>
            </a:r>
          </a:p>
        </p:txBody>
      </p:sp>
      <p:sp>
        <p:nvSpPr>
          <p:cNvPr id="4099" name="Text Box 8"/>
          <p:cNvSpPr txBox="1">
            <a:spLocks noChangeArrowheads="1"/>
          </p:cNvSpPr>
          <p:nvPr/>
        </p:nvSpPr>
        <p:spPr bwMode="auto">
          <a:xfrm>
            <a:off x="0" y="1848061"/>
            <a:ext cx="3867913" cy="4605876"/>
          </a:xfrm>
          <a:prstGeom prst="rect">
            <a:avLst/>
          </a:prstGeom>
          <a:noFill/>
          <a:ln w="9525">
            <a:noFill/>
            <a:miter lim="800000"/>
            <a:headEnd/>
            <a:tailEnd/>
          </a:ln>
        </p:spPr>
        <p:txBody>
          <a:bodyPr wrap="square">
            <a:spAutoFit/>
          </a:bodyPr>
          <a:lstStyle/>
          <a:p>
            <a:pPr>
              <a:buNone/>
            </a:pPr>
            <a:r>
              <a:rPr lang="en-US" sz="2200" b="1" i="1" dirty="0">
                <a:latin typeface="Arial" panose="020B0604020202020204" pitchFamily="34" charset="0"/>
                <a:cs typeface="Arial" panose="020B0604020202020204" pitchFamily="34" charset="0"/>
              </a:rPr>
              <a:t>Mission Statement: “Man, train, and equip, deployable combat-ready Naval Aviation forces that win in combat.”</a:t>
            </a:r>
          </a:p>
          <a:p>
            <a:pPr>
              <a:buNone/>
            </a:pPr>
            <a:endParaRPr lang="en-US" sz="1050" b="1" dirty="0">
              <a:latin typeface="Arial" panose="020B0604020202020204" pitchFamily="34" charset="0"/>
              <a:cs typeface="Arial" panose="020B0604020202020204" pitchFamily="34" charset="0"/>
            </a:endParaRPr>
          </a:p>
          <a:p>
            <a:pPr>
              <a:lnSpc>
                <a:spcPct val="120000"/>
              </a:lnSpc>
              <a:spcBef>
                <a:spcPts val="0"/>
              </a:spcBef>
              <a:buClrTx/>
              <a:buNone/>
            </a:pPr>
            <a:r>
              <a:rPr lang="en-US" sz="1800" dirty="0">
                <a:latin typeface="Arial" pitchFamily="34" charset="0"/>
              </a:rPr>
              <a:t>-- When ships and squadrons are stateside, they fall under operational control of Naval Air Forces.</a:t>
            </a:r>
          </a:p>
          <a:p>
            <a:pPr>
              <a:lnSpc>
                <a:spcPct val="120000"/>
              </a:lnSpc>
              <a:spcBef>
                <a:spcPts val="0"/>
              </a:spcBef>
              <a:buClrTx/>
              <a:buNone/>
            </a:pPr>
            <a:r>
              <a:rPr lang="en-US" sz="1800" dirty="0">
                <a:latin typeface="Arial" pitchFamily="34" charset="0"/>
              </a:rPr>
              <a:t>-- Our job is to properly man, train, and equip units; certify them as combat ready, and make them available to operational commanders overseas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51" r="3178"/>
          <a:stretch/>
        </p:blipFill>
        <p:spPr>
          <a:xfrm>
            <a:off x="3867913" y="1848061"/>
            <a:ext cx="5276088" cy="4693633"/>
          </a:xfrm>
          <a:prstGeom prst="rect">
            <a:avLst/>
          </a:prstGeom>
          <a:ln>
            <a:solidFill>
              <a:schemeClr val="tx1"/>
            </a:solid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0" y="850900"/>
            <a:ext cx="9144000" cy="762000"/>
          </a:xfrm>
          <a:prstGeom prst="rect">
            <a:avLst/>
          </a:prstGeom>
          <a:noFill/>
          <a:ln w="9525">
            <a:noFill/>
            <a:miter lim="800000"/>
            <a:headEnd/>
            <a:tailEnd/>
          </a:ln>
        </p:spPr>
        <p:txBody>
          <a:bodyPr wrap="square">
            <a:spAutoFit/>
          </a:bodyPr>
          <a:lstStyle/>
          <a:p>
            <a:pPr algn="ctr">
              <a:buClrTx/>
              <a:buFontTx/>
              <a:buNone/>
            </a:pPr>
            <a:r>
              <a:rPr lang="en-US" sz="4400" dirty="0">
                <a:solidFill>
                  <a:srgbClr val="003399"/>
                </a:solidFill>
                <a:latin typeface="Impact" pitchFamily="34" charset="0"/>
              </a:rPr>
              <a:t>Naval Air Forces</a:t>
            </a:r>
          </a:p>
        </p:txBody>
      </p:sp>
      <p:cxnSp>
        <p:nvCxnSpPr>
          <p:cNvPr id="14" name="Straight Connector 13"/>
          <p:cNvCxnSpPr/>
          <p:nvPr/>
        </p:nvCxnSpPr>
        <p:spPr bwMode="auto">
          <a:xfrm flipV="1">
            <a:off x="1209675" y="3197167"/>
            <a:ext cx="6391275" cy="3591"/>
          </a:xfrm>
          <a:prstGeom prst="line">
            <a:avLst/>
          </a:prstGeom>
          <a:noFill/>
          <a:ln w="57150" cap="flat" cmpd="sng" algn="ctr">
            <a:solidFill>
              <a:schemeClr val="tx1"/>
            </a:solidFill>
            <a:prstDash val="solid"/>
            <a:round/>
            <a:headEnd type="none" w="med" len="med"/>
            <a:tailEnd type="none" w="med" len="med"/>
          </a:ln>
          <a:effectLst/>
        </p:spPr>
      </p:cxnSp>
      <p:sp>
        <p:nvSpPr>
          <p:cNvPr id="2" name="TextBox 1"/>
          <p:cNvSpPr txBox="1"/>
          <p:nvPr/>
        </p:nvSpPr>
        <p:spPr>
          <a:xfrm>
            <a:off x="2466975" y="1714500"/>
            <a:ext cx="4038600" cy="1200329"/>
          </a:xfrm>
          <a:prstGeom prst="rect">
            <a:avLst/>
          </a:prstGeom>
          <a:noFill/>
          <a:ln w="28575">
            <a:solidFill>
              <a:schemeClr val="tx1"/>
            </a:solidFill>
          </a:ln>
        </p:spPr>
        <p:txBody>
          <a:bodyPr wrap="square" rtlCol="0">
            <a:spAutoFit/>
          </a:bodyPr>
          <a:lstStyle/>
          <a:p>
            <a:pPr algn="ctr">
              <a:buNone/>
            </a:pPr>
            <a:r>
              <a:rPr lang="en-US" b="1" dirty="0">
                <a:latin typeface="Arial "/>
              </a:rPr>
              <a:t>Commander Naval Air Forces</a:t>
            </a:r>
          </a:p>
        </p:txBody>
      </p:sp>
      <p:sp>
        <p:nvSpPr>
          <p:cNvPr id="17" name="TextBox 16"/>
          <p:cNvSpPr txBox="1"/>
          <p:nvPr/>
        </p:nvSpPr>
        <p:spPr>
          <a:xfrm>
            <a:off x="161925" y="3593433"/>
            <a:ext cx="2305050" cy="830997"/>
          </a:xfrm>
          <a:prstGeom prst="rect">
            <a:avLst/>
          </a:prstGeom>
          <a:noFill/>
          <a:ln w="28575">
            <a:solidFill>
              <a:schemeClr val="tx1"/>
            </a:solidFill>
          </a:ln>
        </p:spPr>
        <p:txBody>
          <a:bodyPr wrap="square" rtlCol="0">
            <a:spAutoFit/>
          </a:bodyPr>
          <a:lstStyle/>
          <a:p>
            <a:pPr algn="ctr">
              <a:buNone/>
            </a:pPr>
            <a:r>
              <a:rPr lang="en-US" sz="2400" b="1" dirty="0">
                <a:latin typeface="Arial "/>
              </a:rPr>
              <a:t>11 Aircraft Carriers</a:t>
            </a:r>
          </a:p>
        </p:txBody>
      </p:sp>
      <p:sp>
        <p:nvSpPr>
          <p:cNvPr id="18" name="TextBox 17"/>
          <p:cNvSpPr txBox="1"/>
          <p:nvPr/>
        </p:nvSpPr>
        <p:spPr>
          <a:xfrm>
            <a:off x="2195512" y="5876379"/>
            <a:ext cx="4752975" cy="461665"/>
          </a:xfrm>
          <a:prstGeom prst="rect">
            <a:avLst/>
          </a:prstGeom>
          <a:noFill/>
          <a:ln w="28575">
            <a:solidFill>
              <a:schemeClr val="tx1"/>
            </a:solidFill>
          </a:ln>
        </p:spPr>
        <p:txBody>
          <a:bodyPr wrap="square" rtlCol="0">
            <a:spAutoFit/>
          </a:bodyPr>
          <a:lstStyle/>
          <a:p>
            <a:pPr algn="ctr">
              <a:buNone/>
            </a:pPr>
            <a:r>
              <a:rPr lang="en-US" sz="2400" b="1" dirty="0">
                <a:latin typeface="Arial "/>
              </a:rPr>
              <a:t>~3,700 Aircraft of various types</a:t>
            </a:r>
          </a:p>
        </p:txBody>
      </p:sp>
      <p:sp>
        <p:nvSpPr>
          <p:cNvPr id="19" name="TextBox 18"/>
          <p:cNvSpPr txBox="1"/>
          <p:nvPr/>
        </p:nvSpPr>
        <p:spPr>
          <a:xfrm>
            <a:off x="6819900" y="1713954"/>
            <a:ext cx="1990725" cy="1200329"/>
          </a:xfrm>
          <a:prstGeom prst="rect">
            <a:avLst/>
          </a:prstGeom>
          <a:noFill/>
          <a:ln w="28575">
            <a:solidFill>
              <a:schemeClr val="tx1"/>
            </a:solidFill>
          </a:ln>
        </p:spPr>
        <p:txBody>
          <a:bodyPr wrap="square" rtlCol="0">
            <a:spAutoFit/>
          </a:bodyPr>
          <a:lstStyle/>
          <a:p>
            <a:pPr algn="ctr">
              <a:buNone/>
            </a:pPr>
            <a:r>
              <a:rPr lang="en-US" sz="2400" b="1" dirty="0">
                <a:latin typeface="Arial "/>
              </a:rPr>
              <a:t>+100,000 Sailors / Personnel</a:t>
            </a:r>
          </a:p>
        </p:txBody>
      </p:sp>
      <p:sp>
        <p:nvSpPr>
          <p:cNvPr id="20" name="TextBox 19"/>
          <p:cNvSpPr txBox="1"/>
          <p:nvPr/>
        </p:nvSpPr>
        <p:spPr>
          <a:xfrm>
            <a:off x="3333750" y="3593433"/>
            <a:ext cx="2305050" cy="830997"/>
          </a:xfrm>
          <a:prstGeom prst="rect">
            <a:avLst/>
          </a:prstGeom>
          <a:noFill/>
          <a:ln w="28575">
            <a:solidFill>
              <a:schemeClr val="tx1"/>
            </a:solidFill>
          </a:ln>
        </p:spPr>
        <p:txBody>
          <a:bodyPr wrap="square" rtlCol="0">
            <a:spAutoFit/>
          </a:bodyPr>
          <a:lstStyle/>
          <a:p>
            <a:pPr algn="ctr">
              <a:buNone/>
            </a:pPr>
            <a:r>
              <a:rPr lang="en-US" sz="2400" b="1" dirty="0">
                <a:latin typeface="Arial "/>
              </a:rPr>
              <a:t>22 Aviation Type-Wings</a:t>
            </a:r>
          </a:p>
        </p:txBody>
      </p:sp>
      <p:sp>
        <p:nvSpPr>
          <p:cNvPr id="21" name="TextBox 20"/>
          <p:cNvSpPr txBox="1"/>
          <p:nvPr/>
        </p:nvSpPr>
        <p:spPr>
          <a:xfrm>
            <a:off x="6429375" y="3593433"/>
            <a:ext cx="2305050" cy="830997"/>
          </a:xfrm>
          <a:prstGeom prst="rect">
            <a:avLst/>
          </a:prstGeom>
          <a:noFill/>
          <a:ln w="28575">
            <a:solidFill>
              <a:schemeClr val="tx1"/>
            </a:solidFill>
          </a:ln>
        </p:spPr>
        <p:txBody>
          <a:bodyPr wrap="square" rtlCol="0">
            <a:spAutoFit/>
          </a:bodyPr>
          <a:lstStyle/>
          <a:p>
            <a:pPr algn="ctr">
              <a:buNone/>
            </a:pPr>
            <a:r>
              <a:rPr lang="en-US" sz="2400" b="1" dirty="0">
                <a:latin typeface="Arial "/>
              </a:rPr>
              <a:t>22 Naval Air Stations</a:t>
            </a:r>
          </a:p>
        </p:txBody>
      </p:sp>
      <p:cxnSp>
        <p:nvCxnSpPr>
          <p:cNvPr id="22" name="Straight Connector 21"/>
          <p:cNvCxnSpPr>
            <a:stCxn id="2" idx="2"/>
          </p:cNvCxnSpPr>
          <p:nvPr/>
        </p:nvCxnSpPr>
        <p:spPr bwMode="auto">
          <a:xfrm>
            <a:off x="4486275" y="2914829"/>
            <a:ext cx="0" cy="669258"/>
          </a:xfrm>
          <a:prstGeom prst="line">
            <a:avLst/>
          </a:prstGeom>
          <a:noFill/>
          <a:ln w="5715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6517481" y="2225305"/>
            <a:ext cx="292894" cy="3545"/>
          </a:xfrm>
          <a:prstGeom prst="line">
            <a:avLst/>
          </a:prstGeom>
          <a:noFill/>
          <a:ln w="57150"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4510086" y="5534025"/>
            <a:ext cx="4764" cy="342354"/>
          </a:xfrm>
          <a:prstGeom prst="line">
            <a:avLst/>
          </a:prstGeom>
          <a:noFill/>
          <a:ln w="5715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1228725" y="3171825"/>
            <a:ext cx="0" cy="421608"/>
          </a:xfrm>
          <a:prstGeom prst="line">
            <a:avLst/>
          </a:prstGeom>
          <a:noFill/>
          <a:ln w="571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7620000" y="3171825"/>
            <a:ext cx="0" cy="412262"/>
          </a:xfrm>
          <a:prstGeom prst="line">
            <a:avLst/>
          </a:prstGeom>
          <a:noFill/>
          <a:ln w="57150" cap="flat" cmpd="sng" algn="ctr">
            <a:solidFill>
              <a:schemeClr val="tx1"/>
            </a:solidFill>
            <a:prstDash val="solid"/>
            <a:round/>
            <a:headEnd type="none" w="med" len="med"/>
            <a:tailEnd type="none" w="med" len="med"/>
          </a:ln>
          <a:effectLst/>
        </p:spPr>
      </p:cxnSp>
      <p:cxnSp>
        <p:nvCxnSpPr>
          <p:cNvPr id="36" name="Straight Connector 35"/>
          <p:cNvCxnSpPr>
            <a:stCxn id="20" idx="2"/>
          </p:cNvCxnSpPr>
          <p:nvPr/>
        </p:nvCxnSpPr>
        <p:spPr bwMode="auto">
          <a:xfrm>
            <a:off x="4486275" y="4424430"/>
            <a:ext cx="0" cy="280920"/>
          </a:xfrm>
          <a:prstGeom prst="line">
            <a:avLst/>
          </a:prstGeom>
          <a:noFill/>
          <a:ln w="57150" cap="flat" cmpd="sng" algn="ctr">
            <a:solidFill>
              <a:schemeClr val="tx1"/>
            </a:solidFill>
            <a:prstDash val="solid"/>
            <a:round/>
            <a:headEnd type="none" w="med" len="med"/>
            <a:tailEnd type="none" w="med" len="med"/>
          </a:ln>
          <a:effectLst/>
        </p:spPr>
      </p:cxnSp>
      <p:sp>
        <p:nvSpPr>
          <p:cNvPr id="37" name="TextBox 36"/>
          <p:cNvSpPr txBox="1"/>
          <p:nvPr/>
        </p:nvSpPr>
        <p:spPr>
          <a:xfrm>
            <a:off x="2233611" y="4691588"/>
            <a:ext cx="4629150" cy="830997"/>
          </a:xfrm>
          <a:prstGeom prst="rect">
            <a:avLst/>
          </a:prstGeom>
          <a:noFill/>
          <a:ln w="28575">
            <a:solidFill>
              <a:schemeClr val="tx1"/>
            </a:solidFill>
          </a:ln>
        </p:spPr>
        <p:txBody>
          <a:bodyPr wrap="square" rtlCol="0">
            <a:spAutoFit/>
          </a:bodyPr>
          <a:lstStyle/>
          <a:p>
            <a:pPr algn="ctr">
              <a:buNone/>
            </a:pPr>
            <a:r>
              <a:rPr lang="en-US" sz="2400" b="1" dirty="0">
                <a:latin typeface="Arial "/>
              </a:rPr>
              <a:t>170 Fleet, Reserve &amp; Training Squadrons</a:t>
            </a:r>
          </a:p>
        </p:txBody>
      </p:sp>
      <p:sp>
        <p:nvSpPr>
          <p:cNvPr id="5130" name="TextBox 5129"/>
          <p:cNvSpPr txBox="1"/>
          <p:nvPr/>
        </p:nvSpPr>
        <p:spPr>
          <a:xfrm>
            <a:off x="161925" y="1700042"/>
            <a:ext cx="1952625" cy="1077218"/>
          </a:xfrm>
          <a:prstGeom prst="rect">
            <a:avLst/>
          </a:prstGeom>
          <a:noFill/>
        </p:spPr>
        <p:txBody>
          <a:bodyPr wrap="square" rtlCol="0">
            <a:spAutoFit/>
          </a:bodyPr>
          <a:lstStyle/>
          <a:p>
            <a:pPr>
              <a:buNone/>
            </a:pPr>
            <a:r>
              <a:rPr lang="en-US" sz="3200" b="1" dirty="0">
                <a:solidFill>
                  <a:srgbClr val="000099"/>
                </a:solidFill>
                <a:latin typeface="Arial "/>
              </a:rPr>
              <a:t>What We manage:</a:t>
            </a:r>
          </a:p>
        </p:txBody>
      </p:sp>
    </p:spTree>
    <p:extLst>
      <p:ext uri="{BB962C8B-B14F-4D97-AF65-F5344CB8AC3E}">
        <p14:creationId xmlns:p14="http://schemas.microsoft.com/office/powerpoint/2010/main" val="1940860801"/>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3600" b="0" i="0" u="none" strike="noStrike" cap="none" normalizeH="0" baseline="0" smtClean="0">
            <a:ln>
              <a:noFill/>
            </a:ln>
            <a:solidFill>
              <a:schemeClr val="tx1"/>
            </a:solidFill>
            <a:effectLst/>
            <a:latin typeface="Bernhard Modern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3600" b="0" i="0" u="none" strike="noStrike" cap="none" normalizeH="0" baseline="0" smtClean="0">
            <a:ln>
              <a:noFill/>
            </a:ln>
            <a:solidFill>
              <a:schemeClr val="tx1"/>
            </a:solidFill>
            <a:effectLst/>
            <a:latin typeface="Bernhard Modern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7CFB1A73F5DC43A1FFDA1C127DE59A" ma:contentTypeVersion="15" ma:contentTypeDescription="Create a new document." ma:contentTypeScope="" ma:versionID="ae76efd568ce65295a3d72fea2e6a98c">
  <xsd:schema xmlns:xsd="http://www.w3.org/2001/XMLSchema" xmlns:xs="http://www.w3.org/2001/XMLSchema" xmlns:p="http://schemas.microsoft.com/office/2006/metadata/properties" xmlns:ns3="616c555b-dcd2-47f9-a0ed-df6e0e1a8b24" xmlns:ns4="054fca6b-67c7-4912-9c68-6f7fb6b249bf" targetNamespace="http://schemas.microsoft.com/office/2006/metadata/properties" ma:root="true" ma:fieldsID="ecd62652b781994fd4f27bf537f26c6a" ns3:_="" ns4:_="">
    <xsd:import namespace="616c555b-dcd2-47f9-a0ed-df6e0e1a8b24"/>
    <xsd:import namespace="054fca6b-67c7-4912-9c68-6f7fb6b249b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6c555b-dcd2-47f9-a0ed-df6e0e1a8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_activity" ma:index="16"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4fca6b-67c7-4912-9c68-6f7fb6b249b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16c555b-dcd2-47f9-a0ed-df6e0e1a8b24" xsi:nil="true"/>
  </documentManagement>
</p:properties>
</file>

<file path=customXml/itemProps1.xml><?xml version="1.0" encoding="utf-8"?>
<ds:datastoreItem xmlns:ds="http://schemas.openxmlformats.org/officeDocument/2006/customXml" ds:itemID="{8382EA33-1946-4BF1-A580-CF3A6AD59B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6c555b-dcd2-47f9-a0ed-df6e0e1a8b24"/>
    <ds:schemaRef ds:uri="054fca6b-67c7-4912-9c68-6f7fb6b249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D17241-A8BF-4809-855B-2F8A916C8CB4}">
  <ds:schemaRefs>
    <ds:schemaRef ds:uri="http://schemas.microsoft.com/sharepoint/v3/contenttype/forms"/>
  </ds:schemaRefs>
</ds:datastoreItem>
</file>

<file path=customXml/itemProps3.xml><?xml version="1.0" encoding="utf-8"?>
<ds:datastoreItem xmlns:ds="http://schemas.openxmlformats.org/officeDocument/2006/customXml" ds:itemID="{FF68C7C2-4F67-46BA-90FA-8904DB83A46F}">
  <ds:schemaRefs>
    <ds:schemaRef ds:uri="054fca6b-67c7-4912-9c68-6f7fb6b249bf"/>
    <ds:schemaRef ds:uri="616c555b-dcd2-47f9-a0ed-df6e0e1a8b2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21637</TotalTime>
  <Words>11404</Words>
  <Application>Microsoft Office PowerPoint</Application>
  <PresentationFormat>On-screen Show (4:3)</PresentationFormat>
  <Paragraphs>1162</Paragraphs>
  <Slides>78</Slides>
  <Notes>47</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9" baseType="lpstr">
      <vt:lpstr>Arial</vt:lpstr>
      <vt:lpstr>Arial </vt:lpstr>
      <vt:lpstr>Arial Black</vt:lpstr>
      <vt:lpstr>Bell MT</vt:lpstr>
      <vt:lpstr>Bernhard Modern Roman</vt:lpstr>
      <vt:lpstr>Calibri</vt:lpstr>
      <vt:lpstr>Impact</vt:lpstr>
      <vt:lpstr>Times New Roman</vt:lpstr>
      <vt:lpstr>Wingdings</vt:lpstr>
      <vt:lpstr>Default Design</vt:lpstr>
      <vt:lpstr>Image</vt:lpstr>
      <vt:lpstr>PowerPoint Presentation</vt:lpstr>
      <vt:lpstr>PowerPoint Presentation</vt:lpstr>
      <vt:lpstr>Why Do We Need a Navy?</vt:lpstr>
      <vt:lpstr>Why Do We Need a Navy?</vt:lpstr>
      <vt:lpstr>Why Do We Need a Navy?</vt:lpstr>
      <vt:lpstr>PowerPoint Presentation</vt:lpstr>
      <vt:lpstr>PowerPoint Presentation</vt:lpstr>
      <vt:lpstr>PowerPoint Presentation</vt:lpstr>
      <vt:lpstr>PowerPoint Presentation</vt:lpstr>
      <vt:lpstr>PowerPoint Presentation</vt:lpstr>
      <vt:lpstr>PowerPoint Presentation</vt:lpstr>
      <vt:lpstr>     Navy Aircraft: Carrier-Based </vt:lpstr>
      <vt:lpstr>PowerPoint Presentation</vt:lpstr>
      <vt:lpstr>Carrier-Based Aircraft</vt:lpstr>
      <vt:lpstr>     Navy Aircraft: Carrier-Based </vt:lpstr>
      <vt:lpstr>Carrier-Based Aircraft</vt:lpstr>
      <vt:lpstr>     Navy Aircraft: Carrier-Based </vt:lpstr>
      <vt:lpstr>     Ship / Shore-Based Aircraft</vt:lpstr>
      <vt:lpstr>Shore-Based Aircraft</vt:lpstr>
      <vt:lpstr>Shore-Based Aircraft</vt:lpstr>
      <vt:lpstr>Unmanned Aircraft</vt:lpstr>
      <vt:lpstr>Future Aircraft</vt:lpstr>
      <vt:lpstr>     Navy Training Aircraft</vt:lpstr>
      <vt:lpstr>PowerPoint Presentation</vt:lpstr>
      <vt:lpstr>PowerPoint Presentation</vt:lpstr>
      <vt:lpstr>   Gerald R. Ford Class CVN</vt:lpstr>
      <vt:lpstr>Aircraft Carrier vs LHD/LHA</vt:lpstr>
      <vt:lpstr>PowerPoint Presentation</vt:lpstr>
      <vt:lpstr>             Value of CVNs: 50 years of service</vt:lpstr>
      <vt:lpstr>PowerPoint Presentation</vt:lpstr>
      <vt:lpstr>PowerPoint Presentation</vt:lpstr>
      <vt:lpstr>PowerPoint Presentation</vt:lpstr>
      <vt:lpstr>PowerPoint Presentation</vt:lpstr>
      <vt:lpstr>PowerPoint Presentation</vt:lpstr>
      <vt:lpstr>        Air Wings Continually Evolve</vt:lpstr>
      <vt:lpstr>PowerPoint Presentation</vt:lpstr>
      <vt:lpstr>PowerPoint Presentation</vt:lpstr>
      <vt:lpstr>PowerPoint Presentation</vt:lpstr>
      <vt:lpstr>PowerPoint Presentation</vt:lpstr>
      <vt:lpstr>PowerPoint Presentation</vt:lpstr>
      <vt:lpstr>PowerPoint Presentation</vt:lpstr>
      <vt:lpstr>Employing Naval Aviation</vt:lpstr>
      <vt:lpstr>PowerPoint Presentation</vt:lpstr>
      <vt:lpstr>Employing Naval Aviation</vt:lpstr>
      <vt:lpstr>PowerPoint Presentation</vt:lpstr>
      <vt:lpstr>Employing Naval Aviation</vt:lpstr>
      <vt:lpstr>PowerPoint Presentation</vt:lpstr>
      <vt:lpstr>PowerPoint Presentation</vt:lpstr>
      <vt:lpstr>The Flight Deck</vt:lpstr>
      <vt:lpstr>Carrier Landing </vt:lpstr>
      <vt:lpstr>      Flight Deck Rainbow Wardrobe</vt:lpstr>
      <vt:lpstr>PowerPoint Presentation</vt:lpstr>
      <vt:lpstr>        Navy Underway Embarks</vt:lpstr>
      <vt:lpstr>        Navy Underway Embarks</vt:lpstr>
      <vt:lpstr>        Navy Underway Embarks</vt:lpstr>
      <vt:lpstr>        Navy Underway Embarks</vt:lpstr>
      <vt:lpstr>        Navy Underway Embarks</vt:lpstr>
      <vt:lpstr>        Navy Underway Embarks</vt:lpstr>
      <vt:lpstr>        Navy Underway Embarks</vt:lpstr>
      <vt:lpstr>        Navy Underway Embarks</vt:lpstr>
      <vt:lpstr>PowerPoint Presentation</vt:lpstr>
      <vt:lpstr>PowerPoint Presentation</vt:lpstr>
      <vt:lpstr>PowerPoint Presentation</vt:lpstr>
      <vt:lpstr>          Squadrons and  Designations</vt:lpstr>
      <vt:lpstr>        Aircraft and Designations</vt:lpstr>
      <vt:lpstr>     Navy Aircraft: Carrier-Based </vt:lpstr>
      <vt:lpstr>     Navy Aircraft: Carrier-Based </vt:lpstr>
      <vt:lpstr>     Navy Aircraft: Carrier-Based </vt:lpstr>
      <vt:lpstr>     Navy Aircraft: Carrier-Based </vt:lpstr>
      <vt:lpstr>     Navy Aircraft: Carrier-Based </vt:lpstr>
      <vt:lpstr>     Navy Aircraft: Shore-Based</vt:lpstr>
      <vt:lpstr>     Navy Aircraft: Shore-Based</vt:lpstr>
      <vt:lpstr>     Navy Aircraft: Shore-Based</vt:lpstr>
      <vt:lpstr>     Navy Aircraft: Shore-Based</vt:lpstr>
      <vt:lpstr>     Navy Unmanned Aircraft</vt:lpstr>
      <vt:lpstr>     Navy Unmanned Aircraft</vt:lpstr>
      <vt:lpstr>     Navy Unmanned Aircraft</vt:lpstr>
      <vt:lpstr>PowerPoint Presentation</vt:lpstr>
    </vt:vector>
  </TitlesOfParts>
  <Company>RITSC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OLeary.Christina</dc:creator>
  <cp:lastModifiedBy>Nanci Pruter</cp:lastModifiedBy>
  <cp:revision>1041</cp:revision>
  <cp:lastPrinted>2024-06-05T20:36:20Z</cp:lastPrinted>
  <dcterms:created xsi:type="dcterms:W3CDTF">2003-01-15T19:57:31Z</dcterms:created>
  <dcterms:modified xsi:type="dcterms:W3CDTF">2024-06-15T10:43:30Z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0x010100FD7CFB1A73F5DC43A1FFDA1C127DE59A</vt:lpwstr>
  </property>
</Properties>
</file>