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5" r:id="rId5"/>
    <p:sldId id="273" r:id="rId6"/>
    <p:sldId id="284" r:id="rId7"/>
    <p:sldId id="305" r:id="rId8"/>
    <p:sldId id="303" r:id="rId9"/>
    <p:sldId id="309" r:id="rId10"/>
    <p:sldId id="310" r:id="rId11"/>
    <p:sldId id="311" r:id="rId12"/>
    <p:sldId id="299" r:id="rId13"/>
    <p:sldId id="312" r:id="rId14"/>
    <p:sldId id="292" r:id="rId15"/>
  </p:sldIdLst>
  <p:sldSz cx="24384000" cy="13716000"/>
  <p:notesSz cx="7026275" cy="9312275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0E5EB"/>
    <a:srgbClr val="00529C"/>
    <a:srgbClr val="054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254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254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1" autoAdjust="0"/>
    <p:restoredTop sz="94648"/>
  </p:normalViewPr>
  <p:slideViewPr>
    <p:cSldViewPr snapToGrid="0">
      <p:cViewPr varScale="1">
        <p:scale>
          <a:sx n="49" d="100"/>
          <a:sy n="49" d="100"/>
        </p:scale>
        <p:origin x="26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5356" cy="46752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329" y="2"/>
            <a:ext cx="3045356" cy="46752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1A1AEFEF-371A-474C-9FB9-2372157405BA}" type="datetimeFigureOut">
              <a:rPr lang="en-US" smtClean="0"/>
              <a:t>1/8/24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4753"/>
            <a:ext cx="3045356" cy="46752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329" y="8844753"/>
            <a:ext cx="3045356" cy="46752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5095E25A-4BCE-4DDA-A185-223988DD3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54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7125" cy="3490913"/>
          </a:xfrm>
          <a:prstGeom prst="rect">
            <a:avLst/>
          </a:prstGeom>
        </p:spPr>
        <p:txBody>
          <a:bodyPr lIns="93344" tIns="46674" rIns="93344" bIns="46674"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36837" y="4423331"/>
            <a:ext cx="5152602" cy="4190524"/>
          </a:xfrm>
          <a:prstGeom prst="rect">
            <a:avLst/>
          </a:prstGeom>
        </p:spPr>
        <p:txBody>
          <a:bodyPr lIns="93344" tIns="46674" rIns="93344" bIns="46674"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/>
            </a:pPr>
            <a:r>
              <a:rPr sz="4500"/>
              <a:t>Body Level One</a:t>
            </a:r>
          </a:p>
          <a:p>
            <a:pPr lvl="1">
              <a:defRPr sz="1800"/>
            </a:pPr>
            <a:r>
              <a:rPr sz="4500"/>
              <a:t>Body Level Two</a:t>
            </a:r>
          </a:p>
          <a:p>
            <a:pPr lvl="2">
              <a:defRPr sz="1800"/>
            </a:pPr>
            <a:r>
              <a:rPr sz="4500"/>
              <a:t>Body Level Three</a:t>
            </a:r>
          </a:p>
          <a:p>
            <a:pPr lvl="3">
              <a:defRPr sz="1800"/>
            </a:pPr>
            <a:r>
              <a:rPr sz="4500"/>
              <a:t>Body Level Four</a:t>
            </a:r>
          </a:p>
          <a:p>
            <a:pPr lvl="4">
              <a:defRPr sz="1800"/>
            </a:pPr>
            <a:r>
              <a:rPr sz="45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nding, sheep, woman, dog&#10;&#10;Description automatically generated">
            <a:extLst>
              <a:ext uri="{FF2B5EF4-FFF2-40B4-BE49-F238E27FC236}">
                <a16:creationId xmlns:a16="http://schemas.microsoft.com/office/drawing/2014/main" id="{C9527451-5120-4B96-8B62-2C23D6FF6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849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529C"/>
            </a:gs>
            <a:gs pos="100000">
              <a:srgbClr val="05416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  <p:pic>
        <p:nvPicPr>
          <p:cNvPr id="6" name="Picture 5" descr="A picture containing outdoor, person, man, holding&#10;&#10;Description automatically generated">
            <a:extLst>
              <a:ext uri="{FF2B5EF4-FFF2-40B4-BE49-F238E27FC236}">
                <a16:creationId xmlns:a16="http://schemas.microsoft.com/office/drawing/2014/main" id="{16FC353E-1534-4DA4-AB74-5C89651FF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1" b="26790"/>
          <a:stretch/>
        </p:blipFill>
        <p:spPr>
          <a:xfrm>
            <a:off x="6531369" y="12763495"/>
            <a:ext cx="2983832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288361-D6B4-4116-996C-39E652437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16" b="12231"/>
          <a:stretch/>
        </p:blipFill>
        <p:spPr>
          <a:xfrm>
            <a:off x="20907029" y="12763500"/>
            <a:ext cx="3476971" cy="952500"/>
          </a:xfrm>
          <a:prstGeom prst="rect">
            <a:avLst/>
          </a:prstGeom>
        </p:spPr>
      </p:pic>
      <p:pic>
        <p:nvPicPr>
          <p:cNvPr id="9" name="Picture 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D1E1F3E6-E92F-442B-97EF-323CC6B5AF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4381"/>
          <a:stretch/>
        </p:blipFill>
        <p:spPr>
          <a:xfrm>
            <a:off x="0" y="12763497"/>
            <a:ext cx="4007518" cy="952499"/>
          </a:xfrm>
          <a:prstGeom prst="rect">
            <a:avLst/>
          </a:prstGeom>
        </p:spPr>
      </p:pic>
      <p:pic>
        <p:nvPicPr>
          <p:cNvPr id="11" name="Picture 10" descr="A group of people standing in a grassy field&#10;&#10;Description automatically generated">
            <a:extLst>
              <a:ext uri="{FF2B5EF4-FFF2-40B4-BE49-F238E27FC236}">
                <a16:creationId xmlns:a16="http://schemas.microsoft.com/office/drawing/2014/main" id="{19EE0112-7113-4AE1-92E3-D5A85DD9F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09" b="35408"/>
          <a:stretch/>
        </p:blipFill>
        <p:spPr>
          <a:xfrm>
            <a:off x="16011663" y="12763501"/>
            <a:ext cx="4895366" cy="952499"/>
          </a:xfrm>
          <a:prstGeom prst="rect">
            <a:avLst/>
          </a:prstGeom>
        </p:spPr>
      </p:pic>
      <p:pic>
        <p:nvPicPr>
          <p:cNvPr id="13" name="Picture 12" descr="A person wearing a red hat&#10;&#10;Description automatically generated">
            <a:extLst>
              <a:ext uri="{FF2B5EF4-FFF2-40B4-BE49-F238E27FC236}">
                <a16:creationId xmlns:a16="http://schemas.microsoft.com/office/drawing/2014/main" id="{1639363E-9F29-4817-B1A4-89FB9FC96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0" b="19210"/>
          <a:stretch/>
        </p:blipFill>
        <p:spPr>
          <a:xfrm>
            <a:off x="3980597" y="12763496"/>
            <a:ext cx="2544536" cy="952499"/>
          </a:xfrm>
          <a:prstGeom prst="rect">
            <a:avLst/>
          </a:prstGeom>
        </p:spPr>
      </p:pic>
      <p:pic>
        <p:nvPicPr>
          <p:cNvPr id="15" name="Picture 14" descr="A group of people looking at a phone&#10;&#10;Description automatically generated">
            <a:extLst>
              <a:ext uri="{FF2B5EF4-FFF2-40B4-BE49-F238E27FC236}">
                <a16:creationId xmlns:a16="http://schemas.microsoft.com/office/drawing/2014/main" id="{987F88A1-4BC4-4AB3-9FB2-2C19A2C9B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2" b="27210"/>
          <a:stretch/>
        </p:blipFill>
        <p:spPr>
          <a:xfrm>
            <a:off x="13467125" y="12763500"/>
            <a:ext cx="2544537" cy="952500"/>
          </a:xfrm>
          <a:prstGeom prst="rect">
            <a:avLst/>
          </a:prstGeom>
        </p:spPr>
      </p:pic>
      <p:pic>
        <p:nvPicPr>
          <p:cNvPr id="17" name="Picture 16" descr="A picture containing person, indoor, bed, red&#10;&#10;Description automatically generated">
            <a:extLst>
              <a:ext uri="{FF2B5EF4-FFF2-40B4-BE49-F238E27FC236}">
                <a16:creationId xmlns:a16="http://schemas.microsoft.com/office/drawing/2014/main" id="{FC299284-B48E-4367-B7B1-E42C09401F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9" b="31829"/>
          <a:stretch/>
        </p:blipFill>
        <p:spPr>
          <a:xfrm>
            <a:off x="9515202" y="12763502"/>
            <a:ext cx="3951924" cy="952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5196F-93B9-4A9F-81F8-5725D5F42FC7}"/>
              </a:ext>
            </a:extLst>
          </p:cNvPr>
          <p:cNvSpPr txBox="1"/>
          <p:nvPr userDrawn="1"/>
        </p:nvSpPr>
        <p:spPr>
          <a:xfrm>
            <a:off x="17590169" y="13003786"/>
            <a:ext cx="659330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Citizens in Support of Sea Services since 1902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6" r:id="rId3"/>
    <p:sldLayoutId id="2147483659" r:id="rId4"/>
    <p:sldLayoutId id="2147483661" r:id="rId5"/>
  </p:sldLayoutIdLst>
  <p:transition spd="med"/>
  <p:txStyles>
    <p:titleStyle>
      <a:lvl1pPr algn="ctr" defTabSz="825500">
        <a:defRPr sz="11200">
          <a:solidFill>
            <a:srgbClr val="FFC000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avyleaguemn.org/governing-documen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3C24EF-D833-4E79-8BB2-D7F2DDDAFD9E}"/>
              </a:ext>
            </a:extLst>
          </p:cNvPr>
          <p:cNvSpPr txBox="1"/>
          <p:nvPr/>
        </p:nvSpPr>
        <p:spPr>
          <a:xfrm>
            <a:off x="10273464" y="8455005"/>
            <a:ext cx="12777537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C000"/>
                </a:solidFill>
                <a:latin typeface="Lato" panose="020F0502020204030203" pitchFamily="34" charset="0"/>
              </a:rPr>
              <a:t> </a:t>
            </a:r>
            <a:r>
              <a:rPr lang="en-US" sz="6000" dirty="0">
                <a:solidFill>
                  <a:srgbClr val="FFC000"/>
                </a:solidFill>
                <a:latin typeface="Lato" panose="020F0502020204030203" pitchFamily="34" charset="0"/>
              </a:rPr>
              <a:t>Strategic Planning</a:t>
            </a:r>
          </a:p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FFC000"/>
                </a:solidFill>
                <a:latin typeface="Lato" panose="020F0502020204030203" pitchFamily="34" charset="0"/>
              </a:rPr>
              <a:t>Bill James, Area President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" panose="020F0502020204030203" pitchFamily="34" charset="0"/>
              <a:sym typeface="Helvetica Light"/>
            </a:endParaRPr>
          </a:p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FFC000"/>
                </a:solidFill>
                <a:latin typeface="Lato" panose="020F0502020204030203" pitchFamily="34" charset="0"/>
              </a:rPr>
              <a:t>January 10</a:t>
            </a: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Lato" panose="020F0502020204030203" pitchFamily="34" charset="0"/>
                <a:sym typeface="Helvetica Light"/>
              </a:rPr>
              <a:t>, 2024</a:t>
            </a:r>
          </a:p>
        </p:txBody>
      </p:sp>
      <p:pic>
        <p:nvPicPr>
          <p:cNvPr id="4" name="Picture 3" descr="A picture containing plate, food, cup&#10;&#10;Description automatically generated">
            <a:extLst>
              <a:ext uri="{FF2B5EF4-FFF2-40B4-BE49-F238E27FC236}">
                <a16:creationId xmlns:a16="http://schemas.microsoft.com/office/drawing/2014/main" id="{3C1D64FD-956E-4150-8987-82D274073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376" y="600044"/>
            <a:ext cx="4715169" cy="475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937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2167-4899-F91A-838C-AECF2D8A3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Minnesota Council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7C778-5585-B05B-8B68-8DD1660A1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099" y="3238500"/>
            <a:ext cx="19106969" cy="9207500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https://navyleaguemn.org/governing-documents</a:t>
            </a:r>
            <a:endParaRPr lang="en-US" b="1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4711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A4BA6-F07E-3392-2C05-62BB7267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365759"/>
            <a:ext cx="20485100" cy="2142309"/>
          </a:xfrm>
        </p:spPr>
        <p:txBody>
          <a:bodyPr>
            <a:noAutofit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8000" dirty="0"/>
              <a:t>Upcoming webinars</a:t>
            </a:r>
            <a:br>
              <a:rPr lang="en-US" sz="8000" dirty="0"/>
            </a:br>
            <a:br>
              <a:rPr lang="en-US" dirty="0"/>
            </a:br>
            <a:r>
              <a:rPr lang="en-US" sz="6000" dirty="0">
                <a:solidFill>
                  <a:schemeClr val="bg1"/>
                </a:solidFill>
              </a:rPr>
              <a:t>February: Recruitment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March: Legislative Affairs, Luke Lorenz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April: NL President and CEO (tentative)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May: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June: San Diego, National Convention</a:t>
            </a:r>
          </a:p>
        </p:txBody>
      </p:sp>
    </p:spTree>
    <p:extLst>
      <p:ext uri="{BB962C8B-B14F-4D97-AF65-F5344CB8AC3E}">
        <p14:creationId xmlns:p14="http://schemas.microsoft.com/office/powerpoint/2010/main" val="38844846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AF39-AD5F-4A2B-BA91-02185D90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204" y="552450"/>
            <a:ext cx="21005800" cy="3028692"/>
          </a:xfrm>
        </p:spPr>
        <p:txBody>
          <a:bodyPr>
            <a:normAutofit/>
          </a:bodyPr>
          <a:lstStyle/>
          <a:p>
            <a:r>
              <a:rPr lang="en-US" dirty="0">
                <a:latin typeface="Lato" panose="020F0502020204030203" pitchFamily="34" charset="0"/>
              </a:rPr>
              <a:t>Welcome!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8FC1D1-44D7-41F0-A23C-D49096C01B10}"/>
              </a:ext>
            </a:extLst>
          </p:cNvPr>
          <p:cNvSpPr txBox="1"/>
          <p:nvPr/>
        </p:nvSpPr>
        <p:spPr>
          <a:xfrm>
            <a:off x="942975" y="3333492"/>
            <a:ext cx="22602825" cy="6565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marR="0" indent="-85725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We kindly request that you mute your phones.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6000" dirty="0">
              <a:solidFill>
                <a:schemeClr val="bg1">
                  <a:lumMod val="95000"/>
                </a:schemeClr>
              </a:solidFill>
              <a:latin typeface="Lato" panose="020F0502020204030203" pitchFamily="34" charset="0"/>
            </a:endParaRPr>
          </a:p>
          <a:p>
            <a:pPr marL="857250" marR="0" indent="-85725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If you have questions, we will take a moment after each speaker for discussion. You can also put them in the chat box. </a:t>
            </a:r>
          </a:p>
          <a:p>
            <a:pPr marL="857250" marR="0" indent="-85725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6000" dirty="0">
              <a:solidFill>
                <a:schemeClr val="bg1">
                  <a:lumMod val="95000"/>
                </a:schemeClr>
              </a:solidFill>
              <a:latin typeface="Lato" panose="020F0502020204030203" pitchFamily="34" charset="0"/>
            </a:endParaRPr>
          </a:p>
          <a:p>
            <a:pPr marL="857250" marR="0" indent="-85725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This session will be recorded and available on the member             dashboard.</a:t>
            </a:r>
          </a:p>
        </p:txBody>
      </p:sp>
    </p:spTree>
    <p:extLst>
      <p:ext uri="{BB962C8B-B14F-4D97-AF65-F5344CB8AC3E}">
        <p14:creationId xmlns:p14="http://schemas.microsoft.com/office/powerpoint/2010/main" val="22065911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AF39-AD5F-4A2B-BA91-02185D90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204" y="552450"/>
            <a:ext cx="21005800" cy="3028692"/>
          </a:xfrm>
        </p:spPr>
        <p:txBody>
          <a:bodyPr>
            <a:normAutofit/>
          </a:bodyPr>
          <a:lstStyle/>
          <a:p>
            <a:r>
              <a:rPr lang="en-US" dirty="0">
                <a:latin typeface="Lato" panose="020F0502020204030203" pitchFamily="34" charset="0"/>
              </a:rPr>
              <a:t>Speakers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8FC1D1-44D7-41F0-A23C-D49096C01B10}"/>
              </a:ext>
            </a:extLst>
          </p:cNvPr>
          <p:cNvSpPr txBox="1"/>
          <p:nvPr/>
        </p:nvSpPr>
        <p:spPr>
          <a:xfrm>
            <a:off x="3082018" y="3962928"/>
            <a:ext cx="13455559" cy="66582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Lato" panose="020F0502020204030203" pitchFamily="34" charset="0"/>
              <a:sym typeface="Helvetica Light"/>
            </a:endParaRP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6600" dirty="0">
                <a:solidFill>
                  <a:schemeClr val="bg1"/>
                </a:solidFill>
                <a:latin typeface="Lato" panose="020F0502020204030203" pitchFamily="34" charset="0"/>
              </a:rPr>
              <a:t>William (Bill) James, Area President, MN Council – VP Legislative Affairs</a:t>
            </a: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66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Lato" panose="020F0502020204030203" pitchFamily="34" charset="0"/>
              <a:sym typeface="Helvetica Light"/>
            </a:endParaRPr>
          </a:p>
          <a:p>
            <a:pPr marL="857250" marR="0" indent="-85725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Lato" panose="020F0502020204030203" pitchFamily="34" charset="0"/>
              <a:sym typeface="Helvetica Light"/>
            </a:endParaRPr>
          </a:p>
          <a:p>
            <a:pPr marL="857250" marR="0" indent="-85725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5400" dirty="0">
              <a:solidFill>
                <a:schemeClr val="bg1">
                  <a:lumMod val="95000"/>
                </a:schemeClr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277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4656D-EF70-D1B6-7BD8-678461E37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637540"/>
            <a:ext cx="21005800" cy="1264920"/>
          </a:xfrm>
        </p:spPr>
        <p:txBody>
          <a:bodyPr>
            <a:normAutofit/>
          </a:bodyPr>
          <a:lstStyle/>
          <a:p>
            <a:r>
              <a:rPr lang="en-US" sz="7200" dirty="0"/>
              <a:t>Why a Strategic plan?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66037-B2AA-C7F7-7B03-3B0A657B7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254250"/>
            <a:ext cx="20142200" cy="92075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5400" dirty="0"/>
              <a:t>Helps your councils set a roadmap for your priorities</a:t>
            </a:r>
          </a:p>
          <a:p>
            <a:pPr algn="l">
              <a:buFont typeface="Wingdings" pitchFamily="2" charset="2"/>
              <a:buChar char="§"/>
            </a:pPr>
            <a:r>
              <a:rPr lang="en-US" sz="5400" dirty="0"/>
              <a:t>By setting priorities, you can file a flight plan for execution</a:t>
            </a:r>
          </a:p>
          <a:p>
            <a:pPr algn="l">
              <a:buFont typeface="Wingdings" pitchFamily="2" charset="2"/>
              <a:buChar char="§"/>
            </a:pPr>
            <a:r>
              <a:rPr lang="en-US" sz="5400" dirty="0"/>
              <a:t>With a flight plan you can align your crewmembers by position/responsibility areas </a:t>
            </a:r>
          </a:p>
          <a:p>
            <a:pPr algn="l">
              <a:buFont typeface="Wingdings" pitchFamily="2" charset="2"/>
              <a:buChar char="§"/>
            </a:pPr>
            <a:r>
              <a:rPr lang="en-US" sz="5400" dirty="0"/>
              <a:t>Having a coordinated flight plan and crew assignments helps ensure mission success</a:t>
            </a:r>
          </a:p>
        </p:txBody>
      </p:sp>
    </p:spTree>
    <p:extLst>
      <p:ext uri="{BB962C8B-B14F-4D97-AF65-F5344CB8AC3E}">
        <p14:creationId xmlns:p14="http://schemas.microsoft.com/office/powerpoint/2010/main" val="11845431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68C3-C989-143B-A81E-85B6F459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809625"/>
            <a:ext cx="21005800" cy="1362075"/>
          </a:xfrm>
        </p:spPr>
        <p:txBody>
          <a:bodyPr>
            <a:normAutofit/>
          </a:bodyPr>
          <a:lstStyle/>
          <a:p>
            <a:r>
              <a:rPr lang="en-US" sz="7200" dirty="0"/>
              <a:t>Keep It Simple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8E74C-818E-EFE7-2A15-E5AC102E3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2880360"/>
            <a:ext cx="21459825" cy="97840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A11A4-2C87-DD4F-F499-060366A7CE29}"/>
              </a:ext>
            </a:extLst>
          </p:cNvPr>
          <p:cNvSpPr txBox="1"/>
          <p:nvPr/>
        </p:nvSpPr>
        <p:spPr>
          <a:xfrm>
            <a:off x="971549" y="2728664"/>
            <a:ext cx="23168611" cy="8258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The best plans are simple to understand and are clear in communication</a:t>
            </a:r>
          </a:p>
          <a:p>
            <a:pPr marL="571500" marR="0" indent="-5715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571500" marR="0" indent="-5715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5400" dirty="0">
                <a:solidFill>
                  <a:schemeClr val="bg1"/>
                </a:solidFill>
              </a:rPr>
              <a:t>Don’t feel like you have to ”boil the ocean” all at once</a:t>
            </a:r>
          </a:p>
          <a:p>
            <a:pPr marL="571500" marR="0" indent="-5715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571500" marR="0" indent="-5715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5400" dirty="0">
                <a:solidFill>
                  <a:schemeClr val="bg1"/>
                </a:solidFill>
              </a:rPr>
              <a:t>Focus on 3 core broad set of objectives to start</a:t>
            </a:r>
          </a:p>
          <a:p>
            <a:pPr marL="571500" marR="0" indent="-5715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endParaRPr lang="en-US" sz="5400" dirty="0">
              <a:solidFill>
                <a:schemeClr val="bg1"/>
              </a:solidFill>
            </a:endParaRPr>
          </a:p>
          <a:p>
            <a:pPr marL="571500" marR="0" indent="-5715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5400" dirty="0">
                <a:solidFill>
                  <a:schemeClr val="bg1"/>
                </a:solidFill>
              </a:rPr>
              <a:t>Consider supporting objectives specific to your Council</a:t>
            </a:r>
          </a:p>
          <a:p>
            <a:pPr marL="571500" marR="0" indent="-5715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endParaRPr lang="en-US" sz="5400" dirty="0">
              <a:solidFill>
                <a:schemeClr val="bg1"/>
              </a:solidFill>
            </a:endParaRPr>
          </a:p>
          <a:p>
            <a:pPr marL="571500" marR="0" indent="-5715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5400" dirty="0">
                <a:solidFill>
                  <a:schemeClr val="bg1"/>
                </a:solidFill>
              </a:rPr>
              <a:t>Write them down and socialize them within your Council for inputs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813867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68C3-C989-143B-A81E-85B6F459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421005"/>
            <a:ext cx="21005800" cy="1256377"/>
          </a:xfrm>
        </p:spPr>
        <p:txBody>
          <a:bodyPr>
            <a:normAutofit/>
          </a:bodyPr>
          <a:lstStyle/>
          <a:p>
            <a:r>
              <a:rPr lang="en-US" sz="7200" dirty="0"/>
              <a:t>First Set of Broad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8E74C-818E-EFE7-2A15-E5AC102E3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5075" y="3095625"/>
            <a:ext cx="21459825" cy="144494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3CC42-8748-D907-FCDB-1B0F39F0F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660" y="2091076"/>
            <a:ext cx="21459825" cy="105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1119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68C3-C989-143B-A81E-85B6F459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575311"/>
            <a:ext cx="21005800" cy="1110615"/>
          </a:xfrm>
        </p:spPr>
        <p:txBody>
          <a:bodyPr>
            <a:normAutofit/>
          </a:bodyPr>
          <a:lstStyle/>
          <a:p>
            <a:r>
              <a:rPr lang="en-US" sz="7200" dirty="0"/>
              <a:t>Second Set of Broad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8E74C-818E-EFE7-2A15-E5AC102E3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3095624"/>
            <a:ext cx="21459825" cy="135350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EEF5C-BF25-46EE-4C3B-0342EE398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1" y="1874042"/>
            <a:ext cx="19042380" cy="107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259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68C3-C989-143B-A81E-85B6F459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512445"/>
            <a:ext cx="21005800" cy="1133475"/>
          </a:xfrm>
        </p:spPr>
        <p:txBody>
          <a:bodyPr>
            <a:normAutofit/>
          </a:bodyPr>
          <a:lstStyle/>
          <a:p>
            <a:r>
              <a:rPr lang="en-US" sz="7200" dirty="0"/>
              <a:t>Third Set of Broad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8E74C-818E-EFE7-2A15-E5AC102E3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3095624"/>
            <a:ext cx="21459825" cy="135350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2C7A7A-5A55-EB0C-F343-8CB73B1B3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054" y="1828801"/>
            <a:ext cx="19127891" cy="107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6284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7675-2411-B27C-01E0-60753BA7E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403860"/>
            <a:ext cx="21005800" cy="922020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Supporting Council Objectives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DCC41E-9784-E265-7A96-2FEE89BAF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519" y="1658778"/>
            <a:ext cx="19199861" cy="1079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9766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1d2caae-ccf4-4b20-95ee-8468c2416978">
      <UserInfo>
        <DisplayName>Meghan Nash</DisplayName>
        <AccountId>209</AccountId>
        <AccountType/>
      </UserInfo>
    </SharedWithUsers>
    <lcf76f155ced4ddcb4097134ff3c332f xmlns="926d2195-e497-4bb1-b3a7-830ef64b534a">
      <Terms xmlns="http://schemas.microsoft.com/office/infopath/2007/PartnerControls"/>
    </lcf76f155ced4ddcb4097134ff3c332f>
    <TaxCatchAll xmlns="d1d2caae-ccf4-4b20-95ee-8468c241697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768E76D72BF24BA2F6E5FC6BEDAA08" ma:contentTypeVersion="15" ma:contentTypeDescription="Create a new document." ma:contentTypeScope="" ma:versionID="38f08d184fcf81025cc0c9ebc1fd1daf">
  <xsd:schema xmlns:xsd="http://www.w3.org/2001/XMLSchema" xmlns:xs="http://www.w3.org/2001/XMLSchema" xmlns:p="http://schemas.microsoft.com/office/2006/metadata/properties" xmlns:ns2="926d2195-e497-4bb1-b3a7-830ef64b534a" xmlns:ns3="d1d2caae-ccf4-4b20-95ee-8468c2416978" targetNamespace="http://schemas.microsoft.com/office/2006/metadata/properties" ma:root="true" ma:fieldsID="c3131a584723635e10e417858aa6d3a5" ns2:_="" ns3:_="">
    <xsd:import namespace="926d2195-e497-4bb1-b3a7-830ef64b534a"/>
    <xsd:import namespace="d1d2caae-ccf4-4b20-95ee-8468c24169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d2195-e497-4bb1-b3a7-830ef64b5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bc6cdb-bf18-412d-859b-93994680d2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2caae-ccf4-4b20-95ee-8468c241697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d3d5d3a-8aca-4a17-9265-5898b4160d1c}" ma:internalName="TaxCatchAll" ma:showField="CatchAllData" ma:web="d1d2caae-ccf4-4b20-95ee-8468c24169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B2CA9D-1594-4F57-99DC-D631E78055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E04886-0516-4A43-B0D8-9385427D4C8F}">
  <ds:schemaRefs>
    <ds:schemaRef ds:uri="926d2195-e497-4bb1-b3a7-830ef64b534a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1d2caae-ccf4-4b20-95ee-8468c2416978"/>
  </ds:schemaRefs>
</ds:datastoreItem>
</file>

<file path=customXml/itemProps3.xml><?xml version="1.0" encoding="utf-8"?>
<ds:datastoreItem xmlns:ds="http://schemas.openxmlformats.org/officeDocument/2006/customXml" ds:itemID="{94EDCB73-A875-480E-B508-16BBA79B42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6d2195-e497-4bb1-b3a7-830ef64b534a"/>
    <ds:schemaRef ds:uri="d1d2caae-ccf4-4b20-95ee-8468c24169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33333</TotalTime>
  <Words>256</Words>
  <Application>Microsoft Macintosh PowerPoint</Application>
  <PresentationFormat>Custom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Lato</vt:lpstr>
      <vt:lpstr>Lucida Grande</vt:lpstr>
      <vt:lpstr>Wingdings</vt:lpstr>
      <vt:lpstr>White</vt:lpstr>
      <vt:lpstr>PowerPoint Presentation</vt:lpstr>
      <vt:lpstr>Welcome!</vt:lpstr>
      <vt:lpstr>Speakers</vt:lpstr>
      <vt:lpstr>Why a Strategic plan?</vt:lpstr>
      <vt:lpstr>Keep It Simple</vt:lpstr>
      <vt:lpstr>First Set of Broad Objectives</vt:lpstr>
      <vt:lpstr>Second Set of Broad Objectives</vt:lpstr>
      <vt:lpstr>Third Set of Broad Objectives</vt:lpstr>
      <vt:lpstr>Supporting Council Objectives</vt:lpstr>
      <vt:lpstr>Minnesota Council Resources</vt:lpstr>
      <vt:lpstr>      Upcoming webinars  February: Recruitment March: Legislative Affairs, Luke Lorenz April: NL President and CEO (tentative) May: June: San Diego, National Convention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Navy League  of the United States Rear Admiral Cari Thomas, U. S. Coast Guard (retired) Executive Director Presentation to the Naval Attache Association 26 January 2017</dc:title>
  <dc:creator>Thomas, Cari</dc:creator>
  <cp:lastModifiedBy>Bill James</cp:lastModifiedBy>
  <cp:revision>148</cp:revision>
  <cp:lastPrinted>2017-01-26T15:11:30Z</cp:lastPrinted>
  <dcterms:modified xsi:type="dcterms:W3CDTF">2024-01-09T18:40:27Z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0x010100A0768E76D72BF24BA2F6E5FC6BEDAA08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