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65" r:id="rId5"/>
    <p:sldId id="295" r:id="rId6"/>
    <p:sldId id="299" r:id="rId7"/>
    <p:sldId id="296" r:id="rId8"/>
    <p:sldId id="278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79" r:id="rId17"/>
    <p:sldId id="287" r:id="rId18"/>
    <p:sldId id="297" r:id="rId19"/>
    <p:sldId id="277" r:id="rId20"/>
    <p:sldId id="276" r:id="rId21"/>
    <p:sldId id="300" r:id="rId22"/>
    <p:sldId id="270" r:id="rId23"/>
    <p:sldId id="266" r:id="rId24"/>
    <p:sldId id="267" r:id="rId25"/>
    <p:sldId id="307" r:id="rId26"/>
    <p:sldId id="275" r:id="rId27"/>
    <p:sldId id="308" r:id="rId28"/>
    <p:sldId id="302" r:id="rId29"/>
    <p:sldId id="303" r:id="rId30"/>
    <p:sldId id="304" r:id="rId31"/>
    <p:sldId id="305" r:id="rId32"/>
    <p:sldId id="293" r:id="rId33"/>
    <p:sldId id="272" r:id="rId34"/>
  </p:sldIdLst>
  <p:sldSz cx="24384000" cy="13716000"/>
  <p:notesSz cx="7026275" cy="9312275"/>
  <p:defaultTextStyle>
    <a:lvl1pPr algn="ctr" defTabSz="825500">
      <a:defRPr sz="5000">
        <a:latin typeface="+mn-lt"/>
        <a:ea typeface="+mn-ea"/>
        <a:cs typeface="+mn-cs"/>
        <a:sym typeface="Helvetica Light"/>
      </a:defRPr>
    </a:lvl1pPr>
    <a:lvl2pPr indent="228600" algn="ctr" defTabSz="825500">
      <a:defRPr sz="5000">
        <a:latin typeface="+mn-lt"/>
        <a:ea typeface="+mn-ea"/>
        <a:cs typeface="+mn-cs"/>
        <a:sym typeface="Helvetica Light"/>
      </a:defRPr>
    </a:lvl2pPr>
    <a:lvl3pPr indent="457200" algn="ctr" defTabSz="825500">
      <a:defRPr sz="5000">
        <a:latin typeface="+mn-lt"/>
        <a:ea typeface="+mn-ea"/>
        <a:cs typeface="+mn-cs"/>
        <a:sym typeface="Helvetica Light"/>
      </a:defRPr>
    </a:lvl3pPr>
    <a:lvl4pPr indent="685800" algn="ctr" defTabSz="825500">
      <a:defRPr sz="5000">
        <a:latin typeface="+mn-lt"/>
        <a:ea typeface="+mn-ea"/>
        <a:cs typeface="+mn-cs"/>
        <a:sym typeface="Helvetica Light"/>
      </a:defRPr>
    </a:lvl4pPr>
    <a:lvl5pPr indent="914400" algn="ctr" defTabSz="825500">
      <a:defRPr sz="5000">
        <a:latin typeface="+mn-lt"/>
        <a:ea typeface="+mn-ea"/>
        <a:cs typeface="+mn-cs"/>
        <a:sym typeface="Helvetica Light"/>
      </a:defRPr>
    </a:lvl5pPr>
    <a:lvl6pPr indent="1143000" algn="ctr" defTabSz="825500">
      <a:defRPr sz="5000">
        <a:latin typeface="+mn-lt"/>
        <a:ea typeface="+mn-ea"/>
        <a:cs typeface="+mn-cs"/>
        <a:sym typeface="Helvetica Light"/>
      </a:defRPr>
    </a:lvl6pPr>
    <a:lvl7pPr indent="1371600" algn="ctr" defTabSz="825500">
      <a:defRPr sz="5000">
        <a:latin typeface="+mn-lt"/>
        <a:ea typeface="+mn-ea"/>
        <a:cs typeface="+mn-cs"/>
        <a:sym typeface="Helvetica Light"/>
      </a:defRPr>
    </a:lvl7pPr>
    <a:lvl8pPr indent="1600200" algn="ctr" defTabSz="825500">
      <a:defRPr sz="5000">
        <a:latin typeface="+mn-lt"/>
        <a:ea typeface="+mn-ea"/>
        <a:cs typeface="+mn-cs"/>
        <a:sym typeface="Helvetica Light"/>
      </a:defRPr>
    </a:lvl8pPr>
    <a:lvl9pPr indent="1828800" algn="ctr" defTabSz="825500">
      <a:defRPr sz="50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9C"/>
    <a:srgbClr val="0541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A8E317-CF4E-B5F9-4E63-3F0DB7B36691}" v="3" dt="2024-02-12T15:14:10.677"/>
    <p1510:client id="{3C584DA9-6357-41C9-B9DB-05A92D2F48B5}" v="4" dt="2024-02-12T15:18:38.05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254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254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7" d="100"/>
          <a:sy n="37" d="100"/>
        </p:scale>
        <p:origin x="9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5356" cy="46752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329" y="2"/>
            <a:ext cx="3045356" cy="46752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r">
              <a:defRPr sz="1200"/>
            </a:lvl1pPr>
          </a:lstStyle>
          <a:p>
            <a:fld id="{1A1AEFEF-371A-474C-9FB9-2372157405BA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4753"/>
            <a:ext cx="3045356" cy="46752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329" y="8844753"/>
            <a:ext cx="3045356" cy="46752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r">
              <a:defRPr sz="1200"/>
            </a:lvl1pPr>
          </a:lstStyle>
          <a:p>
            <a:fld id="{5095E25A-4BCE-4DDA-A185-223988DD3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54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7125" cy="3490913"/>
          </a:xfrm>
          <a:prstGeom prst="rect">
            <a:avLst/>
          </a:prstGeom>
        </p:spPr>
        <p:txBody>
          <a:bodyPr lIns="93344" tIns="46674" rIns="93344" bIns="46674"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36837" y="4423331"/>
            <a:ext cx="5152602" cy="4190524"/>
          </a:xfrm>
          <a:prstGeom prst="rect">
            <a:avLst/>
          </a:prstGeom>
        </p:spPr>
        <p:txBody>
          <a:bodyPr lIns="93344" tIns="46674" rIns="93344" bIns="46674"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33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667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ea typeface="ＭＳ Ｐゴシック"/>
                <a:cs typeface="ＭＳ Ｐゴシック"/>
              </a:rPr>
              <a:t>Encourage your Representative to join the Congressional Shipbuilding Caucus, if they haven’t already.  The Navy League sponsors a quarterly breakfast series with them to explore topics of interest to the shipbuilding community. It’s bipartisan, co-chaired by Rep. Rob Wittman (R-VA) and Rep. Joe Courtney (D-CT). We can also help them in selecting nominees for the service academies. And the Center for Maritime Strategy, housed within the Navy League, is a thought leader on all matters in the maritime realm. </a:t>
            </a:r>
            <a:r>
              <a:rPr lang="en-US" sz="1800">
                <a:solidFill>
                  <a:srgbClr val="184E57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The Center for Maritime Strategy (CMS) is a non-profit, non-partisan think tank and research institution dedicated to studying maritime issues and their context within wider American national security policy. Through its research and analysis, external outreach, publications, and high-level events, CMS engages key stakeholders across government, academia, and industry.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466751">
              <a:defRPr/>
            </a:pPr>
            <a:endParaRPr lang="en-US" sz="2400"/>
          </a:p>
          <a:p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90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667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ea typeface="ＭＳ Ｐゴシック"/>
                <a:cs typeface="ＭＳ Ｐゴシック"/>
              </a:rPr>
              <a:t>Encourage your Representative to join the Congressional Shipbuilding Caucus, if they haven’t already.  The Navy League sponsors a quarterly breakfast series with them to explore topics of interest to the shipbuilding community. It’s bipartisan, co-chaired by Rep. Rob Wittman (R-VA) and Rep. Joe Courtney (D-CT). We can also help them in selecting nominees for the service academies. And the Center for Maritime Strategy, housed within the Navy League, is a thought leader on all matters in the maritime realm. </a:t>
            </a:r>
            <a:r>
              <a:rPr lang="en-US" sz="1800">
                <a:solidFill>
                  <a:srgbClr val="184E57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The Center for Maritime Strategy (CMS) is a non-profit, non-partisan think tank and research institution dedicated to studying maritime issues and their context within wider American national security policy. Through its research and analysis, external outreach, publications, and high-level events, CMS engages key stakeholders across government, academia, and industry.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466751">
              <a:defRPr/>
            </a:pPr>
            <a:endParaRPr lang="en-US" sz="2400"/>
          </a:p>
          <a:p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49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667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ea typeface="ＭＳ Ｐゴシック"/>
                <a:cs typeface="ＭＳ Ｐゴシック"/>
              </a:rPr>
              <a:t>Encourage your Representative to join the Congressional Shipbuilding Caucus, if they haven’t already.  The Navy League sponsors a quarterly breakfast series with them to explore topics of interest to the shipbuilding community. It’s bipartisan, co-chaired by Rep. Rob Wittman (R-VA) and Rep. Joe Courtney (D-CT). We can also help them in selecting nominees for the service academies. And the Center for Maritime Strategy, housed within the Navy League, is a thought leader on all matters in the maritime realm. </a:t>
            </a:r>
            <a:r>
              <a:rPr lang="en-US" sz="1800">
                <a:solidFill>
                  <a:srgbClr val="184E57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The Center for Maritime Strategy (CMS) is a non-profit, non-partisan think tank and research institution dedicated to studying maritime issues and their context within wider American national security policy. Through its research and analysis, external outreach, publications, and high-level events, CMS engages key stakeholders across government, academia, and industry.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466751">
              <a:defRPr/>
            </a:pPr>
            <a:endParaRPr lang="en-US" sz="2400"/>
          </a:p>
          <a:p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42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667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ea typeface="ＭＳ Ｐゴシック"/>
                <a:cs typeface="ＭＳ Ｐゴシック"/>
              </a:rPr>
              <a:t>Encourage your Representative to join the Congressional Shipbuilding Caucus, if they haven’t already.  The Navy League sponsors a quarterly breakfast series with them to explore topics of interest to the shipbuilding community. It’s bipartisan, co-chaired by Rep. Rob Wittman (R-VA) and Rep. Joe Courtney (D-CT). We can also help them in selecting nominees for the service academies. And the Center for Maritime Strategy, housed within the Navy League, is a thought leader on all matters in the maritime realm. </a:t>
            </a:r>
            <a:r>
              <a:rPr lang="en-US" sz="1800">
                <a:solidFill>
                  <a:srgbClr val="184E57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The Center for Maritime Strategy (CMS) is a non-profit, non-partisan think tank and research institution dedicated to studying maritime issues and their context within wider American national security policy. Through its research and analysis, external outreach, publications, and high-level events, CMS engages key stakeholders across government, academia, and industry.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466751">
              <a:defRPr/>
            </a:pPr>
            <a:endParaRPr lang="en-US" sz="2400"/>
          </a:p>
          <a:p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1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667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ea typeface="ＭＳ Ｐゴシック"/>
                <a:cs typeface="ＭＳ Ｐゴシック"/>
              </a:rPr>
              <a:t>Encourage your Representative to join the Congressional Shipbuilding Caucus, if they haven’t already.  The Navy League sponsors a quarterly breakfast series with them to explore topics of interest to the shipbuilding community. It’s bipartisan, co-chaired by Rep. Rob Wittman (R-VA) and Rep. Joe Courtney (D-CT). We can also help them in selecting nominees for the service academies. And the Center for Maritime Strategy, housed within the Navy League, is a thought leader on all matters in the maritime realm. </a:t>
            </a:r>
            <a:r>
              <a:rPr lang="en-US" sz="1800">
                <a:solidFill>
                  <a:srgbClr val="184E57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The Center for Maritime Strategy (CMS) is a non-profit, non-partisan think tank and research institution dedicated to studying maritime issues and their context within wider American national security policy. Through its research and analysis, external outreach, publications, and high-level events, CMS engages key stakeholders across government, academia, and industry.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466751">
              <a:defRPr/>
            </a:pPr>
            <a:endParaRPr lang="en-US" sz="2400"/>
          </a:p>
          <a:p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62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667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ea typeface="ＭＳ Ｐゴシック"/>
                <a:cs typeface="ＭＳ Ｐゴシック"/>
              </a:rPr>
              <a:t>Encourage your Representative to join the Congressional Shipbuilding Caucus, if they haven’t already.  The Navy League sponsors a quarterly breakfast series with them to explore topics of interest to the shipbuilding community. It’s bipartisan, co-chaired by Rep. Rob Wittman (R-VA) and Rep. Joe Courtney (D-CT). We can also help them in selecting nominees for the service academies. And the Center for Maritime Strategy, housed within the Navy League, is a thought leader on all matters in the maritime realm. </a:t>
            </a:r>
            <a:r>
              <a:rPr lang="en-US" sz="1800">
                <a:solidFill>
                  <a:srgbClr val="184E57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The Center for Maritime Strategy (CMS) is a non-profit, non-partisan think tank and research institution dedicated to studying maritime issues and their context within wider American national security policy. Through its research and analysis, external outreach, publications, and high-level events, CMS engages key stakeholders across government, academia, and industry.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466751">
              <a:defRPr/>
            </a:pPr>
            <a:endParaRPr lang="en-US" sz="2400"/>
          </a:p>
          <a:p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26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667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ea typeface="ＭＳ Ｐゴシック"/>
                <a:cs typeface="ＭＳ Ｐゴシック"/>
              </a:rPr>
              <a:t>Encourage your Representative to join the Congressional Shipbuilding Caucus, if they haven’t already.  The Navy League sponsors a quarterly breakfast series with them to explore topics of interest to the shipbuilding community. It’s bipartisan, co-chaired by Rep. Rob Wittman (R-VA) and Rep. Joe Courtney (D-CT). We can also help them in selecting nominees for the service academies. And the Center for Maritime Strategy, housed within the Navy League, is a thought leader on all matters in the maritime realm. </a:t>
            </a:r>
            <a:r>
              <a:rPr lang="en-US" sz="1800">
                <a:solidFill>
                  <a:srgbClr val="184E57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The Center for Maritime Strategy (CMS) is a non-profit, non-partisan think tank and research institution dedicated to studying maritime issues and their context within wider American national security policy. Through its research and analysis, external outreach, publications, and high-level events, CMS engages key stakeholders across government, academia, and industry.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466751">
              <a:defRPr/>
            </a:pPr>
            <a:endParaRPr lang="en-US" sz="2400"/>
          </a:p>
          <a:p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42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667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ea typeface="ＭＳ Ｐゴシック"/>
                <a:cs typeface="ＭＳ Ｐゴシック"/>
              </a:rPr>
              <a:t>Encourage your Representative to join the Congressional Shipbuilding Caucus, if they haven’t already.  The Navy League sponsors a quarterly breakfast series with them to explore topics of interest to the shipbuilding community. It’s bipartisan, co-chaired by Rep. Rob Wittman (R-VA) and Rep. Joe Courtney (D-CT). We can also help them in selecting nominees for the service academies. And the Center for Maritime Strategy, housed within the Navy League, is a thought leader on all matters in the maritime realm. </a:t>
            </a:r>
            <a:r>
              <a:rPr lang="en-US" sz="1800">
                <a:solidFill>
                  <a:srgbClr val="184E57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The Center for Maritime Strategy (CMS) is a non-profit, non-partisan think tank and research institution dedicated to studying maritime issues and their context within wider American national security policy. Through its research and analysis, external outreach, publications, and high-level events, CMS engages key stakeholders across government, academia, and industry.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466751">
              <a:defRPr/>
            </a:pPr>
            <a:endParaRPr lang="en-US" sz="2400"/>
          </a:p>
          <a:p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20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Bi monthly socials at a local bar, gets a fun social environment to recruit new members, keeps active members engaged, 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Member appreciation event had to be a member to attend, axe throwing, karaoke, food covered by sponsor </a:t>
            </a:r>
          </a:p>
        </p:txBody>
      </p:sp>
    </p:spTree>
    <p:extLst>
      <p:ext uri="{BB962C8B-B14F-4D97-AF65-F5344CB8AC3E}">
        <p14:creationId xmlns:p14="http://schemas.microsoft.com/office/powerpoint/2010/main" val="3484460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Taking a fun hobby and turning it into a fundraiser </a:t>
            </a:r>
          </a:p>
        </p:txBody>
      </p:sp>
    </p:spTree>
    <p:extLst>
      <p:ext uri="{BB962C8B-B14F-4D97-AF65-F5344CB8AC3E}">
        <p14:creationId xmlns:p14="http://schemas.microsoft.com/office/powerpoint/2010/main" val="3340948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2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Note the sponsor table, stretch zone came out, free stretch cards 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Sea cadet support 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All donated product for the awards 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Signage donated </a:t>
            </a:r>
          </a:p>
        </p:txBody>
      </p:sp>
    </p:spTree>
    <p:extLst>
      <p:ext uri="{BB962C8B-B14F-4D97-AF65-F5344CB8AC3E}">
        <p14:creationId xmlns:p14="http://schemas.microsoft.com/office/powerpoint/2010/main" val="3065509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Sponsorship  </a:t>
            </a:r>
            <a:r>
              <a:rPr lang="en-US" err="1">
                <a:latin typeface="Calibri"/>
                <a:ea typeface="Calibri"/>
                <a:cs typeface="Calibri"/>
              </a:rPr>
              <a:t>opps</a:t>
            </a:r>
            <a:r>
              <a:rPr lang="en-US">
                <a:latin typeface="Calibri"/>
                <a:ea typeface="Calibri"/>
                <a:cs typeface="Calibri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349002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667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ea typeface="ＭＳ Ｐゴシック"/>
                <a:cs typeface="ＭＳ Ｐゴシック"/>
              </a:rPr>
              <a:t>Encourage your Representative to join the Congressional Shipbuilding Caucus, if they haven’t already.  The Navy League sponsors a quarterly breakfast series with them to explore topics of interest to the shipbuilding community. It’s bipartisan, co-chaired by Rep. Rob Wittman (R-VA) and Rep. Joe Courtney (D-CT). We can also help them in selecting nominees for the service academies. And the Center for Maritime Strategy, housed within the Navy League, is a thought leader on all matters in the maritime realm. </a:t>
            </a:r>
            <a:r>
              <a:rPr lang="en-US" sz="1800">
                <a:solidFill>
                  <a:srgbClr val="184E57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The Center for Maritime Strategy (CMS) is a non-profit, non-partisan think tank and research institution dedicated to studying maritime issues and their context within wider American national security policy. Through its research and analysis, external outreach, publications, and high-level events, CMS engages key stakeholders across government, academia, and industry.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466751">
              <a:defRPr/>
            </a:pPr>
            <a:endParaRPr lang="en-US" sz="2400"/>
          </a:p>
          <a:p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81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667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ea typeface="ＭＳ Ｐゴシック"/>
                <a:cs typeface="ＭＳ Ｐゴシック"/>
              </a:rPr>
              <a:t>Encourage your Representative to join the Congressional Shipbuilding Caucus, if they haven’t already.  The Navy League sponsors a quarterly breakfast series with them to explore topics of interest to the shipbuilding community. It’s bipartisan, co-chaired by Rep. Rob Wittman (R-VA) and Rep. Joe Courtney (D-CT). We can also help them in selecting nominees for the service academies. And the Center for Maritime Strategy, housed within the Navy League, is a thought leader on all matters in the maritime realm. </a:t>
            </a:r>
            <a:r>
              <a:rPr lang="en-US" sz="1800">
                <a:solidFill>
                  <a:srgbClr val="184E57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The Center for Maritime Strategy (CMS) is a non-profit, non-partisan think tank and research institution dedicated to studying maritime issues and their context within wider American national security policy. Through its research and analysis, external outreach, publications, and high-level events, CMS engages key stakeholders across government, academia, and industry.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466751">
              <a:defRPr/>
            </a:pPr>
            <a:endParaRPr lang="en-US" sz="2400"/>
          </a:p>
          <a:p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31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76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667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ea typeface="ＭＳ Ｐゴシック"/>
                <a:cs typeface="ＭＳ Ｐゴシック"/>
              </a:rPr>
              <a:t>Encourage your Representative to join the Congressional Shipbuilding Caucus, if they haven’t already.  The Navy League sponsors a quarterly breakfast series with them to explore topics of interest to the shipbuilding community. It’s bipartisan, co-chaired by Rep. Rob Wittman (R-VA) and Rep. Joe Courtney (D-CT). We can also help them in selecting nominees for the service academies. And the Center for Maritime Strategy, housed within the Navy League, is a thought leader on all matters in the maritime realm. </a:t>
            </a:r>
            <a:r>
              <a:rPr lang="en-US" sz="1800">
                <a:solidFill>
                  <a:srgbClr val="184E57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The Center for Maritime Strategy (CMS) is a non-profit, non-partisan think tank and research institution dedicated to studying maritime issues and their context within wider American national security policy. Through its research and analysis, external outreach, publications, and high-level events, CMS engages key stakeholders across government, academia, and industry.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466751">
              <a:defRPr/>
            </a:pPr>
            <a:endParaRPr lang="en-US" sz="2400"/>
          </a:p>
          <a:p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20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667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ea typeface="ＭＳ Ｐゴシック"/>
                <a:cs typeface="ＭＳ Ｐゴシック"/>
              </a:rPr>
              <a:t>Encourage your Representative to join the Congressional Shipbuilding Caucus, if they haven’t already.  The Navy League sponsors a quarterly breakfast series with them to explore topics of interest to the shipbuilding community. It’s bipartisan, co-chaired by Rep. Rob Wittman (R-VA) and Rep. Joe Courtney (D-CT). We can also help them in selecting nominees for the service academies. And the Center for Maritime Strategy, housed within the Navy League, is a thought leader on all matters in the maritime realm. </a:t>
            </a:r>
            <a:r>
              <a:rPr lang="en-US" sz="1800">
                <a:solidFill>
                  <a:srgbClr val="184E57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The Center for Maritime Strategy (CMS) is a non-profit, non-partisan think tank and research institution dedicated to studying maritime issues and their context within wider American national security policy. Through its research and analysis, external outreach, publications, and high-level events, CMS engages key stakeholders across government, academia, and industry.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466751">
              <a:defRPr/>
            </a:pPr>
            <a:endParaRPr lang="en-US" sz="2400"/>
          </a:p>
          <a:p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28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667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ea typeface="ＭＳ Ｐゴシック"/>
                <a:cs typeface="ＭＳ Ｐゴシック"/>
              </a:rPr>
              <a:t>Encourage your Representative to join the Congressional Shipbuilding Caucus, if they haven’t already.  The Navy League sponsors a quarterly breakfast series with them to explore topics of interest to the shipbuilding community. It’s bipartisan, co-chaired by Rep. Rob Wittman (R-VA) and Rep. Joe Courtney (D-CT). We can also help them in selecting nominees for the service academies. And the Center for Maritime Strategy, housed within the Navy League, is a thought leader on all matters in the maritime realm. </a:t>
            </a:r>
            <a:r>
              <a:rPr lang="en-US" sz="1800">
                <a:solidFill>
                  <a:srgbClr val="184E57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The Center for Maritime Strategy (CMS) is a non-profit, non-partisan think tank and research institution dedicated to studying maritime issues and their context within wider American national security policy. Through its research and analysis, external outreach, publications, and high-level events, CMS engages key stakeholders across government, academia, and industry.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466751">
              <a:defRPr/>
            </a:pPr>
            <a:endParaRPr lang="en-US" sz="2400"/>
          </a:p>
          <a:p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63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667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ea typeface="ＭＳ Ｐゴシック"/>
                <a:cs typeface="ＭＳ Ｐゴシック"/>
              </a:rPr>
              <a:t>Encourage your Representative to join the Congressional Shipbuilding Caucus, if they haven’t already.  The Navy League sponsors a quarterly breakfast series with them to explore topics of interest to the shipbuilding community. It’s bipartisan, co-chaired by Rep. Rob Wittman (R-VA) and Rep. Joe Courtney (D-CT). We can also help them in selecting nominees for the service academies. And the Center for Maritime Strategy, housed within the Navy League, is a thought leader on all matters in the maritime realm. </a:t>
            </a:r>
            <a:r>
              <a:rPr lang="en-US" sz="1800">
                <a:solidFill>
                  <a:srgbClr val="184E57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The Center for Maritime Strategy (CMS) is a non-profit, non-partisan think tank and research institution dedicated to studying maritime issues and their context within wider American national security policy. Through its research and analysis, external outreach, publications, and high-level events, CMS engages key stakeholders across government, academia, and industry.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466751">
              <a:defRPr/>
            </a:pPr>
            <a:endParaRPr lang="en-US" sz="2400"/>
          </a:p>
          <a:p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2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667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ea typeface="ＭＳ Ｐゴシック"/>
                <a:cs typeface="ＭＳ Ｐゴシック"/>
              </a:rPr>
              <a:t>Encourage your Representative to join the Congressional Shipbuilding Caucus, if they haven’t already.  The Navy League sponsors a quarterly breakfast series with them to explore topics of interest to the shipbuilding community. It’s bipartisan, co-chaired by Rep. Rob Wittman (R-VA) and Rep. Joe Courtney (D-CT). We can also help them in selecting nominees for the service academies. And the Center for Maritime Strategy, housed within the Navy League, is a thought leader on all matters in the maritime realm. </a:t>
            </a:r>
            <a:r>
              <a:rPr lang="en-US" sz="1800">
                <a:solidFill>
                  <a:srgbClr val="184E57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The Center for Maritime Strategy (CMS) is a non-profit, non-partisan think tank and research institution dedicated to studying maritime issues and their context within wider American national security policy. Through its research and analysis, external outreach, publications, and high-level events, CMS engages key stakeholders across government, academia, and industry.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466751">
              <a:defRPr/>
            </a:pPr>
            <a:endParaRPr lang="en-US" sz="2400"/>
          </a:p>
          <a:p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80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667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ea typeface="ＭＳ Ｐゴシック"/>
                <a:cs typeface="ＭＳ Ｐゴシック"/>
              </a:rPr>
              <a:t>Encourage your Representative to join the Congressional Shipbuilding Caucus, if they haven’t already.  The Navy League sponsors a quarterly breakfast series with them to explore topics of interest to the shipbuilding community. It’s bipartisan, co-chaired by Rep. Rob Wittman (R-VA) and Rep. Joe Courtney (D-CT). We can also help them in selecting nominees for the service academies. And the Center for Maritime Strategy, housed within the Navy League, is a thought leader on all matters in the maritime realm. </a:t>
            </a:r>
            <a:r>
              <a:rPr lang="en-US" sz="1800">
                <a:solidFill>
                  <a:srgbClr val="184E57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The Center for Maritime Strategy (CMS) is a non-profit, non-partisan think tank and research institution dedicated to studying maritime issues and their context within wider American national security policy. Through its research and analysis, external outreach, publications, and high-level events, CMS engages key stakeholders across government, academia, and industry.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466751">
              <a:defRPr/>
            </a:pPr>
            <a:endParaRPr lang="en-US" sz="2400"/>
          </a:p>
          <a:p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67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6675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ea typeface="ＭＳ Ｐゴシック"/>
                <a:cs typeface="ＭＳ Ｐゴシック"/>
              </a:rPr>
              <a:t>Encourage your Representative to join the Congressional Shipbuilding Caucus, if they haven’t already.  The Navy League sponsors a quarterly breakfast series with them to explore topics of interest to the shipbuilding community. It’s bipartisan, co-chaired by Rep. Rob Wittman (R-VA) and Rep. Joe Courtney (D-CT). We can also help them in selecting nominees for the service academies. And the Center for Maritime Strategy, housed within the Navy League, is a thought leader on all matters in the maritime realm. </a:t>
            </a:r>
            <a:r>
              <a:rPr lang="en-US" sz="1800">
                <a:solidFill>
                  <a:srgbClr val="184E57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The Center for Maritime Strategy (CMS) is a non-profit, non-partisan think tank and research institution dedicated to studying maritime issues and their context within wider American national security policy. Through its research and analysis, external outreach, publications, and high-level events, CMS engages key stakeholders across government, academia, and industry.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466751">
              <a:defRPr/>
            </a:pPr>
            <a:endParaRPr lang="en-US" sz="2400"/>
          </a:p>
          <a:p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98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tanding, sheep, woman, dog&#10;&#10;Description automatically generated">
            <a:extLst>
              <a:ext uri="{FF2B5EF4-FFF2-40B4-BE49-F238E27FC236}">
                <a16:creationId xmlns:a16="http://schemas.microsoft.com/office/drawing/2014/main" id="{C9527451-5120-4B96-8B62-2C23D6FF6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tanding, sheep, dog, walking&#10;&#10;Description automatically generated">
            <a:extLst>
              <a:ext uri="{FF2B5EF4-FFF2-40B4-BE49-F238E27FC236}">
                <a16:creationId xmlns:a16="http://schemas.microsoft.com/office/drawing/2014/main" id="{BE902DC9-BDB6-4950-AA17-125FAAEDD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Shape 5">
            <a:extLst>
              <a:ext uri="{FF2B5EF4-FFF2-40B4-BE49-F238E27FC236}">
                <a16:creationId xmlns:a16="http://schemas.microsoft.com/office/drawing/2014/main" id="{E87D51D1-2B6D-4C86-852A-43F2D9AFD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lang="en-US" sz="11200"/>
              <a:t>Click to edit Master title style</a:t>
            </a:r>
            <a:endParaRPr sz="11200"/>
          </a:p>
        </p:txBody>
      </p:sp>
      <p:sp>
        <p:nvSpPr>
          <p:cNvPr id="5" name="Shape 6">
            <a:extLst>
              <a:ext uri="{FF2B5EF4-FFF2-40B4-BE49-F238E27FC236}">
                <a16:creationId xmlns:a16="http://schemas.microsoft.com/office/drawing/2014/main" id="{6805DC18-5BF8-4918-AE69-92815293BA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solidFill>
                  <a:schemeClr val="bg1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400">
                <a:solidFill>
                  <a:schemeClr val="bg1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400">
                <a:solidFill>
                  <a:schemeClr val="bg1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400">
                <a:solidFill>
                  <a:schemeClr val="bg1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400">
                <a:solidFill>
                  <a:schemeClr val="bg1"/>
                </a:solidFill>
              </a:defRPr>
            </a:lvl5pPr>
          </a:lstStyle>
          <a:p>
            <a:pPr lvl="0">
              <a:defRPr sz="1800"/>
            </a:pPr>
            <a:r>
              <a:rPr lang="en-US" sz="4400"/>
              <a:t>Subtext</a:t>
            </a:r>
            <a:endParaRPr sz="440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lang="en-US" sz="11200"/>
              <a:t>Click to edit Master title style</a:t>
            </a:r>
            <a:endParaRPr sz="11200"/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solidFill>
                  <a:schemeClr val="tx1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400">
                <a:solidFill>
                  <a:schemeClr val="tx1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400">
                <a:solidFill>
                  <a:schemeClr val="tx1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400">
                <a:solidFill>
                  <a:schemeClr val="tx1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400">
                <a:solidFill>
                  <a:schemeClr val="tx1"/>
                </a:solidFill>
              </a:defRPr>
            </a:lvl5pPr>
          </a:lstStyle>
          <a:p>
            <a:pPr lvl="0">
              <a:defRPr sz="1800"/>
            </a:pPr>
            <a:r>
              <a:rPr lang="en-US" sz="4400"/>
              <a:t>Click to edit Master text styles</a:t>
            </a:r>
          </a:p>
          <a:p>
            <a:pPr lvl="1">
              <a:defRPr sz="1800"/>
            </a:pPr>
            <a:r>
              <a:rPr lang="en-US" sz="4400"/>
              <a:t>Second level</a:t>
            </a:r>
          </a:p>
          <a:p>
            <a:pPr lvl="2">
              <a:defRPr sz="1800"/>
            </a:pPr>
            <a:r>
              <a:rPr lang="en-US" sz="4400"/>
              <a:t>Third level</a:t>
            </a:r>
          </a:p>
          <a:p>
            <a:pPr lvl="3">
              <a:defRPr sz="1800"/>
            </a:pPr>
            <a:r>
              <a:rPr lang="en-US" sz="4400"/>
              <a:t>Fourth level</a:t>
            </a:r>
          </a:p>
          <a:p>
            <a:pPr lvl="4">
              <a:defRPr sz="1800"/>
            </a:pPr>
            <a:r>
              <a:rPr lang="en-US" sz="4400"/>
              <a:t>Fifth level</a:t>
            </a:r>
            <a:endParaRPr sz="44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11200"/>
              <a:t>Click to edit Master title style</a:t>
            </a:r>
            <a:endParaRPr sz="1120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5200"/>
              <a:t>Click to edit Master text styles</a:t>
            </a:r>
          </a:p>
          <a:p>
            <a:pPr lvl="1">
              <a:defRPr sz="1800"/>
            </a:pPr>
            <a:r>
              <a:rPr lang="en-US" sz="5200"/>
              <a:t>Second level</a:t>
            </a:r>
          </a:p>
          <a:p>
            <a:pPr lvl="2">
              <a:defRPr sz="1800"/>
            </a:pPr>
            <a:r>
              <a:rPr lang="en-US" sz="5200"/>
              <a:t>Third level</a:t>
            </a:r>
          </a:p>
          <a:p>
            <a:pPr lvl="3">
              <a:defRPr sz="1800"/>
            </a:pPr>
            <a:r>
              <a:rPr lang="en-US" sz="5200"/>
              <a:t>Fourth level</a:t>
            </a:r>
          </a:p>
          <a:p>
            <a:pPr lvl="4">
              <a:defRPr sz="1800"/>
            </a:pPr>
            <a:r>
              <a:rPr lang="en-US" sz="5200"/>
              <a:t>Fifth level</a:t>
            </a:r>
            <a:endParaRPr sz="520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8.jpeg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529C"/>
            </a:gs>
            <a:gs pos="100000">
              <a:srgbClr val="05416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200"/>
              <a:t>Body Level One</a:t>
            </a:r>
          </a:p>
          <a:p>
            <a:pPr lvl="1">
              <a:defRPr sz="1800"/>
            </a:pPr>
            <a:r>
              <a:rPr sz="5200"/>
              <a:t>Body Level Two</a:t>
            </a:r>
          </a:p>
          <a:p>
            <a:pPr lvl="2">
              <a:defRPr sz="1800"/>
            </a:pPr>
            <a:r>
              <a:rPr sz="5200"/>
              <a:t>Body Level Three</a:t>
            </a:r>
          </a:p>
          <a:p>
            <a:pPr lvl="3">
              <a:defRPr sz="1800"/>
            </a:pPr>
            <a:r>
              <a:rPr sz="5200"/>
              <a:t>Body Level Four</a:t>
            </a:r>
          </a:p>
          <a:p>
            <a:pPr lvl="4">
              <a:defRPr sz="1800"/>
            </a:pPr>
            <a:r>
              <a:rPr sz="5200"/>
              <a:t>Body Level Five</a:t>
            </a:r>
          </a:p>
        </p:txBody>
      </p:sp>
      <p:pic>
        <p:nvPicPr>
          <p:cNvPr id="6" name="Picture 5" descr="A picture containing outdoor, person, man, holding&#10;&#10;Description automatically generated">
            <a:extLst>
              <a:ext uri="{FF2B5EF4-FFF2-40B4-BE49-F238E27FC236}">
                <a16:creationId xmlns:a16="http://schemas.microsoft.com/office/drawing/2014/main" id="{16FC353E-1534-4DA4-AB74-5C89651FF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369" y="12763495"/>
            <a:ext cx="2983832" cy="952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288361-D6B4-4116-996C-39E652437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07029" y="12763500"/>
            <a:ext cx="3476971" cy="952500"/>
          </a:xfrm>
          <a:prstGeom prst="rect">
            <a:avLst/>
          </a:prstGeom>
        </p:spPr>
      </p:pic>
      <p:pic>
        <p:nvPicPr>
          <p:cNvPr id="9" name="Picture 8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D1E1F3E6-E92F-442B-97EF-323CC6B5A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763497"/>
            <a:ext cx="4007518" cy="952499"/>
          </a:xfrm>
          <a:prstGeom prst="rect">
            <a:avLst/>
          </a:prstGeom>
        </p:spPr>
      </p:pic>
      <p:pic>
        <p:nvPicPr>
          <p:cNvPr id="11" name="Picture 10" descr="A group of people standing in a grassy field&#10;&#10;Description automatically generated">
            <a:extLst>
              <a:ext uri="{FF2B5EF4-FFF2-40B4-BE49-F238E27FC236}">
                <a16:creationId xmlns:a16="http://schemas.microsoft.com/office/drawing/2014/main" id="{19EE0112-7113-4AE1-92E3-D5A85DD9F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11663" y="12763501"/>
            <a:ext cx="4895366" cy="952499"/>
          </a:xfrm>
          <a:prstGeom prst="rect">
            <a:avLst/>
          </a:prstGeom>
        </p:spPr>
      </p:pic>
      <p:pic>
        <p:nvPicPr>
          <p:cNvPr id="13" name="Picture 12" descr="A person wearing a red hat&#10;&#10;Description automatically generated">
            <a:extLst>
              <a:ext uri="{FF2B5EF4-FFF2-40B4-BE49-F238E27FC236}">
                <a16:creationId xmlns:a16="http://schemas.microsoft.com/office/drawing/2014/main" id="{1639363E-9F29-4817-B1A4-89FB9FC96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0597" y="12763496"/>
            <a:ext cx="2544536" cy="952499"/>
          </a:xfrm>
          <a:prstGeom prst="rect">
            <a:avLst/>
          </a:prstGeom>
        </p:spPr>
      </p:pic>
      <p:pic>
        <p:nvPicPr>
          <p:cNvPr id="15" name="Picture 14" descr="A group of people looking at a phone&#10;&#10;Description automatically generated">
            <a:extLst>
              <a:ext uri="{FF2B5EF4-FFF2-40B4-BE49-F238E27FC236}">
                <a16:creationId xmlns:a16="http://schemas.microsoft.com/office/drawing/2014/main" id="{987F88A1-4BC4-4AB3-9FB2-2C19A2C9B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67125" y="12763500"/>
            <a:ext cx="2544537" cy="952500"/>
          </a:xfrm>
          <a:prstGeom prst="rect">
            <a:avLst/>
          </a:prstGeom>
        </p:spPr>
      </p:pic>
      <p:pic>
        <p:nvPicPr>
          <p:cNvPr id="17" name="Picture 16" descr="A picture containing person, indoor, bed, red&#10;&#10;Description automatically generated">
            <a:extLst>
              <a:ext uri="{FF2B5EF4-FFF2-40B4-BE49-F238E27FC236}">
                <a16:creationId xmlns:a16="http://schemas.microsoft.com/office/drawing/2014/main" id="{FC299284-B48E-4367-B7B1-E42C09401F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5202" y="12763502"/>
            <a:ext cx="3951924" cy="9524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5196F-93B9-4A9F-81F8-5725D5F42FC7}"/>
              </a:ext>
            </a:extLst>
          </p:cNvPr>
          <p:cNvSpPr txBox="1"/>
          <p:nvPr userDrawn="1"/>
        </p:nvSpPr>
        <p:spPr>
          <a:xfrm>
            <a:off x="17590169" y="13003786"/>
            <a:ext cx="659330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Citizens in Support of Sea Services since 1902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49" r:id="rId3"/>
    <p:sldLayoutId id="2147483653" r:id="rId4"/>
    <p:sldLayoutId id="2147483656" r:id="rId5"/>
    <p:sldLayoutId id="2147483659" r:id="rId6"/>
    <p:sldLayoutId id="2147483660" r:id="rId7"/>
  </p:sldLayoutIdLst>
  <p:transition spd="med"/>
  <p:txStyles>
    <p:titleStyle>
      <a:lvl1pPr algn="ctr" defTabSz="825500" eaLnBrk="1" hangingPunct="1">
        <a:defRPr sz="11200">
          <a:solidFill>
            <a:srgbClr val="FFC000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 eaLnBrk="1" hangingPunct="1">
        <a:defRPr sz="11200">
          <a:latin typeface="+mn-lt"/>
          <a:ea typeface="+mn-ea"/>
          <a:cs typeface="+mn-cs"/>
          <a:sym typeface="Helvetica Light"/>
        </a:defRPr>
      </a:lvl2pPr>
      <a:lvl3pPr indent="457200" algn="ctr" defTabSz="825500" eaLnBrk="1" hangingPunct="1">
        <a:defRPr sz="11200">
          <a:latin typeface="+mn-lt"/>
          <a:ea typeface="+mn-ea"/>
          <a:cs typeface="+mn-cs"/>
          <a:sym typeface="Helvetica Light"/>
        </a:defRPr>
      </a:lvl3pPr>
      <a:lvl4pPr indent="685800" algn="ctr" defTabSz="825500" eaLnBrk="1" hangingPunct="1">
        <a:defRPr sz="11200">
          <a:latin typeface="+mn-lt"/>
          <a:ea typeface="+mn-ea"/>
          <a:cs typeface="+mn-cs"/>
          <a:sym typeface="Helvetica Light"/>
        </a:defRPr>
      </a:lvl4pPr>
      <a:lvl5pPr indent="914400" algn="ctr" defTabSz="825500" eaLnBrk="1" hangingPunct="1">
        <a:defRPr sz="11200">
          <a:latin typeface="+mn-lt"/>
          <a:ea typeface="+mn-ea"/>
          <a:cs typeface="+mn-cs"/>
          <a:sym typeface="Helvetica Light"/>
        </a:defRPr>
      </a:lvl5pPr>
      <a:lvl6pPr indent="1143000" algn="ctr" defTabSz="825500" eaLnBrk="1" hangingPunct="1">
        <a:defRPr sz="11200">
          <a:latin typeface="+mn-lt"/>
          <a:ea typeface="+mn-ea"/>
          <a:cs typeface="+mn-cs"/>
          <a:sym typeface="Helvetica Light"/>
        </a:defRPr>
      </a:lvl6pPr>
      <a:lvl7pPr indent="1371600" algn="ctr" defTabSz="825500" eaLnBrk="1" hangingPunct="1">
        <a:defRPr sz="11200">
          <a:latin typeface="+mn-lt"/>
          <a:ea typeface="+mn-ea"/>
          <a:cs typeface="+mn-cs"/>
          <a:sym typeface="Helvetica Light"/>
        </a:defRPr>
      </a:lvl7pPr>
      <a:lvl8pPr indent="1600200" algn="ctr" defTabSz="825500" eaLnBrk="1" hangingPunct="1">
        <a:defRPr sz="11200">
          <a:latin typeface="+mn-lt"/>
          <a:ea typeface="+mn-ea"/>
          <a:cs typeface="+mn-cs"/>
          <a:sym typeface="Helvetica Light"/>
        </a:defRPr>
      </a:lvl8pPr>
      <a:lvl9pPr indent="1828800" algn="ctr" defTabSz="825500" eaLnBrk="1" hangingPunct="1">
        <a:defRPr sz="11200">
          <a:latin typeface="+mn-lt"/>
          <a:ea typeface="+mn-ea"/>
          <a:cs typeface="+mn-cs"/>
          <a:sym typeface="Helvetica Light"/>
        </a:defRPr>
      </a:lvl9pPr>
    </p:titleStyle>
    <p:bodyStyle>
      <a:lvl1pPr marL="635000" indent="-635000" defTabSz="825500" eaLnBrk="1" hangingPunct="1">
        <a:spcBef>
          <a:spcPts val="5900"/>
        </a:spcBef>
        <a:buSzPct val="75000"/>
        <a:buChar char="•"/>
        <a:defRPr sz="5200">
          <a:solidFill>
            <a:schemeClr val="bg1"/>
          </a:solidFill>
          <a:latin typeface="+mn-lt"/>
          <a:ea typeface="+mn-ea"/>
          <a:cs typeface="+mn-cs"/>
          <a:sym typeface="Helvetica Light"/>
        </a:defRPr>
      </a:lvl1pPr>
      <a:lvl2pPr marL="1270000" indent="-635000" defTabSz="825500" eaLnBrk="1" hangingPunct="1">
        <a:spcBef>
          <a:spcPts val="5900"/>
        </a:spcBef>
        <a:buSzPct val="75000"/>
        <a:buChar char="•"/>
        <a:defRPr sz="5200">
          <a:solidFill>
            <a:schemeClr val="bg1"/>
          </a:solidFill>
          <a:latin typeface="+mn-lt"/>
          <a:ea typeface="+mn-ea"/>
          <a:cs typeface="+mn-cs"/>
          <a:sym typeface="Helvetica Light"/>
        </a:defRPr>
      </a:lvl2pPr>
      <a:lvl3pPr marL="1905000" indent="-635000" defTabSz="825500" eaLnBrk="1" hangingPunct="1">
        <a:spcBef>
          <a:spcPts val="5900"/>
        </a:spcBef>
        <a:buSzPct val="75000"/>
        <a:buChar char="•"/>
        <a:defRPr sz="5200">
          <a:solidFill>
            <a:schemeClr val="bg1"/>
          </a:solidFill>
          <a:latin typeface="+mn-lt"/>
          <a:ea typeface="+mn-ea"/>
          <a:cs typeface="+mn-cs"/>
          <a:sym typeface="Helvetica Light"/>
        </a:defRPr>
      </a:lvl3pPr>
      <a:lvl4pPr marL="2540000" indent="-635000" defTabSz="825500" eaLnBrk="1" hangingPunct="1">
        <a:spcBef>
          <a:spcPts val="5900"/>
        </a:spcBef>
        <a:buSzPct val="75000"/>
        <a:buChar char="•"/>
        <a:defRPr sz="5200">
          <a:solidFill>
            <a:schemeClr val="bg1"/>
          </a:solidFill>
          <a:latin typeface="+mn-lt"/>
          <a:ea typeface="+mn-ea"/>
          <a:cs typeface="+mn-cs"/>
          <a:sym typeface="Helvetica Light"/>
        </a:defRPr>
      </a:lvl4pPr>
      <a:lvl5pPr marL="3175000" indent="-635000" defTabSz="825500" eaLnBrk="1" hangingPunct="1">
        <a:spcBef>
          <a:spcPts val="5900"/>
        </a:spcBef>
        <a:buSzPct val="75000"/>
        <a:buChar char="•"/>
        <a:defRPr sz="5200">
          <a:solidFill>
            <a:schemeClr val="bg1"/>
          </a:solidFill>
          <a:latin typeface="+mn-lt"/>
          <a:ea typeface="+mn-ea"/>
          <a:cs typeface="+mn-cs"/>
          <a:sym typeface="Helvetica Light"/>
        </a:defRPr>
      </a:lvl5pPr>
      <a:lvl6pPr marL="3810000" indent="-635000" defTabSz="825500" eaLnBrk="1" hangingPunct="1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6pPr>
      <a:lvl7pPr marL="4445000" indent="-635000" defTabSz="825500" eaLnBrk="1" hangingPunct="1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7pPr>
      <a:lvl8pPr marL="5080000" indent="-635000" defTabSz="825500" eaLnBrk="1" hangingPunct="1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8pPr>
      <a:lvl9pPr marL="5715000" indent="-635000" defTabSz="825500" eaLnBrk="1" hangingPunct="1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9pPr>
    </p:bodyStyle>
    <p:otherStyle>
      <a:lvl1pPr algn="ctr" defTabSz="8255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 eaLnBrk="1" hangingPunct="1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te, food, cup&#10;&#10;Description automatically generated">
            <a:extLst>
              <a:ext uri="{FF2B5EF4-FFF2-40B4-BE49-F238E27FC236}">
                <a16:creationId xmlns:a16="http://schemas.microsoft.com/office/drawing/2014/main" id="{3C1D64FD-956E-4150-8987-82D2740730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1376" y="600044"/>
            <a:ext cx="4715169" cy="47596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75D673-FF8C-3093-4286-4E3BB96CF8A9}"/>
              </a:ext>
            </a:extLst>
          </p:cNvPr>
          <p:cNvSpPr/>
          <p:nvPr/>
        </p:nvSpPr>
        <p:spPr>
          <a:xfrm>
            <a:off x="12192000" y="10632420"/>
            <a:ext cx="10153650" cy="595035"/>
          </a:xfrm>
          <a:prstGeom prst="rect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Recruitment and Retention Webinar </a:t>
            </a:r>
          </a:p>
        </p:txBody>
      </p:sp>
    </p:spTree>
    <p:extLst>
      <p:ext uri="{BB962C8B-B14F-4D97-AF65-F5344CB8AC3E}">
        <p14:creationId xmlns:p14="http://schemas.microsoft.com/office/powerpoint/2010/main" val="33272937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55A3D7-89F2-81ED-199E-7B9791F5D905}"/>
              </a:ext>
            </a:extLst>
          </p:cNvPr>
          <p:cNvSpPr txBox="1"/>
          <p:nvPr/>
        </p:nvSpPr>
        <p:spPr>
          <a:xfrm>
            <a:off x="232845" y="3127010"/>
            <a:ext cx="6485196" cy="24109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FF0000"/>
                </a:solidFill>
              </a:rPr>
              <a:t>Click on “Connect” to send invite to connect on LinkedIn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F33EA-24B2-9D4C-20E4-A4C98A208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779" y="128490"/>
            <a:ext cx="16000400" cy="1203862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CACD198-E7E3-211E-145E-B280AA843FDB}"/>
              </a:ext>
            </a:extLst>
          </p:cNvPr>
          <p:cNvCxnSpPr>
            <a:cxnSpLocks/>
          </p:cNvCxnSpPr>
          <p:nvPr/>
        </p:nvCxnSpPr>
        <p:spPr>
          <a:xfrm>
            <a:off x="5386949" y="5213858"/>
            <a:ext cx="4615467" cy="1485522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6270038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55A3D7-89F2-81ED-199E-7B9791F5D905}"/>
              </a:ext>
            </a:extLst>
          </p:cNvPr>
          <p:cNvSpPr txBox="1"/>
          <p:nvPr/>
        </p:nvSpPr>
        <p:spPr>
          <a:xfrm>
            <a:off x="307490" y="4761134"/>
            <a:ext cx="6485196" cy="87203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FF0000"/>
                </a:solidFill>
              </a:rPr>
              <a:t>Click on “Add a note” 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00E2F54-8F47-3C7A-B916-D0743CEB0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284" y="275037"/>
            <a:ext cx="16404875" cy="1233886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1541AB6-F231-D222-F3E2-E20D72F5A36D}"/>
              </a:ext>
            </a:extLst>
          </p:cNvPr>
          <p:cNvCxnSpPr>
            <a:cxnSpLocks/>
          </p:cNvCxnSpPr>
          <p:nvPr/>
        </p:nvCxnSpPr>
        <p:spPr>
          <a:xfrm flipV="1">
            <a:off x="6512767" y="2985796"/>
            <a:ext cx="8472196" cy="2211355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84145600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55A3D7-89F2-81ED-199E-7B9791F5D905}"/>
              </a:ext>
            </a:extLst>
          </p:cNvPr>
          <p:cNvSpPr txBox="1"/>
          <p:nvPr/>
        </p:nvSpPr>
        <p:spPr>
          <a:xfrm>
            <a:off x="307490" y="3222253"/>
            <a:ext cx="8258012" cy="394979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FF0000"/>
                </a:solidFill>
              </a:rPr>
              <a:t>Enter note to inspire</a:t>
            </a: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FF0000"/>
                </a:solidFill>
              </a:rPr>
              <a:t>them to connect. Once           connected you can</a:t>
            </a: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FF0000"/>
                </a:solidFill>
              </a:rPr>
              <a:t> send unlimited</a:t>
            </a: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FF0000"/>
                </a:solidFill>
              </a:rPr>
              <a:t> messages 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5D1D73B-4F95-AE42-2D3B-F4E5A77CD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74" y="196765"/>
            <a:ext cx="16270726" cy="1191436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9D29092-C177-2165-4EAF-9DFE7019C4D0}"/>
              </a:ext>
            </a:extLst>
          </p:cNvPr>
          <p:cNvCxnSpPr>
            <a:cxnSpLocks/>
          </p:cNvCxnSpPr>
          <p:nvPr/>
        </p:nvCxnSpPr>
        <p:spPr>
          <a:xfrm flipV="1">
            <a:off x="7352522" y="2463282"/>
            <a:ext cx="5747658" cy="2705877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524560B-8CD7-B676-AA3E-87DE7659012B}"/>
              </a:ext>
            </a:extLst>
          </p:cNvPr>
          <p:cNvSpPr txBox="1"/>
          <p:nvPr/>
        </p:nvSpPr>
        <p:spPr>
          <a:xfrm>
            <a:off x="795792" y="8976327"/>
            <a:ext cx="8258012" cy="16414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FF0000"/>
                </a:solidFill>
              </a:rPr>
              <a:t>Note 200 character limit on</a:t>
            </a: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FF0000"/>
                </a:solidFill>
              </a:rPr>
              <a:t> initial invite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34ABDC-C5C5-127D-BC95-AF315C592D3F}"/>
              </a:ext>
            </a:extLst>
          </p:cNvPr>
          <p:cNvCxnSpPr>
            <a:cxnSpLocks/>
          </p:cNvCxnSpPr>
          <p:nvPr/>
        </p:nvCxnSpPr>
        <p:spPr>
          <a:xfrm flipV="1">
            <a:off x="8901404" y="3884645"/>
            <a:ext cx="10506269" cy="5912419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2879289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AF39-AD5F-4A2B-BA91-02185D90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12027"/>
            <a:ext cx="21551900" cy="2009775"/>
          </a:xfrm>
        </p:spPr>
        <p:txBody>
          <a:bodyPr>
            <a:noAutofit/>
          </a:bodyPr>
          <a:lstStyle/>
          <a:p>
            <a:r>
              <a:rPr lang="en-US" sz="8000" b="1">
                <a:latin typeface="Lato" panose="020F0502020204030203" pitchFamily="34" charset="0"/>
              </a:rPr>
              <a:t>How to use LinkedIn to Identify Prospective Council Members</a:t>
            </a:r>
          </a:p>
        </p:txBody>
      </p:sp>
      <p:sp>
        <p:nvSpPr>
          <p:cNvPr id="3" name="Shape 42">
            <a:extLst>
              <a:ext uri="{FF2B5EF4-FFF2-40B4-BE49-F238E27FC236}">
                <a16:creationId xmlns:a16="http://schemas.microsoft.com/office/drawing/2014/main" id="{AD60F7C5-D7D5-4814-9EB3-3F811DC4C5A2}"/>
              </a:ext>
            </a:extLst>
          </p:cNvPr>
          <p:cNvSpPr txBox="1">
            <a:spLocks/>
          </p:cNvSpPr>
          <p:nvPr/>
        </p:nvSpPr>
        <p:spPr>
          <a:xfrm>
            <a:off x="617441" y="2785571"/>
            <a:ext cx="21240236" cy="2789018"/>
          </a:xfrm>
          <a:prstGeom prst="rect">
            <a:avLst/>
          </a:prstGeom>
        </p:spPr>
        <p:txBody>
          <a:bodyPr>
            <a:no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387350" lvl="0" indent="0" algn="l" defTabSz="914400" rtl="0" hangingPunct="0">
              <a:spcBef>
                <a:spcPts val="638"/>
              </a:spcBef>
              <a:buSzPct val="67000"/>
              <a:buNone/>
              <a:tabLst>
                <a:tab pos="527050" algn="l"/>
              </a:tabLst>
            </a:pPr>
            <a:endParaRPr lang="en-US" sz="5000" b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Regular"/>
            </a:endParaRPr>
          </a:p>
          <a:p>
            <a:pPr marL="387350" lvl="0" indent="0" algn="l" defTabSz="914400" rtl="0" hangingPunct="0">
              <a:spcBef>
                <a:spcPts val="638"/>
              </a:spcBef>
              <a:buSzPct val="67000"/>
              <a:buNone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LinkedIn use final notes:</a:t>
            </a:r>
          </a:p>
          <a:p>
            <a:pPr marL="2343150" lvl="2" indent="-685800" algn="l" defTabSz="914400" rtl="0" hangingPunct="0">
              <a:spcBef>
                <a:spcPts val="638"/>
              </a:spcBef>
              <a:buSzPct val="67000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Number of personalized invites may be limited</a:t>
            </a:r>
          </a:p>
          <a:p>
            <a:pPr marL="2343150" lvl="2" indent="-685800" algn="l" defTabSz="914400" rtl="0" hangingPunct="0">
              <a:spcBef>
                <a:spcPts val="638"/>
              </a:spcBef>
              <a:buSzPct val="67000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You may have to get a Premium account to send more personalized invites</a:t>
            </a:r>
          </a:p>
          <a:p>
            <a:pPr marL="2343150" lvl="2" indent="-685800" algn="l" defTabSz="914400" rtl="0" hangingPunct="0">
              <a:spcBef>
                <a:spcPts val="638"/>
              </a:spcBef>
              <a:buSzPct val="67000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Atlanta Council offers free lunch to entice potential Board members to meet and then join </a:t>
            </a:r>
          </a:p>
          <a:p>
            <a:pPr marL="2343150" lvl="2" indent="-685800" algn="l" defTabSz="914400" rtl="0" hangingPunct="0">
              <a:spcBef>
                <a:spcPts val="638"/>
              </a:spcBef>
              <a:buSzPct val="67000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Youth Programs, ACDU Unit Support, and Legislative Affairs are the key sell points</a:t>
            </a:r>
          </a:p>
          <a:p>
            <a:pPr marL="2343150" lvl="2" indent="-685800" algn="l" defTabSz="914400" rtl="0" hangingPunct="0">
              <a:spcBef>
                <a:spcPts val="638"/>
              </a:spcBef>
              <a:buSzPct val="67000"/>
              <a:tabLst>
                <a:tab pos="527050" algn="l"/>
              </a:tabLst>
            </a:pPr>
            <a:endParaRPr lang="en-US" sz="5000" b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Regular"/>
            </a:endParaRPr>
          </a:p>
          <a:p>
            <a:pPr marL="2184400" lvl="5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endParaRPr lang="en-US" sz="5000" kern="12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31390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AF39-AD5F-4A2B-BA91-02185D90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12027"/>
            <a:ext cx="21551900" cy="2009775"/>
          </a:xfrm>
        </p:spPr>
        <p:txBody>
          <a:bodyPr>
            <a:noAutofit/>
          </a:bodyPr>
          <a:lstStyle/>
          <a:p>
            <a:r>
              <a:rPr lang="en-US" sz="8000" b="1">
                <a:latin typeface="Lato" panose="020F0502020204030203" pitchFamily="34" charset="0"/>
              </a:rPr>
              <a:t>Recruitment Best Practices</a:t>
            </a:r>
          </a:p>
        </p:txBody>
      </p:sp>
      <p:sp>
        <p:nvSpPr>
          <p:cNvPr id="3" name="Shape 42">
            <a:extLst>
              <a:ext uri="{FF2B5EF4-FFF2-40B4-BE49-F238E27FC236}">
                <a16:creationId xmlns:a16="http://schemas.microsoft.com/office/drawing/2014/main" id="{AD60F7C5-D7D5-4814-9EB3-3F811DC4C5A2}"/>
              </a:ext>
            </a:extLst>
          </p:cNvPr>
          <p:cNvSpPr txBox="1">
            <a:spLocks/>
          </p:cNvSpPr>
          <p:nvPr/>
        </p:nvSpPr>
        <p:spPr>
          <a:xfrm>
            <a:off x="617441" y="2785571"/>
            <a:ext cx="21240236" cy="2789018"/>
          </a:xfrm>
          <a:prstGeom prst="rect">
            <a:avLst/>
          </a:prstGeom>
        </p:spPr>
        <p:txBody>
          <a:bodyPr>
            <a:no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387350" lvl="0" indent="0" algn="l" defTabSz="914400" rtl="0" hangingPunct="0">
              <a:spcBef>
                <a:spcPts val="638"/>
              </a:spcBef>
              <a:buSzPct val="67000"/>
              <a:buNone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Membership Recruitment Opportunities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NROTC Scholarship Recipients- List is at NTAG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USNA Appointees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USCG Academy Appointees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Blue &amp; Gold Association (USNA Parents)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USNAAA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*NTAG- Active Duty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*NROTC- Active Duty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*NOSC- Active Duty</a:t>
            </a:r>
          </a:p>
          <a:p>
            <a:pPr marL="1657350" lvl="2" indent="0" algn="l" defTabSz="914400" rtl="0" hangingPunct="0">
              <a:spcBef>
                <a:spcPts val="638"/>
              </a:spcBef>
              <a:buSzPct val="67000"/>
              <a:buNone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    *NLUS working to get CNO to encourage joining or at least clarify </a:t>
            </a:r>
          </a:p>
          <a:p>
            <a:pPr marL="1657350" lvl="2" indent="0" algn="l" defTabSz="914400" rtl="0" hangingPunct="0">
              <a:spcBef>
                <a:spcPts val="638"/>
              </a:spcBef>
              <a:buSzPct val="67000"/>
              <a:buNone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      that it is OK</a:t>
            </a:r>
          </a:p>
          <a:p>
            <a:pPr marL="2184400" lvl="5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endParaRPr lang="en-US" sz="5000" kern="12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40058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AF39-AD5F-4A2B-BA91-02185D90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12027"/>
            <a:ext cx="21551900" cy="2009775"/>
          </a:xfrm>
        </p:spPr>
        <p:txBody>
          <a:bodyPr>
            <a:noAutofit/>
          </a:bodyPr>
          <a:lstStyle/>
          <a:p>
            <a:r>
              <a:rPr lang="en-US" sz="8000" b="1">
                <a:latin typeface="Lato" panose="020F0502020204030203" pitchFamily="34" charset="0"/>
              </a:rPr>
              <a:t>Recruitment Best Practices</a:t>
            </a:r>
          </a:p>
        </p:txBody>
      </p:sp>
      <p:sp>
        <p:nvSpPr>
          <p:cNvPr id="3" name="Shape 42">
            <a:extLst>
              <a:ext uri="{FF2B5EF4-FFF2-40B4-BE49-F238E27FC236}">
                <a16:creationId xmlns:a16="http://schemas.microsoft.com/office/drawing/2014/main" id="{AD60F7C5-D7D5-4814-9EB3-3F811DC4C5A2}"/>
              </a:ext>
            </a:extLst>
          </p:cNvPr>
          <p:cNvSpPr txBox="1">
            <a:spLocks/>
          </p:cNvSpPr>
          <p:nvPr/>
        </p:nvSpPr>
        <p:spPr>
          <a:xfrm>
            <a:off x="564687" y="2521802"/>
            <a:ext cx="21240236" cy="2789018"/>
          </a:xfrm>
          <a:prstGeom prst="rect">
            <a:avLst/>
          </a:prstGeom>
        </p:spPr>
        <p:txBody>
          <a:bodyPr>
            <a:no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387350" lvl="0" indent="0" algn="l" defTabSz="914400" rtl="0" hangingPunct="0">
              <a:spcBef>
                <a:spcPts val="638"/>
              </a:spcBef>
              <a:buSzPct val="67000"/>
              <a:buNone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Membership Recruitment Opportunities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Spouse Appreciation Program – leads to new members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Quarterly Large events with Guests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Pickleball Tournament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Golf Tournament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5K Race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Invite all Sea Cadets. NJROTC SNIs, and Cadets, plus Parents, to NAVY Ball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Bus Trips to Kings Bay for NJROTC/MCJROTC/Sea Cadets &amp; Parents (and general public)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Ask Fortune 500 Companies in local area to be Sponsors. Use Impact Sheet to sell it.  Most have Foundations- that should be our target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endParaRPr lang="en-US" sz="5000" b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Regular"/>
            </a:endParaRPr>
          </a:p>
          <a:p>
            <a:pPr marL="2184400" lvl="5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endParaRPr lang="en-US" sz="5000" kern="12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81612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AF39-AD5F-4A2B-BA91-02185D90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12027"/>
            <a:ext cx="21551900" cy="2009775"/>
          </a:xfrm>
        </p:spPr>
        <p:txBody>
          <a:bodyPr>
            <a:noAutofit/>
          </a:bodyPr>
          <a:lstStyle/>
          <a:p>
            <a:r>
              <a:rPr lang="en-US" sz="8000" b="1">
                <a:latin typeface="Lato" panose="020F0502020204030203" pitchFamily="34" charset="0"/>
              </a:rPr>
              <a:t>Recruitment Best Practices</a:t>
            </a:r>
          </a:p>
        </p:txBody>
      </p:sp>
      <p:sp>
        <p:nvSpPr>
          <p:cNvPr id="3" name="Shape 42">
            <a:extLst>
              <a:ext uri="{FF2B5EF4-FFF2-40B4-BE49-F238E27FC236}">
                <a16:creationId xmlns:a16="http://schemas.microsoft.com/office/drawing/2014/main" id="{AD60F7C5-D7D5-4814-9EB3-3F811DC4C5A2}"/>
              </a:ext>
            </a:extLst>
          </p:cNvPr>
          <p:cNvSpPr txBox="1">
            <a:spLocks/>
          </p:cNvSpPr>
          <p:nvPr/>
        </p:nvSpPr>
        <p:spPr>
          <a:xfrm>
            <a:off x="564687" y="2521802"/>
            <a:ext cx="21240236" cy="2789018"/>
          </a:xfrm>
          <a:prstGeom prst="rect">
            <a:avLst/>
          </a:prstGeom>
        </p:spPr>
        <p:txBody>
          <a:bodyPr>
            <a:no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387350" lvl="0" indent="0" algn="l" defTabSz="914400" rtl="0" hangingPunct="0">
              <a:spcBef>
                <a:spcPts val="638"/>
              </a:spcBef>
              <a:buSzPct val="67000"/>
              <a:buNone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Membership Recruitment Opportunities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Attend Sea Cadet Parent Meetings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Hold Sea Cadet Event at Lake Allatoona Rec Area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Hold NJROTC Cadet Event at Lake Allatoona Rec Area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Leverage Sea Cadet Foundation Scholarship Program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Black Tie Mess Dress Gala (Navy Ball could be one)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Create Networking Opportunities:</a:t>
            </a:r>
          </a:p>
          <a:p>
            <a:pPr marL="2128838" lvl="2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Identify predominant local industries</a:t>
            </a:r>
          </a:p>
          <a:p>
            <a:pPr marL="2128838" lvl="2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Recruit from those industries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Leverage Air shows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Have local National Security Briefings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endParaRPr lang="en-US" sz="5000" b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Regular"/>
            </a:endParaRPr>
          </a:p>
          <a:p>
            <a:pPr marL="2128838" lvl="2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endParaRPr lang="en-US" sz="5000" b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Regular"/>
            </a:endParaRP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endParaRPr lang="en-US" sz="5000" b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Regular"/>
            </a:endParaRP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endParaRPr lang="en-US" sz="5000" b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Regular"/>
            </a:endParaRP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endParaRPr lang="en-US" sz="5000" b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Regular"/>
            </a:endParaRPr>
          </a:p>
          <a:p>
            <a:pPr marL="2184400" lvl="5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endParaRPr lang="en-US" sz="5000" kern="12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37793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AF39-AD5F-4A2B-BA91-02185D90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12027"/>
            <a:ext cx="21551900" cy="2009775"/>
          </a:xfrm>
        </p:spPr>
        <p:txBody>
          <a:bodyPr>
            <a:noAutofit/>
          </a:bodyPr>
          <a:lstStyle/>
          <a:p>
            <a:r>
              <a:rPr lang="en-US" sz="8000" b="1">
                <a:latin typeface="Lato" panose="020F0502020204030203" pitchFamily="34" charset="0"/>
              </a:rPr>
              <a:t>Sponsor Recruitment Best Practices</a:t>
            </a:r>
          </a:p>
        </p:txBody>
      </p:sp>
      <p:sp>
        <p:nvSpPr>
          <p:cNvPr id="3" name="Shape 42">
            <a:extLst>
              <a:ext uri="{FF2B5EF4-FFF2-40B4-BE49-F238E27FC236}">
                <a16:creationId xmlns:a16="http://schemas.microsoft.com/office/drawing/2014/main" id="{AD60F7C5-D7D5-4814-9EB3-3F811DC4C5A2}"/>
              </a:ext>
            </a:extLst>
          </p:cNvPr>
          <p:cNvSpPr txBox="1">
            <a:spLocks/>
          </p:cNvSpPr>
          <p:nvPr/>
        </p:nvSpPr>
        <p:spPr>
          <a:xfrm>
            <a:off x="564687" y="2521802"/>
            <a:ext cx="21240236" cy="2789018"/>
          </a:xfrm>
          <a:prstGeom prst="rect">
            <a:avLst/>
          </a:prstGeom>
        </p:spPr>
        <p:txBody>
          <a:bodyPr>
            <a:no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387350" lvl="0" indent="0" algn="l" defTabSz="914400" rtl="0" hangingPunct="0">
              <a:spcBef>
                <a:spcPts val="638"/>
              </a:spcBef>
              <a:buSzPct val="67000"/>
              <a:buNone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Sponsor Recruitment Opportunities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Ask Fortune 500 Companies in local area to be Sponsors. Use Impact Sheet to sell it.  Most have Foundations- that should be our target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Emphasize to Fortune 500 Companies that 90% of their goods and raw materials travel via sea lanes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Leverage Youth Awards Banquet to gain Corporate Sponsors (as we used to with Lockheed)</a:t>
            </a:r>
          </a:p>
          <a:p>
            <a:pPr marL="858838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Recruit Sponsors to support Council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Display banners at all events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Logos on website, LinkedIn, Facebook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Logos in all event programs</a:t>
            </a: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Memberships included with Sponsorship</a:t>
            </a:r>
          </a:p>
          <a:p>
            <a:pPr marL="858838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endParaRPr lang="en-US" sz="5000" b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Regular"/>
            </a:endParaRP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endParaRPr lang="en-US" sz="5000" b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Regular"/>
            </a:endParaRP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endParaRPr lang="en-US" sz="5000" b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Regular"/>
            </a:endParaRPr>
          </a:p>
          <a:p>
            <a:pPr marL="1493838" lvl="1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endParaRPr lang="en-US" sz="5000" b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Regular"/>
            </a:endParaRPr>
          </a:p>
          <a:p>
            <a:pPr marL="2184400" lvl="5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endParaRPr lang="en-US" sz="5000" kern="12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40745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12E56-470E-76C0-4443-2447A46B8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Community Outreach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E9506-7CD6-313E-E522-20C4CBA415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Kevin Button</a:t>
            </a:r>
          </a:p>
          <a:p>
            <a:r>
              <a:rPr lang="en-US"/>
              <a:t>Region President, Pacific Southwest</a:t>
            </a:r>
          </a:p>
        </p:txBody>
      </p:sp>
    </p:spTree>
    <p:extLst>
      <p:ext uri="{BB962C8B-B14F-4D97-AF65-F5344CB8AC3E}">
        <p14:creationId xmlns:p14="http://schemas.microsoft.com/office/powerpoint/2010/main" val="242841784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AF39-AD5F-4A2B-BA91-02185D90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12027"/>
            <a:ext cx="21551900" cy="2009775"/>
          </a:xfrm>
        </p:spPr>
        <p:txBody>
          <a:bodyPr>
            <a:noAutofit/>
          </a:bodyPr>
          <a:lstStyle/>
          <a:p>
            <a:r>
              <a:rPr lang="en-US" sz="8000" b="1" u="sng">
                <a:latin typeface="Lato" panose="020F0502020204030203" pitchFamily="34" charset="0"/>
              </a:rPr>
              <a:t>Community Outreach</a:t>
            </a:r>
            <a:br>
              <a:rPr lang="en-US" sz="8000" b="1" u="sng">
                <a:latin typeface="Lato" panose="020F0502020204030203" pitchFamily="34" charset="0"/>
              </a:rPr>
            </a:br>
            <a:r>
              <a:rPr lang="en-US" sz="2800">
                <a:latin typeface="Lato" panose="020F0502020204030203" pitchFamily="34" charset="0"/>
              </a:rPr>
              <a:t>Kevin Button</a:t>
            </a:r>
          </a:p>
        </p:txBody>
      </p:sp>
      <p:sp>
        <p:nvSpPr>
          <p:cNvPr id="3" name="Shape 42">
            <a:extLst>
              <a:ext uri="{FF2B5EF4-FFF2-40B4-BE49-F238E27FC236}">
                <a16:creationId xmlns:a16="http://schemas.microsoft.com/office/drawing/2014/main" id="{AD60F7C5-D7D5-4814-9EB3-3F811DC4C5A2}"/>
              </a:ext>
            </a:extLst>
          </p:cNvPr>
          <p:cNvSpPr txBox="1">
            <a:spLocks/>
          </p:cNvSpPr>
          <p:nvPr/>
        </p:nvSpPr>
        <p:spPr>
          <a:xfrm>
            <a:off x="564686" y="2521801"/>
            <a:ext cx="22015913" cy="9992927"/>
          </a:xfrm>
          <a:prstGeom prst="rect">
            <a:avLst/>
          </a:prstGeom>
        </p:spPr>
        <p:txBody>
          <a:bodyPr>
            <a:no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2184400" lvl="5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36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Join your local Chamber of Commerce. </a:t>
            </a:r>
          </a:p>
          <a:p>
            <a:pPr marL="2819400" lvl="6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36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Attend their events</a:t>
            </a:r>
          </a:p>
          <a:p>
            <a:pPr marL="2819400" lvl="6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36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Volunteer to assist in their projects</a:t>
            </a:r>
          </a:p>
          <a:p>
            <a:pPr marL="2819400" lvl="6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36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Speak at their breakfasts and lunches</a:t>
            </a:r>
          </a:p>
          <a:p>
            <a:pPr marL="2819400" lvl="6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endParaRPr lang="en-US" sz="3600" kern="12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184400" lvl="5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36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Speak to the local community service clubs</a:t>
            </a:r>
          </a:p>
          <a:p>
            <a:pPr marL="2819400" lvl="6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36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Rotary</a:t>
            </a:r>
          </a:p>
          <a:p>
            <a:pPr marL="2819400" lvl="6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36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Kiwanis</a:t>
            </a:r>
          </a:p>
          <a:p>
            <a:pPr marL="2819400" lvl="6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36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Lions</a:t>
            </a:r>
          </a:p>
          <a:p>
            <a:pPr marL="2819400" lvl="6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36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American Legion</a:t>
            </a:r>
          </a:p>
          <a:p>
            <a:pPr marL="2819400" lvl="6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36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Veterans of Foreign wars</a:t>
            </a:r>
          </a:p>
          <a:p>
            <a:pPr marL="2819400" lvl="6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36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Coast Guard Auxiliary</a:t>
            </a:r>
          </a:p>
          <a:p>
            <a:pPr marL="2184400" lvl="5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36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Wear your Navy League shirt and hat to all community events</a:t>
            </a:r>
          </a:p>
          <a:p>
            <a:pPr marL="2184400" lvl="5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r>
              <a:rPr lang="en-US" sz="36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Have your elevator speech ready to go. </a:t>
            </a:r>
          </a:p>
          <a:p>
            <a:pPr marL="2819400" lvl="6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endParaRPr lang="en-US" sz="5000" kern="12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19400" lvl="6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endParaRPr lang="en-US" sz="5000" kern="12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92419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AF39-AD5F-4A2B-BA91-02185D90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204" y="552450"/>
            <a:ext cx="21005800" cy="3028692"/>
          </a:xfrm>
        </p:spPr>
        <p:txBody>
          <a:bodyPr>
            <a:normAutofit/>
          </a:bodyPr>
          <a:lstStyle/>
          <a:p>
            <a:pPr algn="ctr"/>
            <a:r>
              <a:rPr lang="en-US" sz="10800" i="1">
                <a:latin typeface="Lato" panose="020F0502020204030203" pitchFamily="34" charset="0"/>
              </a:rPr>
              <a:t>Welcome!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8FC1D1-44D7-41F0-A23C-D49096C01B10}"/>
              </a:ext>
            </a:extLst>
          </p:cNvPr>
          <p:cNvSpPr txBox="1"/>
          <p:nvPr/>
        </p:nvSpPr>
        <p:spPr>
          <a:xfrm>
            <a:off x="942977" y="3333494"/>
            <a:ext cx="22602826" cy="65659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57250" indent="-857250" algn="l" latinLnBrk="1" hangingPunct="0">
              <a:buFont typeface="Arial" panose="020B0604020202020204" pitchFamily="34" charset="0"/>
              <a:buChar char="•"/>
            </a:pPr>
            <a:r>
              <a:rPr lang="en-US" sz="6000">
                <a:solidFill>
                  <a:schemeClr val="bg1"/>
                </a:solidFill>
                <a:latin typeface="Lato" panose="020F0502020204030203" pitchFamily="34" charset="0"/>
              </a:rPr>
              <a:t>We kindly request that you mute your phones.</a:t>
            </a:r>
          </a:p>
          <a:p>
            <a:pPr marL="685800" indent="-685800" algn="l" latinLnBrk="1" hangingPunct="0">
              <a:buFont typeface="Arial" panose="020B0604020202020204" pitchFamily="34" charset="0"/>
              <a:buChar char="•"/>
            </a:pPr>
            <a:endParaRPr lang="en-US" sz="600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marL="857250" indent="-857250" algn="l" latinLnBrk="1" hangingPunct="0">
              <a:buFont typeface="Arial" panose="020B0604020202020204" pitchFamily="34" charset="0"/>
              <a:buChar char="•"/>
            </a:pPr>
            <a:r>
              <a:rPr lang="en-US" sz="6000">
                <a:solidFill>
                  <a:schemeClr val="bg1"/>
                </a:solidFill>
                <a:latin typeface="Lato" panose="020F0502020204030203" pitchFamily="34" charset="0"/>
              </a:rPr>
              <a:t>If you have questions, we will take a moment after each speaker </a:t>
            </a:r>
          </a:p>
          <a:p>
            <a:pPr marL="857250" indent="-857250" algn="l" latinLnBrk="1" hangingPunct="0">
              <a:buFont typeface="Arial" panose="020B0604020202020204" pitchFamily="34" charset="0"/>
              <a:buChar char="•"/>
            </a:pPr>
            <a:r>
              <a:rPr lang="en-US" sz="6000">
                <a:solidFill>
                  <a:schemeClr val="bg1"/>
                </a:solidFill>
                <a:latin typeface="Lato" panose="020F0502020204030203" pitchFamily="34" charset="0"/>
              </a:rPr>
              <a:t>for discussion. You can also put them in the chat box. </a:t>
            </a:r>
          </a:p>
          <a:p>
            <a:pPr marL="857250" indent="-857250" algn="l" latinLnBrk="1" hangingPunct="0">
              <a:buFont typeface="Arial" panose="020B0604020202020204" pitchFamily="34" charset="0"/>
              <a:buChar char="•"/>
            </a:pPr>
            <a:endParaRPr lang="en-US" sz="600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marL="857250" indent="-857250" algn="l" latinLnBrk="1" hangingPunct="0">
              <a:buFont typeface="Arial" panose="020B0604020202020204" pitchFamily="34" charset="0"/>
              <a:buChar char="•"/>
            </a:pPr>
            <a:r>
              <a:rPr lang="en-US" sz="6000">
                <a:solidFill>
                  <a:schemeClr val="bg1"/>
                </a:solidFill>
                <a:latin typeface="Lato" panose="020F0502020204030203" pitchFamily="34" charset="0"/>
              </a:rPr>
              <a:t>This session will be recorded and available on the member</a:t>
            </a:r>
          </a:p>
          <a:p>
            <a:pPr marL="857250" indent="-857250" algn="l" latinLnBrk="1" hangingPunct="0">
              <a:buFont typeface="Arial" panose="020B0604020202020204" pitchFamily="34" charset="0"/>
              <a:buChar char="•"/>
            </a:pPr>
            <a:r>
              <a:rPr lang="en-US" sz="6000">
                <a:solidFill>
                  <a:schemeClr val="bg1"/>
                </a:solidFill>
                <a:latin typeface="Lato" panose="020F0502020204030203" pitchFamily="34" charset="0"/>
              </a:rPr>
              <a:t>dashboard.</a:t>
            </a:r>
          </a:p>
        </p:txBody>
      </p:sp>
    </p:spTree>
    <p:extLst>
      <p:ext uri="{BB962C8B-B14F-4D97-AF65-F5344CB8AC3E}">
        <p14:creationId xmlns:p14="http://schemas.microsoft.com/office/powerpoint/2010/main" val="220659119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B8138-12EB-4E55-9D3C-55AA7022E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Recruitment Through Events</a:t>
            </a:r>
            <a:endParaRPr lang="en-US">
              <a:latin typeface="Lato" panose="020F050202020403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9BF03F-89AC-4C92-A49D-0EAC24BCA9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Berkley Terry </a:t>
            </a:r>
          </a:p>
          <a:p>
            <a:r>
              <a:rPr lang="en-US">
                <a:latin typeface="Lato"/>
                <a:ea typeface="Lato"/>
                <a:cs typeface="Lato"/>
              </a:rPr>
              <a:t>Secretary, Central Florida Council</a:t>
            </a:r>
          </a:p>
        </p:txBody>
      </p:sp>
    </p:spTree>
    <p:extLst>
      <p:ext uri="{BB962C8B-B14F-4D97-AF65-F5344CB8AC3E}">
        <p14:creationId xmlns:p14="http://schemas.microsoft.com/office/powerpoint/2010/main" val="148643024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AF39-AD5F-4A2B-BA91-02185D90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4849"/>
            <a:ext cx="21005800" cy="2286000"/>
          </a:xfrm>
        </p:spPr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Community Engagement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036EF-C03E-6886-0A89-AD2D648B148A}"/>
              </a:ext>
            </a:extLst>
          </p:cNvPr>
          <p:cNvSpPr txBox="1"/>
          <p:nvPr/>
        </p:nvSpPr>
        <p:spPr>
          <a:xfrm>
            <a:off x="1094239" y="4570448"/>
            <a:ext cx="10318411" cy="70275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685800" indent="-685800" algn="l" rtl="0" latinLnBrk="1" hangingPunct="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cs typeface="Arial"/>
              </a:rPr>
              <a:t>Leveraging fun events to drive engagement </a:t>
            </a:r>
          </a:p>
          <a:p>
            <a:pPr marL="685800" lvl="1" indent="-685800" algn="l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cs typeface="Arial"/>
              </a:rPr>
              <a:t>Socials at a local bar/restaurant</a:t>
            </a:r>
          </a:p>
          <a:p>
            <a:pPr marL="685800" lvl="1" indent="-685800" algn="l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cs typeface="Arial"/>
              </a:rPr>
              <a:t>Identify local events for marketing</a:t>
            </a:r>
          </a:p>
          <a:p>
            <a:pPr marL="685800" lvl="1" indent="-685800" algn="l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cs typeface="Arial"/>
              </a:rPr>
              <a:t>Pickleball, Cyber/STEM Camp</a:t>
            </a:r>
          </a:p>
          <a:p>
            <a:pPr marL="685800" lvl="1" indent="-685800" algn="l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cs typeface="Arial"/>
              </a:rPr>
              <a:t>Local school involvement </a:t>
            </a:r>
          </a:p>
          <a:p>
            <a:pPr marL="685800" lvl="1" indent="-685800" algn="l">
              <a:buFont typeface="Arial"/>
              <a:buChar char="•"/>
            </a:pPr>
            <a:endParaRPr lang="en-US">
              <a:solidFill>
                <a:srgbClr val="FFFFFF"/>
              </a:solidFill>
              <a:cs typeface="Arial"/>
            </a:endParaRPr>
          </a:p>
          <a:p>
            <a:pPr marL="685800" lvl="1" indent="-685800" algn="l">
              <a:buFont typeface="Arial"/>
              <a:buChar char="•"/>
            </a:pPr>
            <a:endParaRPr lang="en-US">
              <a:solidFill>
                <a:srgbClr val="FFFFFF"/>
              </a:solidFill>
              <a:cs typeface="Arial"/>
            </a:endParaRPr>
          </a:p>
          <a:p>
            <a:pPr marL="685800" lvl="1" indent="-685800" algn="l">
              <a:buFont typeface="Arial"/>
              <a:buChar char="•"/>
            </a:pPr>
            <a:endParaRPr lang="en-US">
              <a:solidFill>
                <a:srgbClr val="000000"/>
              </a:solidFill>
              <a:cs typeface="Arial"/>
            </a:endParaRPr>
          </a:p>
        </p:txBody>
      </p:sp>
      <p:pic>
        <p:nvPicPr>
          <p:cNvPr id="5" name="Picture 4" descr="No photo description available.">
            <a:extLst>
              <a:ext uri="{FF2B5EF4-FFF2-40B4-BE49-F238E27FC236}">
                <a16:creationId xmlns:a16="http://schemas.microsoft.com/office/drawing/2014/main" id="{E1FB1CCE-9C85-3045-57FE-8B4B22CF1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0239" y="536602"/>
            <a:ext cx="4067331" cy="5381470"/>
          </a:xfrm>
          <a:prstGeom prst="rect">
            <a:avLst/>
          </a:prstGeom>
        </p:spPr>
      </p:pic>
      <p:pic>
        <p:nvPicPr>
          <p:cNvPr id="6" name="Picture 5" descr="No photo description available.">
            <a:extLst>
              <a:ext uri="{FF2B5EF4-FFF2-40B4-BE49-F238E27FC236}">
                <a16:creationId xmlns:a16="http://schemas.microsoft.com/office/drawing/2014/main" id="{CBC7D9CD-35F2-0FFE-EF39-E874614D1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7137" y="5894868"/>
            <a:ext cx="5211582" cy="6865496"/>
          </a:xfrm>
          <a:prstGeom prst="rect">
            <a:avLst/>
          </a:prstGeom>
        </p:spPr>
      </p:pic>
      <p:pic>
        <p:nvPicPr>
          <p:cNvPr id="7" name="Picture 6" descr="May be an image of text that says 'CENTRAL FLORIDA MAVY LEAGUE ALL HANDS ON DECK Join the Navy League Council of Central Florida for friends, food, and a great time! SPONSORED BY: Innovative Reasoning. January 9, 2024 5:00 p.m. APPETIZERS &amp; CASH BAR Barrio Waterford Lakes 749 N. Alafaya Trail For more information visit our website: www.CFNavyLeague.org'">
            <a:extLst>
              <a:ext uri="{FF2B5EF4-FFF2-40B4-BE49-F238E27FC236}">
                <a16:creationId xmlns:a16="http://schemas.microsoft.com/office/drawing/2014/main" id="{18772381-B068-5949-9AB7-2BE85A177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3008" y="3213907"/>
            <a:ext cx="7228381" cy="934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590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AF39-AD5F-4A2B-BA91-02185D90F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Pickle For Patriots</a:t>
            </a:r>
            <a:endParaRPr lang="en-US"/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7A7EC19F-EC6E-71C6-3AB5-935F90176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960" y="7294628"/>
            <a:ext cx="16759236" cy="5048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4E301F-B75A-0CDE-31A4-56C3349BE65C}"/>
              </a:ext>
            </a:extLst>
          </p:cNvPr>
          <p:cNvSpPr txBox="1"/>
          <p:nvPr/>
        </p:nvSpPr>
        <p:spPr>
          <a:xfrm>
            <a:off x="4283055" y="3216682"/>
            <a:ext cx="15470912" cy="3949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685800" indent="-685800" algn="l" rtl="0" latinLnBrk="1" hangingPunct="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Arial" panose="020B0604020202020204"/>
              </a:rPr>
              <a:t>Inaugural event held August 2023</a:t>
            </a:r>
          </a:p>
          <a:p>
            <a:pPr marL="685800" indent="-685800" algn="l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Arial" panose="020B0604020202020204"/>
              </a:rPr>
              <a:t>100+ attendees, 50+ first exposure to Navy League</a:t>
            </a:r>
          </a:p>
          <a:p>
            <a:pPr marL="685800" indent="-685800" algn="l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Arial" panose="020B0604020202020204"/>
              </a:rPr>
              <a:t>11 new sponsors </a:t>
            </a:r>
          </a:p>
          <a:p>
            <a:pPr marL="685800" indent="-685800" algn="l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latin typeface="Calibri"/>
                <a:ea typeface="Calibri"/>
                <a:cs typeface="Arial" panose="020B0604020202020204"/>
              </a:rPr>
              <a:t>$6,000 in net profits, in support of our scholarships and beneficiaries</a:t>
            </a:r>
            <a:r>
              <a:rPr lang="en-US">
                <a:solidFill>
                  <a:schemeClr val="bg1"/>
                </a:solidFill>
                <a:cs typeface="Arial" panose="020B0604020202020204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9245249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AF39-AD5F-4A2B-BA91-02185D90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164" y="198301"/>
            <a:ext cx="21005800" cy="2286000"/>
          </a:xfrm>
        </p:spPr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Pickle For Patriots </a:t>
            </a:r>
            <a:endParaRPr lang="en-US"/>
          </a:p>
        </p:txBody>
      </p:sp>
      <p:pic>
        <p:nvPicPr>
          <p:cNvPr id="3" name="Picture 2" descr="No photo description available.">
            <a:extLst>
              <a:ext uri="{FF2B5EF4-FFF2-40B4-BE49-F238E27FC236}">
                <a16:creationId xmlns:a16="http://schemas.microsoft.com/office/drawing/2014/main" id="{5374D0C7-3C46-3AB5-DB1A-95DFD586B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14" r="-422"/>
          <a:stretch/>
        </p:blipFill>
        <p:spPr>
          <a:xfrm>
            <a:off x="350833" y="1892863"/>
            <a:ext cx="5968682" cy="6639912"/>
          </a:xfrm>
          <a:prstGeom prst="rect">
            <a:avLst/>
          </a:prstGeom>
        </p:spPr>
      </p:pic>
      <p:pic>
        <p:nvPicPr>
          <p:cNvPr id="4" name="Picture 3" descr="No photo description available.">
            <a:extLst>
              <a:ext uri="{FF2B5EF4-FFF2-40B4-BE49-F238E27FC236}">
                <a16:creationId xmlns:a16="http://schemas.microsoft.com/office/drawing/2014/main" id="{2D49080E-8A78-8148-2875-DFDE7BD898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711" r="-182" b="8447"/>
          <a:stretch/>
        </p:blipFill>
        <p:spPr>
          <a:xfrm>
            <a:off x="7279627" y="2571028"/>
            <a:ext cx="10139666" cy="4974221"/>
          </a:xfrm>
          <a:prstGeom prst="rect">
            <a:avLst/>
          </a:prstGeom>
        </p:spPr>
      </p:pic>
      <p:pic>
        <p:nvPicPr>
          <p:cNvPr id="5" name="Picture 4" descr="No photo description available.">
            <a:extLst>
              <a:ext uri="{FF2B5EF4-FFF2-40B4-BE49-F238E27FC236}">
                <a16:creationId xmlns:a16="http://schemas.microsoft.com/office/drawing/2014/main" id="{C7975C3C-2B44-7B49-2167-F0200BD397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134" r="-459" b="7012"/>
          <a:stretch/>
        </p:blipFill>
        <p:spPr>
          <a:xfrm>
            <a:off x="18724760" y="344658"/>
            <a:ext cx="5309110" cy="5231528"/>
          </a:xfrm>
          <a:prstGeom prst="rect">
            <a:avLst/>
          </a:prstGeom>
        </p:spPr>
      </p:pic>
      <p:pic>
        <p:nvPicPr>
          <p:cNvPr id="6" name="Picture 5" descr="No photo description available.">
            <a:extLst>
              <a:ext uri="{FF2B5EF4-FFF2-40B4-BE49-F238E27FC236}">
                <a16:creationId xmlns:a16="http://schemas.microsoft.com/office/drawing/2014/main" id="{919D92EB-340B-673E-BB88-12846CBC2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737" y="9328348"/>
            <a:ext cx="5839582" cy="3906007"/>
          </a:xfrm>
          <a:prstGeom prst="rect">
            <a:avLst/>
          </a:prstGeom>
        </p:spPr>
      </p:pic>
      <p:pic>
        <p:nvPicPr>
          <p:cNvPr id="7" name="Picture 6" descr="No photo description available.">
            <a:extLst>
              <a:ext uri="{FF2B5EF4-FFF2-40B4-BE49-F238E27FC236}">
                <a16:creationId xmlns:a16="http://schemas.microsoft.com/office/drawing/2014/main" id="{98FEB1E9-0B9C-09D0-9B7E-FDBC334C38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67" r="-31964" b="13514"/>
          <a:stretch/>
        </p:blipFill>
        <p:spPr>
          <a:xfrm>
            <a:off x="19558567" y="5701194"/>
            <a:ext cx="6275321" cy="3520696"/>
          </a:xfrm>
          <a:prstGeom prst="rect">
            <a:avLst/>
          </a:prstGeom>
        </p:spPr>
      </p:pic>
      <p:pic>
        <p:nvPicPr>
          <p:cNvPr id="8" name="Picture 7" descr="No photo description available.">
            <a:extLst>
              <a:ext uri="{FF2B5EF4-FFF2-40B4-BE49-F238E27FC236}">
                <a16:creationId xmlns:a16="http://schemas.microsoft.com/office/drawing/2014/main" id="{E072C9CD-9E3F-67BE-2316-813E4F364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30985" y="9325126"/>
            <a:ext cx="6057296" cy="4258885"/>
          </a:xfrm>
          <a:prstGeom prst="rect">
            <a:avLst/>
          </a:prstGeom>
        </p:spPr>
      </p:pic>
      <p:pic>
        <p:nvPicPr>
          <p:cNvPr id="9" name="Picture 8" descr="No photo description available.">
            <a:extLst>
              <a:ext uri="{FF2B5EF4-FFF2-40B4-BE49-F238E27FC236}">
                <a16:creationId xmlns:a16="http://schemas.microsoft.com/office/drawing/2014/main" id="{64EF0352-729A-9077-A4D0-FF6E888E472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808" t="16400" r="-232" b="12253"/>
          <a:stretch/>
        </p:blipFill>
        <p:spPr>
          <a:xfrm>
            <a:off x="6597920" y="8280885"/>
            <a:ext cx="4531110" cy="4975953"/>
          </a:xfrm>
          <a:prstGeom prst="rect">
            <a:avLst/>
          </a:prstGeom>
        </p:spPr>
      </p:pic>
      <p:pic>
        <p:nvPicPr>
          <p:cNvPr id="10" name="Picture 9" descr="No photo description available.">
            <a:extLst>
              <a:ext uri="{FF2B5EF4-FFF2-40B4-BE49-F238E27FC236}">
                <a16:creationId xmlns:a16="http://schemas.microsoft.com/office/drawing/2014/main" id="{33245E0B-5158-00A3-3637-72C90C482D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66022" y="7963332"/>
            <a:ext cx="8014741" cy="530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6105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AF39-AD5F-4A2B-BA91-02185D90F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Cyber Camp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D8E908-BBE3-A656-88C1-CD1128EE7070}"/>
              </a:ext>
            </a:extLst>
          </p:cNvPr>
          <p:cNvSpPr txBox="1"/>
          <p:nvPr/>
        </p:nvSpPr>
        <p:spPr>
          <a:xfrm>
            <a:off x="938489" y="3383905"/>
            <a:ext cx="10956780" cy="82278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>
              <a:buFont typeface=""/>
              <a:buChar char="•"/>
            </a:pPr>
            <a:r>
              <a:rPr lang="en-US" sz="4400">
                <a:solidFill>
                  <a:schemeClr val="bg1"/>
                </a:solidFill>
                <a:latin typeface="Calibri"/>
                <a:ea typeface="inherit"/>
                <a:cs typeface="inherit"/>
              </a:rPr>
              <a:t>Hosted a cyber camp the week of 31 Jul – 4 Aug 2023</a:t>
            </a:r>
            <a:endParaRPr lang="en-US" sz="4400">
              <a:solidFill>
                <a:schemeClr val="bg1"/>
              </a:solidFill>
              <a:latin typeface="Calibri"/>
              <a:ea typeface="Calibri"/>
              <a:cs typeface="Arial"/>
            </a:endParaRPr>
          </a:p>
          <a:p>
            <a:pPr algn="l">
              <a:buFont typeface=""/>
              <a:buChar char="•"/>
            </a:pPr>
            <a:r>
              <a:rPr lang="en-US" sz="4400">
                <a:solidFill>
                  <a:schemeClr val="bg1"/>
                </a:solidFill>
                <a:latin typeface="Calibri"/>
                <a:ea typeface="inherit"/>
                <a:cs typeface="inherit"/>
              </a:rPr>
              <a:t>Organized and run by STEM Director </a:t>
            </a:r>
          </a:p>
          <a:p>
            <a:pPr algn="l">
              <a:buFont typeface=""/>
              <a:buChar char="•"/>
            </a:pPr>
            <a:r>
              <a:rPr lang="en-US" sz="4400">
                <a:solidFill>
                  <a:schemeClr val="bg1"/>
                </a:solidFill>
                <a:latin typeface="Calibri"/>
                <a:ea typeface="inherit"/>
                <a:cs typeface="inherit"/>
              </a:rPr>
              <a:t>Head instructor was Dr. Jonathan Harris, NAWCTSD</a:t>
            </a:r>
            <a:endParaRPr lang="en-US" sz="4400">
              <a:solidFill>
                <a:schemeClr val="bg1"/>
              </a:solidFill>
              <a:latin typeface="Calibri"/>
              <a:ea typeface="Calibri"/>
              <a:cs typeface="Arial"/>
            </a:endParaRPr>
          </a:p>
          <a:p>
            <a:pPr algn="l">
              <a:buFont typeface=""/>
              <a:buChar char="•"/>
            </a:pPr>
            <a:r>
              <a:rPr lang="en-US" sz="4400">
                <a:solidFill>
                  <a:schemeClr val="bg1"/>
                </a:solidFill>
                <a:latin typeface="Calibri"/>
                <a:ea typeface="inherit"/>
                <a:cs typeface="inherit"/>
              </a:rPr>
              <a:t>Location was NCS Starbase in the Partnership III Building </a:t>
            </a:r>
          </a:p>
          <a:p>
            <a:pPr algn="l">
              <a:buFont typeface=""/>
              <a:buChar char="•"/>
            </a:pPr>
            <a:r>
              <a:rPr lang="en-US" sz="4400">
                <a:solidFill>
                  <a:schemeClr val="bg1"/>
                </a:solidFill>
                <a:latin typeface="Calibri"/>
                <a:ea typeface="inherit"/>
                <a:cs typeface="inherit"/>
              </a:rPr>
              <a:t>18 attendees</a:t>
            </a:r>
            <a:endParaRPr lang="en-US" sz="44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l">
              <a:buFont typeface=""/>
              <a:buChar char="•"/>
            </a:pPr>
            <a:r>
              <a:rPr lang="en-US" sz="4400">
                <a:solidFill>
                  <a:schemeClr val="bg1"/>
                </a:solidFill>
                <a:latin typeface="Calibri"/>
                <a:ea typeface="inherit"/>
                <a:cs typeface="inherit"/>
              </a:rPr>
              <a:t>Used the Air Force Association CyberPatriot curriculum</a:t>
            </a:r>
          </a:p>
          <a:p>
            <a:pPr algn="l">
              <a:buFont typeface=""/>
              <a:buChar char="•"/>
            </a:pPr>
            <a:r>
              <a:rPr lang="en-US" sz="4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Local companies with cyber expertise presented</a:t>
            </a:r>
          </a:p>
        </p:txBody>
      </p:sp>
      <p:pic>
        <p:nvPicPr>
          <p:cNvPr id="4" name="Picture 3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F22981BC-B70C-F9E8-EDAF-D1020144D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7314" y="3387035"/>
            <a:ext cx="10972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7310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BCDAF-9557-438F-8400-F71DC0857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F832E-02CC-0AAD-15D8-4B86B1EFF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Importance of Personal Connections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0C15C-A1EF-66AD-C602-38744C9110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Jane Ferreira </a:t>
            </a:r>
          </a:p>
          <a:p>
            <a:r>
              <a:rPr lang="en-US"/>
              <a:t>Executive Director, Honolulu Council </a:t>
            </a:r>
          </a:p>
        </p:txBody>
      </p:sp>
    </p:spTree>
    <p:extLst>
      <p:ext uri="{BB962C8B-B14F-4D97-AF65-F5344CB8AC3E}">
        <p14:creationId xmlns:p14="http://schemas.microsoft.com/office/powerpoint/2010/main" val="411536126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08EC4-5598-E3F9-C3F8-8AEB99EF8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223" y="905436"/>
            <a:ext cx="18809446" cy="1771504"/>
          </a:xfrm>
        </p:spPr>
        <p:txBody>
          <a:bodyPr>
            <a:normAutofit/>
          </a:bodyPr>
          <a:lstStyle/>
          <a:p>
            <a:r>
              <a:rPr lang="en-US" sz="8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 Practices for Membership</a:t>
            </a:r>
            <a:endParaRPr lang="en-US" sz="143400" b="1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E6983-BBBE-57C4-D7BC-24760670C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073" y="3305590"/>
            <a:ext cx="23988442" cy="10133624"/>
          </a:xfrm>
        </p:spPr>
        <p:txBody>
          <a:bodyPr>
            <a:noAutofit/>
          </a:bodyPr>
          <a:lstStyle/>
          <a:p>
            <a:pPr algn="l"/>
            <a:r>
              <a:rPr lang="en-US" sz="6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 value and a win-win for a prospective member</a:t>
            </a:r>
          </a:p>
          <a:p>
            <a:pPr algn="l"/>
            <a:endParaRPr lang="en-US" sz="6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6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Convert  “I heard from a friend that you guys do cool stuff”   </a:t>
            </a:r>
          </a:p>
          <a:p>
            <a:pPr algn="l"/>
            <a:r>
              <a:rPr lang="en-US" sz="6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having them be your newest council member</a:t>
            </a:r>
          </a:p>
          <a:p>
            <a:pPr algn="l"/>
            <a:endParaRPr lang="en-US" sz="6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6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Finding a win – win proposition </a:t>
            </a:r>
          </a:p>
          <a:p>
            <a:pPr algn="l"/>
            <a:endParaRPr lang="en-US" sz="6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6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 CONNECTION –  FIND A MUTUAL THREAD</a:t>
            </a:r>
          </a:p>
          <a:p>
            <a:pPr algn="l"/>
            <a:endParaRPr lang="en-US" sz="7200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88715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AF39-AD5F-4A2B-BA91-02185D90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687" y="169127"/>
            <a:ext cx="21551900" cy="2009775"/>
          </a:xfrm>
        </p:spPr>
        <p:txBody>
          <a:bodyPr>
            <a:noAutofit/>
          </a:bodyPr>
          <a:lstStyle/>
          <a:p>
            <a:r>
              <a:rPr lang="en-US" sz="8000" b="1">
                <a:latin typeface="Lato" panose="020F0502020204030203" pitchFamily="34" charset="0"/>
              </a:rPr>
              <a:t>Share the Mission</a:t>
            </a:r>
          </a:p>
        </p:txBody>
      </p:sp>
      <p:sp>
        <p:nvSpPr>
          <p:cNvPr id="3" name="Shape 42">
            <a:extLst>
              <a:ext uri="{FF2B5EF4-FFF2-40B4-BE49-F238E27FC236}">
                <a16:creationId xmlns:a16="http://schemas.microsoft.com/office/drawing/2014/main" id="{AD60F7C5-D7D5-4814-9EB3-3F811DC4C5A2}"/>
              </a:ext>
            </a:extLst>
          </p:cNvPr>
          <p:cNvSpPr txBox="1">
            <a:spLocks/>
          </p:cNvSpPr>
          <p:nvPr/>
        </p:nvSpPr>
        <p:spPr>
          <a:xfrm>
            <a:off x="564687" y="2521802"/>
            <a:ext cx="21240236" cy="2789018"/>
          </a:xfrm>
          <a:prstGeom prst="rect">
            <a:avLst/>
          </a:prstGeom>
        </p:spPr>
        <p:txBody>
          <a:bodyPr>
            <a:no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2184400" lvl="5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endParaRPr lang="en-US" sz="5000" kern="12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C134F7-A82D-4CC2-2FF1-FA5676911A7D}"/>
              </a:ext>
            </a:extLst>
          </p:cNvPr>
          <p:cNvSpPr txBox="1"/>
          <p:nvPr/>
        </p:nvSpPr>
        <p:spPr>
          <a:xfrm>
            <a:off x="1269486" y="2095616"/>
            <a:ext cx="21551900" cy="1084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ADVOCATE – EDUCATE – SUPPORT</a:t>
            </a:r>
          </a:p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400" b="1" i="0" u="none" strike="noStrike" cap="none" spc="0" normalizeH="0" baseline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algn="l" rtl="0" latinLnBrk="1" hangingPunct="0"/>
            <a:r>
              <a:rPr lang="en-US" sz="5400">
                <a:solidFill>
                  <a:schemeClr val="bg1">
                    <a:lumMod val="95000"/>
                  </a:schemeClr>
                </a:solidFill>
              </a:rPr>
              <a:t>We share why elected officials they should advocate for stronger seas</a:t>
            </a:r>
          </a:p>
          <a:p>
            <a:pPr algn="l" rtl="0" latinLnBrk="1" hangingPunct="0"/>
            <a:r>
              <a:rPr lang="en-US" sz="5400">
                <a:solidFill>
                  <a:schemeClr val="bg1">
                    <a:lumMod val="95000"/>
                  </a:schemeClr>
                </a:solidFill>
              </a:rPr>
              <a:t>Why that is important as a Maritime Nation</a:t>
            </a:r>
          </a:p>
          <a:p>
            <a:pPr algn="l" rtl="0" latinLnBrk="1" hangingPunct="0"/>
            <a:r>
              <a:rPr lang="en-US" sz="5400">
                <a:solidFill>
                  <a:schemeClr val="bg1">
                    <a:lumMod val="95000"/>
                  </a:schemeClr>
                </a:solidFill>
              </a:rPr>
              <a:t>Meet ships, subs,  cutters returning from deployment</a:t>
            </a:r>
          </a:p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>
                <a:solidFill>
                  <a:schemeClr val="bg1">
                    <a:lumMod val="95000"/>
                  </a:schemeClr>
                </a:solidFill>
              </a:rPr>
              <a:t>Provide Youth Leadership opportunities through Sea Cadets</a:t>
            </a:r>
          </a:p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Host Sailor of the Quarter/Year events</a:t>
            </a:r>
          </a:p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Provide member discounts to restaurants</a:t>
            </a:r>
          </a:p>
          <a:p>
            <a:pPr algn="l" rtl="0" latinLnBrk="1" hangingPunct="0"/>
            <a:r>
              <a:rPr lang="en-US" sz="5400">
                <a:solidFill>
                  <a:schemeClr val="bg1">
                    <a:lumMod val="95000"/>
                  </a:schemeClr>
                </a:solidFill>
              </a:rPr>
              <a:t>Host families of deployed service members</a:t>
            </a:r>
          </a:p>
          <a:p>
            <a:pPr algn="l" rtl="0" latinLnBrk="1" hangingPunct="0"/>
            <a:r>
              <a:rPr lang="en-US" sz="5400">
                <a:solidFill>
                  <a:schemeClr val="bg1">
                    <a:lumMod val="95000"/>
                  </a:schemeClr>
                </a:solidFill>
              </a:rPr>
              <a:t>Recognition events for sailors and spouses </a:t>
            </a:r>
          </a:p>
          <a:p>
            <a:pPr algn="l" rtl="0" latinLnBrk="1" hangingPunct="0"/>
            <a:endParaRPr kumimoji="0" lang="en-US" sz="5400" b="0" i="0" u="none" strike="noStrike" cap="none" spc="0" normalizeH="0" baseline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Support and celebrate those who serve, and their families</a:t>
            </a:r>
          </a:p>
          <a:p>
            <a:pPr algn="l" rtl="0" latinLnBrk="1" hangingPunct="0"/>
            <a:endParaRPr kumimoji="0" lang="en-US" sz="5000" b="0" i="0" u="none" strike="noStrike" cap="none" spc="0" normalizeH="0" baseline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4057633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AF39-AD5F-4A2B-BA91-02185D90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12027"/>
            <a:ext cx="21551900" cy="2009775"/>
          </a:xfrm>
        </p:spPr>
        <p:txBody>
          <a:bodyPr>
            <a:noAutofit/>
          </a:bodyPr>
          <a:lstStyle/>
          <a:p>
            <a:r>
              <a:rPr lang="en-US" sz="8000" b="1">
                <a:latin typeface="Lato" panose="020F0502020204030203" pitchFamily="34" charset="0"/>
              </a:rPr>
              <a:t>The Close</a:t>
            </a:r>
          </a:p>
        </p:txBody>
      </p:sp>
      <p:sp>
        <p:nvSpPr>
          <p:cNvPr id="3" name="Shape 42">
            <a:extLst>
              <a:ext uri="{FF2B5EF4-FFF2-40B4-BE49-F238E27FC236}">
                <a16:creationId xmlns:a16="http://schemas.microsoft.com/office/drawing/2014/main" id="{AD60F7C5-D7D5-4814-9EB3-3F811DC4C5A2}"/>
              </a:ext>
            </a:extLst>
          </p:cNvPr>
          <p:cNvSpPr txBox="1">
            <a:spLocks/>
          </p:cNvSpPr>
          <p:nvPr/>
        </p:nvSpPr>
        <p:spPr>
          <a:xfrm>
            <a:off x="583737" y="2521802"/>
            <a:ext cx="21240236" cy="2789018"/>
          </a:xfrm>
          <a:prstGeom prst="rect">
            <a:avLst/>
          </a:prstGeom>
        </p:spPr>
        <p:txBody>
          <a:bodyPr>
            <a:no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2184400" lvl="5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endParaRPr lang="en-US" sz="5000" kern="12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B5F837-0B97-5449-2FCD-279974848DF7}"/>
              </a:ext>
            </a:extLst>
          </p:cNvPr>
          <p:cNvSpPr txBox="1"/>
          <p:nvPr/>
        </p:nvSpPr>
        <p:spPr>
          <a:xfrm>
            <a:off x="1028700" y="2365430"/>
            <a:ext cx="20935950" cy="110732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kumimoji="0" lang="en-US" sz="5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May</a:t>
            </a:r>
            <a:r>
              <a:rPr lang="en-US" sz="5400">
                <a:solidFill>
                  <a:schemeClr val="bg1"/>
                </a:solidFill>
              </a:rPr>
              <a:t> I email you some information and a membership form?</a:t>
            </a:r>
          </a:p>
          <a:p>
            <a:pPr algn="l" rtl="0" latinLnBrk="1" hangingPunct="0"/>
            <a:endParaRPr lang="en-US" sz="5400">
              <a:solidFill>
                <a:schemeClr val="bg1"/>
              </a:solidFill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always looking for people who support what is important to our community and our country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540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didn’t need to serve – every day patriotism is great!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540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Everything the Navy League does is made possible by our members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540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000" b="1" i="1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passionate, be excited, be informed – it’s contagious</a:t>
            </a:r>
          </a:p>
          <a:p>
            <a:pPr algn="l" rtl="0" latinLnBrk="1" hangingPunct="0"/>
            <a:endParaRPr lang="en-US" sz="4400">
              <a:solidFill>
                <a:schemeClr val="bg1"/>
              </a:solidFill>
            </a:endParaRPr>
          </a:p>
          <a:p>
            <a:pPr algn="l" rtl="0" latinLnBrk="1" hangingPunct="0"/>
            <a:endParaRPr kumimoji="0" lang="en-US" sz="44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7384940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08EC4-5598-E3F9-C3F8-8AEB99EF8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223" y="905436"/>
            <a:ext cx="18809446" cy="1771504"/>
          </a:xfrm>
        </p:spPr>
        <p:txBody>
          <a:bodyPr/>
          <a:lstStyle/>
          <a:p>
            <a:r>
              <a:rPr lang="en-US" b="1">
                <a:solidFill>
                  <a:srgbClr val="FFC000"/>
                </a:solidFill>
              </a:rPr>
              <a:t>Upcoming Webinars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E6983-BBBE-57C4-D7BC-24760670C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073" y="3457574"/>
            <a:ext cx="23988442" cy="9352989"/>
          </a:xfrm>
        </p:spPr>
        <p:txBody>
          <a:bodyPr>
            <a:noAutofit/>
          </a:bodyPr>
          <a:lstStyle/>
          <a:p>
            <a:pPr algn="l"/>
            <a:r>
              <a:rPr lang="en-US" sz="7200" b="1">
                <a:latin typeface="Lato"/>
                <a:ea typeface="Lato"/>
                <a:cs typeface="Lato"/>
              </a:rPr>
              <a:t>March 13</a:t>
            </a:r>
            <a:r>
              <a:rPr lang="en-US" sz="7200" b="1" baseline="30000">
                <a:latin typeface="Lato"/>
                <a:ea typeface="Lato"/>
                <a:cs typeface="Lato"/>
              </a:rPr>
              <a:t>th</a:t>
            </a:r>
            <a:r>
              <a:rPr lang="en-US" sz="7200" b="1">
                <a:latin typeface="Lato"/>
                <a:ea typeface="Lato"/>
                <a:cs typeface="Lato"/>
              </a:rPr>
              <a:t>    Legislative Affairs</a:t>
            </a:r>
          </a:p>
          <a:p>
            <a:pPr algn="l"/>
            <a:endParaRPr lang="en-US" sz="7200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r>
              <a:rPr lang="en-US" sz="7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April           NL President and CEO (date to be announced)</a:t>
            </a:r>
          </a:p>
          <a:p>
            <a:pPr algn="l"/>
            <a:endParaRPr lang="en-US" sz="7200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r>
              <a:rPr lang="en-US" sz="7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May 8</a:t>
            </a:r>
            <a:r>
              <a:rPr lang="en-US" sz="7200" b="1" baseline="30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sz="7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Topic to be announced</a:t>
            </a:r>
          </a:p>
          <a:p>
            <a:endParaRPr lang="en-US" sz="7200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r>
              <a:rPr lang="en-US" sz="7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June  6-9    National Convention in San Diego, CA</a:t>
            </a:r>
          </a:p>
        </p:txBody>
      </p:sp>
    </p:spTree>
    <p:extLst>
      <p:ext uri="{BB962C8B-B14F-4D97-AF65-F5344CB8AC3E}">
        <p14:creationId xmlns:p14="http://schemas.microsoft.com/office/powerpoint/2010/main" val="101057199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2D3F7-0CB0-6227-A1AE-DA37AD94E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LinkedIn to Recruit New Members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1D9BE-1E61-34B8-3984-5E1CA5C1E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Charles McCleskey</a:t>
            </a:r>
          </a:p>
          <a:p>
            <a:r>
              <a:rPr lang="en-US"/>
              <a:t>Region President, South Atlantic Coast</a:t>
            </a:r>
          </a:p>
        </p:txBody>
      </p:sp>
    </p:spTree>
    <p:extLst>
      <p:ext uri="{BB962C8B-B14F-4D97-AF65-F5344CB8AC3E}">
        <p14:creationId xmlns:p14="http://schemas.microsoft.com/office/powerpoint/2010/main" val="302776601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B8138-12EB-4E55-9D3C-55AA7022E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ato" panose="020F0502020204030203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71549262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AF39-AD5F-4A2B-BA91-02185D90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12027"/>
            <a:ext cx="21551900" cy="2009775"/>
          </a:xfrm>
        </p:spPr>
        <p:txBody>
          <a:bodyPr>
            <a:noAutofit/>
          </a:bodyPr>
          <a:lstStyle/>
          <a:p>
            <a:r>
              <a:rPr lang="en-US" sz="8000" b="1">
                <a:latin typeface="Lato" panose="020F0502020204030203" pitchFamily="34" charset="0"/>
              </a:rPr>
              <a:t>How to use LinkedIn to Identify Prospective Council Members</a:t>
            </a:r>
          </a:p>
        </p:txBody>
      </p:sp>
      <p:sp>
        <p:nvSpPr>
          <p:cNvPr id="3" name="Shape 42">
            <a:extLst>
              <a:ext uri="{FF2B5EF4-FFF2-40B4-BE49-F238E27FC236}">
                <a16:creationId xmlns:a16="http://schemas.microsoft.com/office/drawing/2014/main" id="{AD60F7C5-D7D5-4814-9EB3-3F811DC4C5A2}"/>
              </a:ext>
            </a:extLst>
          </p:cNvPr>
          <p:cNvSpPr txBox="1">
            <a:spLocks/>
          </p:cNvSpPr>
          <p:nvPr/>
        </p:nvSpPr>
        <p:spPr>
          <a:xfrm>
            <a:off x="617441" y="2785571"/>
            <a:ext cx="21240236" cy="2789018"/>
          </a:xfrm>
          <a:prstGeom prst="rect">
            <a:avLst/>
          </a:prstGeom>
        </p:spPr>
        <p:txBody>
          <a:bodyPr>
            <a:noAutofit/>
          </a:bodyPr>
          <a:lstStyle>
            <a:lvl1pPr marL="63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defTabSz="825500">
              <a:spcBef>
                <a:spcPts val="5900"/>
              </a:spcBef>
              <a:buSzPct val="75000"/>
              <a:buChar char="•"/>
              <a:defRPr sz="520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marL="381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6pPr>
            <a:lvl7pPr marL="444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7pPr>
            <a:lvl8pPr marL="5080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8pPr>
            <a:lvl9pPr marL="5715000" indent="-635000" defTabSz="825500">
              <a:spcBef>
                <a:spcPts val="5900"/>
              </a:spcBef>
              <a:buSzPct val="75000"/>
              <a:buChar char="•"/>
              <a:defRPr sz="5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387350" lvl="0" indent="0" algn="l" defTabSz="914400" rtl="0" hangingPunct="0">
              <a:spcBef>
                <a:spcPts val="638"/>
              </a:spcBef>
              <a:buSzPct val="67000"/>
              <a:buNone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LinkedIn is free to use</a:t>
            </a:r>
          </a:p>
          <a:p>
            <a:pPr marL="387350" lvl="0" indent="0" algn="l" defTabSz="914400" rtl="0" hangingPunct="0">
              <a:spcBef>
                <a:spcPts val="638"/>
              </a:spcBef>
              <a:buSzPct val="67000"/>
              <a:buNone/>
              <a:tabLst>
                <a:tab pos="527050" algn="l"/>
              </a:tabLst>
            </a:pPr>
            <a:endParaRPr lang="en-US" sz="5000" b="1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Regular"/>
            </a:endParaRPr>
          </a:p>
          <a:p>
            <a:pPr marL="387350" lvl="0" indent="0" algn="l" defTabSz="914400" rtl="0" hangingPunct="0">
              <a:spcBef>
                <a:spcPts val="638"/>
              </a:spcBef>
              <a:buSzPct val="67000"/>
              <a:buNone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Step 1: Create  a LinkedIn Profile if you do not have one already</a:t>
            </a:r>
          </a:p>
          <a:p>
            <a:pPr marL="387350" lvl="0" indent="0" algn="l" defTabSz="914400" rtl="0" hangingPunct="0">
              <a:spcBef>
                <a:spcPts val="638"/>
              </a:spcBef>
              <a:buSzPct val="67000"/>
              <a:buNone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Step 2: Start search (see next slide) Use keyword depending on what you are seeking e.g.:</a:t>
            </a:r>
          </a:p>
          <a:p>
            <a:pPr marL="1073150" indent="-685800" algn="l" defTabSz="914400" rtl="0" hangingPunct="0">
              <a:spcBef>
                <a:spcPts val="638"/>
              </a:spcBef>
              <a:buSzPct val="67000"/>
              <a:buFont typeface="Courier New" panose="02070309020205020404" pitchFamily="49" charset="0"/>
              <a:buChar char="o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“Navy” for retired or Active Duty Navy, Veterans, or civilians who work with or for the Navy. </a:t>
            </a:r>
          </a:p>
          <a:p>
            <a:pPr marL="1073150" indent="-685800" algn="l" defTabSz="914400" rtl="0" hangingPunct="0">
              <a:spcBef>
                <a:spcPts val="638"/>
              </a:spcBef>
              <a:buSzPct val="67000"/>
              <a:buFont typeface="Courier New" panose="02070309020205020404" pitchFamily="49" charset="0"/>
              <a:buChar char="o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“Coast Guard” for the same as above but Coast Guard</a:t>
            </a:r>
          </a:p>
          <a:p>
            <a:pPr marL="1073150" indent="-685800" algn="l" defTabSz="914400" rtl="0" hangingPunct="0">
              <a:spcBef>
                <a:spcPts val="638"/>
              </a:spcBef>
              <a:buSzPct val="67000"/>
              <a:buFont typeface="Courier New" panose="02070309020205020404" pitchFamily="49" charset="0"/>
              <a:buChar char="o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“Marines” for the same as above but Marine</a:t>
            </a:r>
          </a:p>
          <a:p>
            <a:pPr marL="1073150" indent="-685800" algn="l" defTabSz="914400" rtl="0" hangingPunct="0">
              <a:spcBef>
                <a:spcPts val="638"/>
              </a:spcBef>
              <a:buSzPct val="67000"/>
              <a:buFont typeface="Courier New" panose="02070309020205020404" pitchFamily="49" charset="0"/>
              <a:buChar char="o"/>
              <a:tabLst>
                <a:tab pos="527050" algn="l"/>
              </a:tabLst>
            </a:pPr>
            <a:r>
              <a:rPr lang="en-US" sz="5000" b="1" kern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Regular"/>
              </a:rPr>
              <a:t>“Merchant Marine” to find those related to the Merchant Marine</a:t>
            </a:r>
          </a:p>
          <a:p>
            <a:pPr marL="2184400" lvl="5" indent="-471488" algn="l" defTabSz="914400" rtl="0" hangingPunct="0">
              <a:spcBef>
                <a:spcPts val="638"/>
              </a:spcBef>
              <a:buSzPct val="67000"/>
              <a:buFont typeface="Arial" pitchFamily="32"/>
              <a:buChar char="•"/>
              <a:tabLst>
                <a:tab pos="527050" algn="l"/>
              </a:tabLst>
            </a:pPr>
            <a:endParaRPr lang="en-US" sz="5000" kern="12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19907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AF39-AD5F-4A2B-BA91-02185D90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12027"/>
            <a:ext cx="21551900" cy="2009775"/>
          </a:xfrm>
        </p:spPr>
        <p:txBody>
          <a:bodyPr>
            <a:noAutofit/>
          </a:bodyPr>
          <a:lstStyle/>
          <a:p>
            <a:r>
              <a:rPr lang="en-US" sz="8000" b="1">
                <a:latin typeface="Lato" panose="020F0502020204030203" pitchFamily="34" charset="0"/>
              </a:rPr>
              <a:t>How to use LinkedIn to Identify Prospective Council Members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90C759-EB78-8608-26CF-C6496DD62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477" y="2932025"/>
            <a:ext cx="14672774" cy="95140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55A3D7-89F2-81ED-199E-7B9791F5D905}"/>
              </a:ext>
            </a:extLst>
          </p:cNvPr>
          <p:cNvSpPr txBox="1"/>
          <p:nvPr/>
        </p:nvSpPr>
        <p:spPr>
          <a:xfrm>
            <a:off x="347418" y="4025377"/>
            <a:ext cx="6088551" cy="16414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Enter “Navy” or other search term here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0812B9-EA9F-A6F8-7F70-9491962308D6}"/>
              </a:ext>
            </a:extLst>
          </p:cNvPr>
          <p:cNvCxnSpPr/>
          <p:nvPr/>
        </p:nvCxnSpPr>
        <p:spPr>
          <a:xfrm flipV="1">
            <a:off x="6220647" y="3563887"/>
            <a:ext cx="2936631" cy="1565031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52712925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AF39-AD5F-4A2B-BA91-02185D90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12027"/>
            <a:ext cx="21551900" cy="2009775"/>
          </a:xfrm>
        </p:spPr>
        <p:txBody>
          <a:bodyPr>
            <a:noAutofit/>
          </a:bodyPr>
          <a:lstStyle/>
          <a:p>
            <a:r>
              <a:rPr lang="en-US" sz="8000" b="1">
                <a:latin typeface="Lato" panose="020F0502020204030203" pitchFamily="34" charset="0"/>
              </a:rPr>
              <a:t>How to use LinkedIn to Identify Prospective Council Members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55A3D7-89F2-81ED-199E-7B9791F5D905}"/>
              </a:ext>
            </a:extLst>
          </p:cNvPr>
          <p:cNvSpPr txBox="1"/>
          <p:nvPr/>
        </p:nvSpPr>
        <p:spPr>
          <a:xfrm>
            <a:off x="347418" y="4803531"/>
            <a:ext cx="6088551" cy="16414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FF0000"/>
                </a:solidFill>
              </a:rPr>
              <a:t>Select “People” for  People search</a:t>
            </a: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5AB6279-4783-F2E1-BB1E-A24D2E97E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623" y="3124191"/>
            <a:ext cx="13499768" cy="1046875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DBBF8C-5840-B532-63EA-352323A86EBC}"/>
              </a:ext>
            </a:extLst>
          </p:cNvPr>
          <p:cNvCxnSpPr/>
          <p:nvPr/>
        </p:nvCxnSpPr>
        <p:spPr>
          <a:xfrm flipV="1">
            <a:off x="6435969" y="4101821"/>
            <a:ext cx="2936631" cy="1565031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69927857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AF39-AD5F-4A2B-BA91-02185D90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12027"/>
            <a:ext cx="21551900" cy="2009775"/>
          </a:xfrm>
        </p:spPr>
        <p:txBody>
          <a:bodyPr>
            <a:noAutofit/>
          </a:bodyPr>
          <a:lstStyle/>
          <a:p>
            <a:r>
              <a:rPr lang="en-US" sz="8000" b="1">
                <a:latin typeface="Lato" panose="020F0502020204030203" pitchFamily="34" charset="0"/>
              </a:rPr>
              <a:t>How to use LinkedIn to Identify Prospective Council Members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55A3D7-89F2-81ED-199E-7B9791F5D905}"/>
              </a:ext>
            </a:extLst>
          </p:cNvPr>
          <p:cNvSpPr txBox="1"/>
          <p:nvPr/>
        </p:nvSpPr>
        <p:spPr>
          <a:xfrm>
            <a:off x="347417" y="5044099"/>
            <a:ext cx="6088551" cy="87203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Click on Locations</a:t>
            </a:r>
          </a:p>
        </p:txBody>
      </p:sp>
      <p:pic>
        <p:nvPicPr>
          <p:cNvPr id="4" name="Picture 3" descr="A screenshot of a social media account&#10;&#10;Description automatically generated">
            <a:extLst>
              <a:ext uri="{FF2B5EF4-FFF2-40B4-BE49-F238E27FC236}">
                <a16:creationId xmlns:a16="http://schemas.microsoft.com/office/drawing/2014/main" id="{8D463554-D639-B4AA-D4F3-1A3EE8C59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08" y="2874886"/>
            <a:ext cx="14162299" cy="1005795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C84E9FB-A91D-20FD-F430-CBAF09EDD3B7}"/>
              </a:ext>
            </a:extLst>
          </p:cNvPr>
          <p:cNvCxnSpPr>
            <a:cxnSpLocks/>
          </p:cNvCxnSpPr>
          <p:nvPr/>
        </p:nvCxnSpPr>
        <p:spPr>
          <a:xfrm flipV="1">
            <a:off x="6158204" y="3915085"/>
            <a:ext cx="5646446" cy="1565031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23959794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AF39-AD5F-4A2B-BA91-02185D90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12027"/>
            <a:ext cx="21551900" cy="2009775"/>
          </a:xfrm>
        </p:spPr>
        <p:txBody>
          <a:bodyPr>
            <a:noAutofit/>
          </a:bodyPr>
          <a:lstStyle/>
          <a:p>
            <a:r>
              <a:rPr lang="en-US" sz="8000" b="1">
                <a:latin typeface="Lato" panose="020F0502020204030203" pitchFamily="34" charset="0"/>
              </a:rPr>
              <a:t>How to use LinkedIn to Identify Prospective Council Members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55A3D7-89F2-81ED-199E-7B9791F5D905}"/>
              </a:ext>
            </a:extLst>
          </p:cNvPr>
          <p:cNvSpPr txBox="1"/>
          <p:nvPr/>
        </p:nvSpPr>
        <p:spPr>
          <a:xfrm>
            <a:off x="233879" y="5216525"/>
            <a:ext cx="6088551" cy="16414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FF0000"/>
                </a:solidFill>
              </a:rPr>
              <a:t>Enter desired</a:t>
            </a: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FF0000"/>
                </a:solidFill>
              </a:rPr>
              <a:t> location</a:t>
            </a: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6" name="Picture 5" descr="A screenshot of a social media account&#10;&#10;Description automatically generated">
            <a:extLst>
              <a:ext uri="{FF2B5EF4-FFF2-40B4-BE49-F238E27FC236}">
                <a16:creationId xmlns:a16="http://schemas.microsoft.com/office/drawing/2014/main" id="{9EFC76D8-1670-8D1B-349C-933562A96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77" y="3051971"/>
            <a:ext cx="13793868" cy="1000727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1BAEDEB-0AB6-D27E-A64A-46F3FD86763E}"/>
              </a:ext>
            </a:extLst>
          </p:cNvPr>
          <p:cNvCxnSpPr>
            <a:cxnSpLocks/>
          </p:cNvCxnSpPr>
          <p:nvPr/>
        </p:nvCxnSpPr>
        <p:spPr>
          <a:xfrm flipV="1">
            <a:off x="4646645" y="4697600"/>
            <a:ext cx="6140499" cy="1716309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7231BA9-295E-128C-BA48-41F77657B056}"/>
              </a:ext>
            </a:extLst>
          </p:cNvPr>
          <p:cNvSpPr txBox="1"/>
          <p:nvPr/>
        </p:nvSpPr>
        <p:spPr>
          <a:xfrm>
            <a:off x="233878" y="7250021"/>
            <a:ext cx="6088551" cy="24109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FF0000"/>
                </a:solidFill>
              </a:rPr>
              <a:t>Selected location will then appear below Ina checked box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4648FE-8ED9-9861-B81D-BABF9309EE52}"/>
              </a:ext>
            </a:extLst>
          </p:cNvPr>
          <p:cNvCxnSpPr>
            <a:cxnSpLocks/>
          </p:cNvCxnSpPr>
          <p:nvPr/>
        </p:nvCxnSpPr>
        <p:spPr>
          <a:xfrm flipV="1">
            <a:off x="5449078" y="6781556"/>
            <a:ext cx="5446307" cy="2511734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205E02A-855F-64A2-DEF7-90B0880AF870}"/>
              </a:ext>
            </a:extLst>
          </p:cNvPr>
          <p:cNvSpPr txBox="1"/>
          <p:nvPr/>
        </p:nvSpPr>
        <p:spPr>
          <a:xfrm>
            <a:off x="233878" y="10304233"/>
            <a:ext cx="6888375" cy="87203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FF0000"/>
                </a:solidFill>
              </a:rPr>
              <a:t>Click on “Show Results”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580A754-5CAF-56EA-5C29-89FCC2E96645}"/>
              </a:ext>
            </a:extLst>
          </p:cNvPr>
          <p:cNvCxnSpPr>
            <a:cxnSpLocks/>
          </p:cNvCxnSpPr>
          <p:nvPr/>
        </p:nvCxnSpPr>
        <p:spPr>
          <a:xfrm flipV="1">
            <a:off x="6891145" y="8455479"/>
            <a:ext cx="5867139" cy="2398693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1418215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55A3D7-89F2-81ED-199E-7B9791F5D905}"/>
              </a:ext>
            </a:extLst>
          </p:cNvPr>
          <p:cNvSpPr txBox="1"/>
          <p:nvPr/>
        </p:nvSpPr>
        <p:spPr>
          <a:xfrm>
            <a:off x="232845" y="3511730"/>
            <a:ext cx="6088551" cy="16414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FF0000"/>
                </a:solidFill>
              </a:rPr>
              <a:t>Click on name to see full profile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231BA9-295E-128C-BA48-41F77657B056}"/>
              </a:ext>
            </a:extLst>
          </p:cNvPr>
          <p:cNvSpPr txBox="1"/>
          <p:nvPr/>
        </p:nvSpPr>
        <p:spPr>
          <a:xfrm>
            <a:off x="233878" y="7250021"/>
            <a:ext cx="6088551" cy="24109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FF0000"/>
                </a:solidFill>
              </a:rPr>
              <a:t>Note each person</a:t>
            </a: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FF0000"/>
                </a:solidFill>
              </a:rPr>
              <a:t> here has a Navy</a:t>
            </a:r>
          </a:p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FF0000"/>
                </a:solidFill>
              </a:rPr>
              <a:t>connection</a:t>
            </a:r>
          </a:p>
        </p:txBody>
      </p:sp>
      <p:pic>
        <p:nvPicPr>
          <p:cNvPr id="4" name="Picture 3" descr="A screenshot of a social media account&#10;&#10;Description automatically generated">
            <a:extLst>
              <a:ext uri="{FF2B5EF4-FFF2-40B4-BE49-F238E27FC236}">
                <a16:creationId xmlns:a16="http://schemas.microsoft.com/office/drawing/2014/main" id="{D4DA4E75-6693-F7FE-9AE0-84A3DDD64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880" y="200637"/>
            <a:ext cx="16671256" cy="1253068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03A79D2-C5E0-B21B-E656-7163E62A2A5E}"/>
              </a:ext>
            </a:extLst>
          </p:cNvPr>
          <p:cNvCxnSpPr>
            <a:cxnSpLocks/>
          </p:cNvCxnSpPr>
          <p:nvPr/>
        </p:nvCxnSpPr>
        <p:spPr>
          <a:xfrm flipV="1">
            <a:off x="4889241" y="2653576"/>
            <a:ext cx="6640171" cy="2142359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88C2FC5-076F-1AAB-F9FE-CEE734B40387}"/>
              </a:ext>
            </a:extLst>
          </p:cNvPr>
          <p:cNvCxnSpPr>
            <a:cxnSpLocks/>
          </p:cNvCxnSpPr>
          <p:nvPr/>
        </p:nvCxnSpPr>
        <p:spPr>
          <a:xfrm flipV="1">
            <a:off x="5937380" y="3657616"/>
            <a:ext cx="6099110" cy="4797863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F4FF239-806D-C98C-4637-44466860A93E}"/>
              </a:ext>
            </a:extLst>
          </p:cNvPr>
          <p:cNvCxnSpPr>
            <a:cxnSpLocks/>
          </p:cNvCxnSpPr>
          <p:nvPr/>
        </p:nvCxnSpPr>
        <p:spPr>
          <a:xfrm>
            <a:off x="5937380" y="8455479"/>
            <a:ext cx="5592032" cy="0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12740B1-8B03-4ED0-7C16-6AFE4095F511}"/>
              </a:ext>
            </a:extLst>
          </p:cNvPr>
          <p:cNvCxnSpPr>
            <a:cxnSpLocks/>
          </p:cNvCxnSpPr>
          <p:nvPr/>
        </p:nvCxnSpPr>
        <p:spPr>
          <a:xfrm>
            <a:off x="5937380" y="8455479"/>
            <a:ext cx="7591893" cy="3977952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426789372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theme/theme1.xml><?xml version="1.0" encoding="utf-8"?>
<a:theme xmlns:a="http://schemas.openxmlformats.org/drawingml/2006/main" name="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avy League Presentation" id="{20278680-A9ED-494E-9AE9-79B709546799}" vid="{7022F4C5-B3B7-472D-B576-C96DB3CCD5AE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846B315C352846A33439493B4DD92D" ma:contentTypeVersion="18" ma:contentTypeDescription="Create a new document." ma:contentTypeScope="" ma:versionID="39b5c30db1649b4dd0a68a4114eee4d7">
  <xsd:schema xmlns:xsd="http://www.w3.org/2001/XMLSchema" xmlns:xs="http://www.w3.org/2001/XMLSchema" xmlns:p="http://schemas.microsoft.com/office/2006/metadata/properties" xmlns:ns2="b694c648-76c7-43ca-8b50-1241805bd4dc" xmlns:ns3="bd4b379f-5455-4230-8a8a-c3687a2063a7" targetNamespace="http://schemas.microsoft.com/office/2006/metadata/properties" ma:root="true" ma:fieldsID="37d48f74c1fe1142eaf0ae9abd9cb227" ns2:_="" ns3:_="">
    <xsd:import namespace="b694c648-76c7-43ca-8b50-1241805bd4dc"/>
    <xsd:import namespace="bd4b379f-5455-4230-8a8a-c3687a2063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4c648-76c7-43ca-8b50-1241805bd4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5bc6cdb-bf18-412d-859b-93994680d2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4b379f-5455-4230-8a8a-c3687a2063a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626f41a-70ba-4ec7-8927-97c7d5bbdca6}" ma:internalName="TaxCatchAll" ma:showField="CatchAllData" ma:web="bd4b379f-5455-4230-8a8a-c3687a2063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94c648-76c7-43ca-8b50-1241805bd4dc">
      <Terms xmlns="http://schemas.microsoft.com/office/infopath/2007/PartnerControls"/>
    </lcf76f155ced4ddcb4097134ff3c332f>
    <TaxCatchAll xmlns="bd4b379f-5455-4230-8a8a-c3687a2063a7" xsi:nil="true"/>
    <SharedWithUsers xmlns="bd4b379f-5455-4230-8a8a-c3687a2063a7">
      <UserInfo>
        <DisplayName>Karen Maddox</DisplayName>
        <AccountId>540</AccountId>
        <AccountType/>
      </UserInfo>
      <UserInfo>
        <DisplayName>Felicia Price</DisplayName>
        <AccountId>1074</AccountId>
        <AccountType/>
      </UserInfo>
      <UserInfo>
        <DisplayName>Veda Frye</DisplayName>
        <AccountId>14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353E560-73DE-4D03-B426-4C8D8DE3FBAB}">
  <ds:schemaRefs>
    <ds:schemaRef ds:uri="b694c648-76c7-43ca-8b50-1241805bd4dc"/>
    <ds:schemaRef ds:uri="bd4b379f-5455-4230-8a8a-c3687a2063a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3B2CA9D-1594-4F57-99DC-D631E78055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E04886-0516-4A43-B0D8-9385427D4C8F}">
  <ds:schemaRefs>
    <ds:schemaRef ds:uri="b694c648-76c7-43ca-8b50-1241805bd4dc"/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bd4b379f-5455-4230-8a8a-c3687a2063a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3799</Words>
  <Application>Microsoft Office PowerPoint</Application>
  <PresentationFormat>Custom</PresentationFormat>
  <Paragraphs>230</Paragraphs>
  <Slides>30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ＭＳ Ｐゴシック</vt:lpstr>
      <vt:lpstr>Arial</vt:lpstr>
      <vt:lpstr>Calibri</vt:lpstr>
      <vt:lpstr>Courier New</vt:lpstr>
      <vt:lpstr>Lato</vt:lpstr>
      <vt:lpstr>Lucida Grande</vt:lpstr>
      <vt:lpstr>Open Sans</vt:lpstr>
      <vt:lpstr>White</vt:lpstr>
      <vt:lpstr>PowerPoint Presentation</vt:lpstr>
      <vt:lpstr>Welcome!</vt:lpstr>
      <vt:lpstr>Using LinkedIn to Recruit New Members</vt:lpstr>
      <vt:lpstr>How to use LinkedIn to Identify Prospective Council Members</vt:lpstr>
      <vt:lpstr>How to use LinkedIn to Identify Prospective Council Members</vt:lpstr>
      <vt:lpstr>How to use LinkedIn to Identify Prospective Council Members</vt:lpstr>
      <vt:lpstr>How to use LinkedIn to Identify Prospective Council Members</vt:lpstr>
      <vt:lpstr>How to use LinkedIn to Identify Prospective Council Members</vt:lpstr>
      <vt:lpstr>PowerPoint Presentation</vt:lpstr>
      <vt:lpstr>PowerPoint Presentation</vt:lpstr>
      <vt:lpstr>PowerPoint Presentation</vt:lpstr>
      <vt:lpstr>PowerPoint Presentation</vt:lpstr>
      <vt:lpstr>How to use LinkedIn to Identify Prospective Council Members</vt:lpstr>
      <vt:lpstr>Recruitment Best Practices</vt:lpstr>
      <vt:lpstr>Recruitment Best Practices</vt:lpstr>
      <vt:lpstr>Recruitment Best Practices</vt:lpstr>
      <vt:lpstr>Sponsor Recruitment Best Practices</vt:lpstr>
      <vt:lpstr>Community Outreach</vt:lpstr>
      <vt:lpstr>Community Outreach Kevin Button</vt:lpstr>
      <vt:lpstr>Recruitment Through Events</vt:lpstr>
      <vt:lpstr>Community Engagement</vt:lpstr>
      <vt:lpstr>Pickle For Patriots</vt:lpstr>
      <vt:lpstr>Pickle For Patriots </vt:lpstr>
      <vt:lpstr>Cyber Camp</vt:lpstr>
      <vt:lpstr>The Importance of Personal Connections</vt:lpstr>
      <vt:lpstr>Best Practices for Membership</vt:lpstr>
      <vt:lpstr>Share the Mission</vt:lpstr>
      <vt:lpstr>The Close</vt:lpstr>
      <vt:lpstr>Upcoming Webinars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Lucey</dc:creator>
  <cp:lastModifiedBy>Veda Frye</cp:lastModifiedBy>
  <cp:revision>1</cp:revision>
  <cp:lastPrinted>2017-01-26T15:11:30Z</cp:lastPrinted>
  <dcterms:created xsi:type="dcterms:W3CDTF">2020-01-16T20:23:48Z</dcterms:created>
  <dcterms:modified xsi:type="dcterms:W3CDTF">2024-06-24T13:18:19Z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0x0101000A846B315C352846A33439493B4DD92D</vt:lpwstr>
  </property>
  <property fmtid="{D5CDD505-2E9C-101B-9397-08002B2CF9AE}" pid="3" name="Order">
    <vt:r8>100</vt:r8>
  </property>
  <property fmtid="{D5CDD505-2E9C-101B-9397-08002B2CF9AE}" pid="4" name="MediaServiceImageTags">
    <vt:lpwstr/>
  </property>
</Properties>
</file>