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66" r:id="rId5"/>
    <p:sldId id="274" r:id="rId6"/>
    <p:sldId id="284" r:id="rId7"/>
    <p:sldId id="280" r:id="rId8"/>
    <p:sldId id="285" r:id="rId9"/>
    <p:sldId id="275" r:id="rId10"/>
    <p:sldId id="276" r:id="rId11"/>
    <p:sldId id="268" r:id="rId12"/>
    <p:sldId id="279" r:id="rId13"/>
    <p:sldId id="277" r:id="rId14"/>
    <p:sldId id="283" r:id="rId15"/>
    <p:sldId id="282" r:id="rId16"/>
  </p:sldIdLst>
  <p:sldSz cx="24384000" cy="13716000"/>
  <p:notesSz cx="7026275" cy="9312275"/>
  <p:defaultTextStyle>
    <a:lvl1pPr algn="ctr" defTabSz="825500">
      <a:defRPr sz="5000">
        <a:latin typeface="+mn-lt"/>
        <a:ea typeface="+mn-ea"/>
        <a:cs typeface="+mn-cs"/>
        <a:sym typeface="Helvetica Light"/>
      </a:defRPr>
    </a:lvl1pPr>
    <a:lvl2pPr indent="228600" algn="ctr" defTabSz="825500">
      <a:defRPr sz="5000">
        <a:latin typeface="+mn-lt"/>
        <a:ea typeface="+mn-ea"/>
        <a:cs typeface="+mn-cs"/>
        <a:sym typeface="Helvetica Light"/>
      </a:defRPr>
    </a:lvl2pPr>
    <a:lvl3pPr indent="457200" algn="ctr" defTabSz="825500">
      <a:defRPr sz="5000">
        <a:latin typeface="+mn-lt"/>
        <a:ea typeface="+mn-ea"/>
        <a:cs typeface="+mn-cs"/>
        <a:sym typeface="Helvetica Light"/>
      </a:defRPr>
    </a:lvl3pPr>
    <a:lvl4pPr indent="685800" algn="ctr" defTabSz="825500">
      <a:defRPr sz="5000">
        <a:latin typeface="+mn-lt"/>
        <a:ea typeface="+mn-ea"/>
        <a:cs typeface="+mn-cs"/>
        <a:sym typeface="Helvetica Light"/>
      </a:defRPr>
    </a:lvl4pPr>
    <a:lvl5pPr indent="914400" algn="ctr" defTabSz="825500">
      <a:defRPr sz="5000">
        <a:latin typeface="+mn-lt"/>
        <a:ea typeface="+mn-ea"/>
        <a:cs typeface="+mn-cs"/>
        <a:sym typeface="Helvetica Light"/>
      </a:defRPr>
    </a:lvl5pPr>
    <a:lvl6pPr indent="1143000" algn="ctr" defTabSz="825500">
      <a:defRPr sz="5000">
        <a:latin typeface="+mn-lt"/>
        <a:ea typeface="+mn-ea"/>
        <a:cs typeface="+mn-cs"/>
        <a:sym typeface="Helvetica Light"/>
      </a:defRPr>
    </a:lvl6pPr>
    <a:lvl7pPr indent="1371600" algn="ctr" defTabSz="825500">
      <a:defRPr sz="5000">
        <a:latin typeface="+mn-lt"/>
        <a:ea typeface="+mn-ea"/>
        <a:cs typeface="+mn-cs"/>
        <a:sym typeface="Helvetica Light"/>
      </a:defRPr>
    </a:lvl7pPr>
    <a:lvl8pPr indent="1600200" algn="ctr" defTabSz="825500">
      <a:defRPr sz="5000">
        <a:latin typeface="+mn-lt"/>
        <a:ea typeface="+mn-ea"/>
        <a:cs typeface="+mn-cs"/>
        <a:sym typeface="Helvetica Light"/>
      </a:defRPr>
    </a:lvl8pPr>
    <a:lvl9pPr indent="1828800" algn="ctr" defTabSz="825500">
      <a:defRPr sz="5000">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6B40E"/>
    <a:srgbClr val="00529C"/>
    <a:srgbClr val="054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254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254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254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3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5356" cy="467522"/>
          </a:xfrm>
          <a:prstGeom prst="rect">
            <a:avLst/>
          </a:prstGeom>
        </p:spPr>
        <p:txBody>
          <a:bodyPr vert="horz" lIns="91605" tIns="45802" rIns="91605" bIns="45802" rtlCol="0"/>
          <a:lstStyle>
            <a:lvl1pPr algn="l">
              <a:defRPr sz="1200"/>
            </a:lvl1pPr>
          </a:lstStyle>
          <a:p>
            <a:endParaRPr lang="en-US"/>
          </a:p>
        </p:txBody>
      </p:sp>
      <p:sp>
        <p:nvSpPr>
          <p:cNvPr id="3" name="Date Placeholder 2"/>
          <p:cNvSpPr>
            <a:spLocks noGrp="1"/>
          </p:cNvSpPr>
          <p:nvPr>
            <p:ph type="dt" sz="quarter" idx="1"/>
          </p:nvPr>
        </p:nvSpPr>
        <p:spPr>
          <a:xfrm>
            <a:off x="3979329" y="2"/>
            <a:ext cx="3045356" cy="467522"/>
          </a:xfrm>
          <a:prstGeom prst="rect">
            <a:avLst/>
          </a:prstGeom>
        </p:spPr>
        <p:txBody>
          <a:bodyPr vert="horz" lIns="91605" tIns="45802" rIns="91605" bIns="45802" rtlCol="0"/>
          <a:lstStyle>
            <a:lvl1pPr algn="r">
              <a:defRPr sz="1200"/>
            </a:lvl1pPr>
          </a:lstStyle>
          <a:p>
            <a:fld id="{1A1AEFEF-371A-474C-9FB9-2372157405BA}" type="datetimeFigureOut">
              <a:rPr lang="en-US" smtClean="0"/>
              <a:t>8/28/2024</a:t>
            </a:fld>
            <a:endParaRPr lang="en-US"/>
          </a:p>
        </p:txBody>
      </p:sp>
      <p:sp>
        <p:nvSpPr>
          <p:cNvPr id="4" name="Footer Placeholder 3"/>
          <p:cNvSpPr>
            <a:spLocks noGrp="1"/>
          </p:cNvSpPr>
          <p:nvPr>
            <p:ph type="ftr" sz="quarter" idx="2"/>
          </p:nvPr>
        </p:nvSpPr>
        <p:spPr>
          <a:xfrm>
            <a:off x="0" y="8844753"/>
            <a:ext cx="3045356" cy="467522"/>
          </a:xfrm>
          <a:prstGeom prst="rect">
            <a:avLst/>
          </a:prstGeom>
        </p:spPr>
        <p:txBody>
          <a:bodyPr vert="horz" lIns="91605" tIns="45802" rIns="91605" bIns="45802" rtlCol="0" anchor="b"/>
          <a:lstStyle>
            <a:lvl1pPr algn="l">
              <a:defRPr sz="1200"/>
            </a:lvl1pPr>
          </a:lstStyle>
          <a:p>
            <a:endParaRPr lang="en-US"/>
          </a:p>
        </p:txBody>
      </p:sp>
      <p:sp>
        <p:nvSpPr>
          <p:cNvPr id="5" name="Slide Number Placeholder 4"/>
          <p:cNvSpPr>
            <a:spLocks noGrp="1"/>
          </p:cNvSpPr>
          <p:nvPr>
            <p:ph type="sldNum" sz="quarter" idx="3"/>
          </p:nvPr>
        </p:nvSpPr>
        <p:spPr>
          <a:xfrm>
            <a:off x="3979329" y="8844753"/>
            <a:ext cx="3045356" cy="467522"/>
          </a:xfrm>
          <a:prstGeom prst="rect">
            <a:avLst/>
          </a:prstGeom>
        </p:spPr>
        <p:txBody>
          <a:bodyPr vert="horz" lIns="91605" tIns="45802" rIns="91605" bIns="45802" rtlCol="0" anchor="b"/>
          <a:lstStyle>
            <a:lvl1pPr algn="r">
              <a:defRPr sz="1200"/>
            </a:lvl1pPr>
          </a:lstStyle>
          <a:p>
            <a:fld id="{5095E25A-4BCE-4DDA-A185-223988DD3F77}" type="slidenum">
              <a:rPr lang="en-US" smtClean="0"/>
              <a:t>‹#›</a:t>
            </a:fld>
            <a:endParaRPr lang="en-US"/>
          </a:p>
        </p:txBody>
      </p:sp>
    </p:spTree>
    <p:extLst>
      <p:ext uri="{BB962C8B-B14F-4D97-AF65-F5344CB8AC3E}">
        <p14:creationId xmlns:p14="http://schemas.microsoft.com/office/powerpoint/2010/main" val="1174654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409575" y="698500"/>
            <a:ext cx="6207125" cy="3490913"/>
          </a:xfrm>
          <a:prstGeom prst="rect">
            <a:avLst/>
          </a:prstGeom>
        </p:spPr>
        <p:txBody>
          <a:bodyPr lIns="93344" tIns="46674" rIns="93344" bIns="46674"/>
          <a:lstStyle/>
          <a:p>
            <a:pPr lvl="0"/>
            <a:endParaRPr/>
          </a:p>
        </p:txBody>
      </p:sp>
      <p:sp>
        <p:nvSpPr>
          <p:cNvPr id="30" name="Shape 30"/>
          <p:cNvSpPr>
            <a:spLocks noGrp="1"/>
          </p:cNvSpPr>
          <p:nvPr>
            <p:ph type="body" sz="quarter" idx="1"/>
          </p:nvPr>
        </p:nvSpPr>
        <p:spPr>
          <a:xfrm>
            <a:off x="936837" y="4423331"/>
            <a:ext cx="5152602" cy="4190524"/>
          </a:xfrm>
          <a:prstGeom prst="rect">
            <a:avLst/>
          </a:prstGeom>
        </p:spPr>
        <p:txBody>
          <a:bodyPr lIns="93344" tIns="46674" rIns="93344" bIns="46674"/>
          <a:lstStyle/>
          <a:p>
            <a:pPr lvl="0"/>
            <a:endParaRPr/>
          </a:p>
        </p:txBody>
      </p:sp>
    </p:spTree>
  </p:cSld>
  <p:clrMap bg1="lt1" tx1="dk1" bg2="lt2" tx2="dk2" accent1="accent1" accent2="accent2" accent3="accent3" accent4="accent4" accent5="accent5" accent6="accent6" hlink="hlink" folHlink="folHlink"/>
  <p:notesStyle>
    <a:lvl1pPr defTabSz="457200">
      <a:defRPr sz="2200">
        <a:latin typeface="Lucida Grande"/>
        <a:ea typeface="Lucida Grande"/>
        <a:cs typeface="Lucida Grande"/>
        <a:sym typeface="Lucida Grande"/>
      </a:defRPr>
    </a:lvl1pPr>
    <a:lvl2pPr indent="228600" defTabSz="457200">
      <a:defRPr sz="2200">
        <a:latin typeface="Lucida Grande"/>
        <a:ea typeface="Lucida Grande"/>
        <a:cs typeface="Lucida Grande"/>
        <a:sym typeface="Lucida Grande"/>
      </a:defRPr>
    </a:lvl2pPr>
    <a:lvl3pPr indent="457200" defTabSz="457200">
      <a:defRPr sz="2200">
        <a:latin typeface="Lucida Grande"/>
        <a:ea typeface="Lucida Grande"/>
        <a:cs typeface="Lucida Grande"/>
        <a:sym typeface="Lucida Grande"/>
      </a:defRPr>
    </a:lvl3pPr>
    <a:lvl4pPr indent="685800" defTabSz="457200">
      <a:defRPr sz="2200">
        <a:latin typeface="Lucida Grande"/>
        <a:ea typeface="Lucida Grande"/>
        <a:cs typeface="Lucida Grande"/>
        <a:sym typeface="Lucida Grande"/>
      </a:defRPr>
    </a:lvl4pPr>
    <a:lvl5pPr indent="914400" defTabSz="457200">
      <a:defRPr sz="2200">
        <a:latin typeface="Lucida Grande"/>
        <a:ea typeface="Lucida Grande"/>
        <a:cs typeface="Lucida Grande"/>
        <a:sym typeface="Lucida Grande"/>
      </a:defRPr>
    </a:lvl5pPr>
    <a:lvl6pPr indent="1143000" defTabSz="457200">
      <a:defRPr sz="2200">
        <a:latin typeface="Lucida Grande"/>
        <a:ea typeface="Lucida Grande"/>
        <a:cs typeface="Lucida Grande"/>
        <a:sym typeface="Lucida Grande"/>
      </a:defRPr>
    </a:lvl6pPr>
    <a:lvl7pPr indent="1371600" defTabSz="457200">
      <a:defRPr sz="2200">
        <a:latin typeface="Lucida Grande"/>
        <a:ea typeface="Lucida Grande"/>
        <a:cs typeface="Lucida Grande"/>
        <a:sym typeface="Lucida Grande"/>
      </a:defRPr>
    </a:lvl7pPr>
    <a:lvl8pPr indent="1600200" defTabSz="457200">
      <a:defRPr sz="2200">
        <a:latin typeface="Lucida Grande"/>
        <a:ea typeface="Lucida Grande"/>
        <a:cs typeface="Lucida Grande"/>
        <a:sym typeface="Lucida Grande"/>
      </a:defRPr>
    </a:lvl8pPr>
    <a:lvl9pPr indent="1828800" defTabSz="457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endParaRPr>
          </a:p>
        </p:txBody>
      </p:sp>
    </p:spTree>
    <p:extLst>
      <p:ext uri="{BB962C8B-B14F-4D97-AF65-F5344CB8AC3E}">
        <p14:creationId xmlns:p14="http://schemas.microsoft.com/office/powerpoint/2010/main" val="495739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are in line with Project Phoenix</a:t>
            </a:r>
          </a:p>
          <a:p>
            <a:endParaRPr lang="en-US" dirty="0">
              <a:solidFill>
                <a:srgbClr val="000000"/>
              </a:solidFill>
            </a:endParaRPr>
          </a:p>
          <a:p>
            <a:pPr algn="l"/>
            <a:r>
              <a:rPr lang="en-US" dirty="0">
                <a:solidFill>
                  <a:srgbClr val="000000"/>
                </a:solidFill>
              </a:rPr>
              <a:t>Objectives - </a:t>
            </a:r>
            <a:endParaRPr lang="en-US" dirty="0"/>
          </a:p>
          <a:p>
            <a:pPr algn="l"/>
            <a:r>
              <a:rPr lang="en-US" dirty="0">
                <a:solidFill>
                  <a:srgbClr val="000000"/>
                </a:solidFill>
              </a:rPr>
              <a:t>Increase membership through targeted event marketing and other digital marketing strategies ill touch on later. </a:t>
            </a:r>
            <a:endParaRPr lang="en-US" dirty="0"/>
          </a:p>
          <a:p>
            <a:pPr algn="l"/>
            <a:r>
              <a:rPr lang="en-US" dirty="0">
                <a:solidFill>
                  <a:srgbClr val="000000"/>
                </a:solidFill>
              </a:rPr>
              <a:t> </a:t>
            </a:r>
            <a:endParaRPr lang="en-US" dirty="0"/>
          </a:p>
          <a:p>
            <a:pPr algn="l"/>
            <a:r>
              <a:rPr lang="en-US" dirty="0">
                <a:solidFill>
                  <a:srgbClr val="000000"/>
                </a:solidFill>
              </a:rPr>
              <a:t>Support our councils with professional marketing resources and consultations</a:t>
            </a:r>
            <a:endParaRPr lang="en-US" dirty="0"/>
          </a:p>
          <a:p>
            <a:pPr algn="l"/>
            <a:r>
              <a:rPr lang="en-US" dirty="0">
                <a:solidFill>
                  <a:srgbClr val="000000"/>
                </a:solidFill>
              </a:rPr>
              <a:t> </a:t>
            </a:r>
            <a:endParaRPr lang="en-US" dirty="0"/>
          </a:p>
          <a:p>
            <a:pPr algn="l"/>
            <a:r>
              <a:rPr lang="en-US" dirty="0">
                <a:solidFill>
                  <a:srgbClr val="000000"/>
                </a:solidFill>
              </a:rPr>
              <a:t>Raise Awareness of the Navy League</a:t>
            </a:r>
            <a:endParaRPr lang="en-US" dirty="0"/>
          </a:p>
          <a:p>
            <a:pPr algn="l"/>
            <a:r>
              <a:rPr lang="en-US" dirty="0">
                <a:solidFill>
                  <a:srgbClr val="000000"/>
                </a:solidFill>
              </a:rPr>
              <a:t> </a:t>
            </a:r>
            <a:endParaRPr lang="en-US" dirty="0"/>
          </a:p>
          <a:p>
            <a:pPr algn="l"/>
            <a:r>
              <a:rPr lang="en-US" dirty="0">
                <a:solidFill>
                  <a:srgbClr val="000000"/>
                </a:solidFill>
              </a:rPr>
              <a:t>Engage current members who maybe aren't attending events... members who haven't come out yet. </a:t>
            </a:r>
            <a:endParaRPr lang="en-US" dirty="0"/>
          </a:p>
          <a:p>
            <a:pPr algn="l"/>
            <a:r>
              <a:rPr lang="en-US" dirty="0">
                <a:solidFill>
                  <a:srgbClr val="000000"/>
                </a:solidFill>
              </a:rPr>
              <a:t> </a:t>
            </a:r>
            <a:endParaRPr lang="en-US" dirty="0"/>
          </a:p>
          <a:p>
            <a:pPr algn="l"/>
            <a:r>
              <a:rPr lang="en-US" dirty="0">
                <a:solidFill>
                  <a:srgbClr val="000000"/>
                </a:solidFill>
              </a:rPr>
              <a:t>Create a unified campaign that showcases the value of joining the navy league</a:t>
            </a:r>
            <a:endParaRPr lang="en-US" dirty="0"/>
          </a:p>
          <a:p>
            <a:pPr algn="l"/>
            <a:r>
              <a:rPr lang="en-US" dirty="0">
                <a:solidFill>
                  <a:srgbClr val="000000"/>
                </a:solidFill>
              </a:rPr>
              <a:t> </a:t>
            </a:r>
            <a:endParaRPr lang="en-US" dirty="0"/>
          </a:p>
        </p:txBody>
      </p:sp>
    </p:spTree>
    <p:extLst>
      <p:ext uri="{BB962C8B-B14F-4D97-AF65-F5344CB8AC3E}">
        <p14:creationId xmlns:p14="http://schemas.microsoft.com/office/powerpoint/2010/main" val="3135126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438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0831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6115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1178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445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submit event details in order to receive consultation. </a:t>
            </a:r>
          </a:p>
        </p:txBody>
      </p:sp>
    </p:spTree>
    <p:extLst>
      <p:ext uri="{BB962C8B-B14F-4D97-AF65-F5344CB8AC3E}">
        <p14:creationId xmlns:p14="http://schemas.microsoft.com/office/powerpoint/2010/main" val="3983210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1983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3" name="Picture 2" descr="A picture containing standing, sheep, dog, walking&#10;&#10;Description automatically generated">
            <a:extLst>
              <a:ext uri="{FF2B5EF4-FFF2-40B4-BE49-F238E27FC236}">
                <a16:creationId xmlns:a16="http://schemas.microsoft.com/office/drawing/2014/main" id="{BE902DC9-BDB6-4950-AA17-125FAAEDDE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4" name="Shape 5">
            <a:extLst>
              <a:ext uri="{FF2B5EF4-FFF2-40B4-BE49-F238E27FC236}">
                <a16:creationId xmlns:a16="http://schemas.microsoft.com/office/drawing/2014/main" id="{E87D51D1-2B6D-4C86-852A-43F2D9AFDCFA}"/>
              </a:ext>
            </a:extLst>
          </p:cNvPr>
          <p:cNvSpPr>
            <a:spLocks noGrp="1"/>
          </p:cNvSpPr>
          <p:nvPr>
            <p:ph type="title"/>
          </p:nvPr>
        </p:nvSpPr>
        <p:spPr>
          <a:xfrm>
            <a:off x="1778000" y="2298700"/>
            <a:ext cx="20828000" cy="4648200"/>
          </a:xfrm>
          <a:prstGeom prst="rect">
            <a:avLst/>
          </a:prstGeom>
        </p:spPr>
        <p:txBody>
          <a:bodyPr anchor="b"/>
          <a:lstStyle/>
          <a:p>
            <a:pPr lvl="0">
              <a:defRPr sz="1800"/>
            </a:pPr>
            <a:r>
              <a:rPr sz="11200"/>
              <a:t>Title Text</a:t>
            </a:r>
          </a:p>
        </p:txBody>
      </p:sp>
      <p:sp>
        <p:nvSpPr>
          <p:cNvPr id="5" name="Shape 6">
            <a:extLst>
              <a:ext uri="{FF2B5EF4-FFF2-40B4-BE49-F238E27FC236}">
                <a16:creationId xmlns:a16="http://schemas.microsoft.com/office/drawing/2014/main" id="{6805DC18-5BF8-4918-AE69-92815293BAE0}"/>
              </a:ext>
            </a:extLst>
          </p:cNvPr>
          <p:cNvSpPr>
            <a:spLocks noGrp="1"/>
          </p:cNvSpPr>
          <p:nvPr>
            <p:ph type="body" idx="1" hasCustomPrompt="1"/>
          </p:nvPr>
        </p:nvSpPr>
        <p:spPr>
          <a:xfrm>
            <a:off x="1778000" y="7073900"/>
            <a:ext cx="20828000" cy="1587500"/>
          </a:xfrm>
          <a:prstGeom prst="rect">
            <a:avLst/>
          </a:prstGeom>
        </p:spPr>
        <p:txBody>
          <a:bodyPr anchor="t"/>
          <a:lstStyle>
            <a:lvl1pPr marL="0" indent="0" algn="ctr">
              <a:spcBef>
                <a:spcPts val="0"/>
              </a:spcBef>
              <a:buSzTx/>
              <a:buNone/>
              <a:defRPr sz="4400">
                <a:solidFill>
                  <a:schemeClr val="bg1"/>
                </a:solidFill>
              </a:defRPr>
            </a:lvl1pPr>
            <a:lvl2pPr marL="0" indent="228600" algn="ctr">
              <a:spcBef>
                <a:spcPts val="0"/>
              </a:spcBef>
              <a:buSzTx/>
              <a:buNone/>
              <a:defRPr sz="4400">
                <a:solidFill>
                  <a:schemeClr val="bg1"/>
                </a:solidFill>
              </a:defRPr>
            </a:lvl2pPr>
            <a:lvl3pPr marL="0" indent="457200" algn="ctr">
              <a:spcBef>
                <a:spcPts val="0"/>
              </a:spcBef>
              <a:buSzTx/>
              <a:buNone/>
              <a:defRPr sz="4400">
                <a:solidFill>
                  <a:schemeClr val="bg1"/>
                </a:solidFill>
              </a:defRPr>
            </a:lvl3pPr>
            <a:lvl4pPr marL="0" indent="685800" algn="ctr">
              <a:spcBef>
                <a:spcPts val="0"/>
              </a:spcBef>
              <a:buSzTx/>
              <a:buNone/>
              <a:defRPr sz="4400">
                <a:solidFill>
                  <a:schemeClr val="bg1"/>
                </a:solidFill>
              </a:defRPr>
            </a:lvl4pPr>
            <a:lvl5pPr marL="0" indent="914400" algn="ctr">
              <a:spcBef>
                <a:spcPts val="0"/>
              </a:spcBef>
              <a:buSzTx/>
              <a:buNone/>
              <a:defRPr sz="4400">
                <a:solidFill>
                  <a:schemeClr val="bg1"/>
                </a:solidFill>
              </a:defRPr>
            </a:lvl5pPr>
          </a:lstStyle>
          <a:p>
            <a:pPr lvl="0">
              <a:defRPr sz="1800"/>
            </a:pPr>
            <a:r>
              <a:rPr lang="en-US" sz="4400"/>
              <a:t>Subtext</a:t>
            </a:r>
            <a:endParaRPr sz="440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778000" y="2298700"/>
            <a:ext cx="20828000" cy="4648200"/>
          </a:xfrm>
          <a:prstGeom prst="rect">
            <a:avLst/>
          </a:prstGeom>
        </p:spPr>
        <p:txBody>
          <a:bodyPr anchor="b"/>
          <a:lstStyle/>
          <a:p>
            <a:pPr lvl="0">
              <a:defRPr sz="1800"/>
            </a:pPr>
            <a:r>
              <a:rPr sz="11200"/>
              <a:t>Title Text</a:t>
            </a:r>
          </a:p>
        </p:txBody>
      </p:sp>
      <p:sp>
        <p:nvSpPr>
          <p:cNvPr id="6" name="Shape 6"/>
          <p:cNvSpPr>
            <a:spLocks noGrp="1"/>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solidFill>
                  <a:schemeClr val="tx1"/>
                </a:solidFill>
              </a:defRPr>
            </a:lvl1pPr>
            <a:lvl2pPr marL="0" indent="228600" algn="ctr">
              <a:spcBef>
                <a:spcPts val="0"/>
              </a:spcBef>
              <a:buSzTx/>
              <a:buNone/>
              <a:defRPr sz="4400">
                <a:solidFill>
                  <a:schemeClr val="tx1"/>
                </a:solidFill>
              </a:defRPr>
            </a:lvl2pPr>
            <a:lvl3pPr marL="0" indent="457200" algn="ctr">
              <a:spcBef>
                <a:spcPts val="0"/>
              </a:spcBef>
              <a:buSzTx/>
              <a:buNone/>
              <a:defRPr sz="4400">
                <a:solidFill>
                  <a:schemeClr val="tx1"/>
                </a:solidFill>
              </a:defRPr>
            </a:lvl3pPr>
            <a:lvl4pPr marL="0" indent="685800" algn="ctr">
              <a:spcBef>
                <a:spcPts val="0"/>
              </a:spcBef>
              <a:buSzTx/>
              <a:buNone/>
              <a:defRPr sz="4400">
                <a:solidFill>
                  <a:schemeClr val="tx1"/>
                </a:solidFill>
              </a:defRPr>
            </a:lvl4pPr>
            <a:lvl5pPr marL="0" indent="914400" algn="ctr">
              <a:spcBef>
                <a:spcPts val="0"/>
              </a:spcBef>
              <a:buSzTx/>
              <a:buNone/>
              <a:defRPr sz="4400">
                <a:solidFill>
                  <a:schemeClr val="tx1"/>
                </a:solidFill>
              </a:defRPr>
            </a:lvl5p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1651000" y="1104900"/>
            <a:ext cx="10223500" cy="5613400"/>
          </a:xfrm>
          <a:prstGeom prst="rect">
            <a:avLst/>
          </a:prstGeom>
        </p:spPr>
        <p:txBody>
          <a:bodyPr anchor="b"/>
          <a:lstStyle>
            <a:lvl1pPr>
              <a:defRPr sz="8400"/>
            </a:lvl1pPr>
          </a:lstStyle>
          <a:p>
            <a:pPr lvl="0">
              <a:defRPr sz="1800"/>
            </a:pPr>
            <a:r>
              <a:rPr sz="8400"/>
              <a:t>Title Text</a:t>
            </a:r>
          </a:p>
        </p:txBody>
      </p:sp>
      <p:sp>
        <p:nvSpPr>
          <p:cNvPr id="14" name="Shape 14"/>
          <p:cNvSpPr>
            <a:spLocks noGrp="1"/>
          </p:cNvSpPr>
          <p:nvPr>
            <p:ph type="body"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11200"/>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11200"/>
              <a:t>Title Text</a:t>
            </a:r>
          </a:p>
        </p:txBody>
      </p:sp>
      <p:sp>
        <p:nvSpPr>
          <p:cNvPr id="22" name="Shape 22"/>
          <p:cNvSpPr>
            <a:spLocks noGrp="1"/>
          </p:cNvSpPr>
          <p:nvPr>
            <p:ph type="body"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pPr>
            <a:r>
              <a:rPr sz="4500"/>
              <a:t>Body Level One</a:t>
            </a:r>
          </a:p>
          <a:p>
            <a:pPr lvl="1">
              <a:defRPr sz="1800"/>
            </a:pPr>
            <a:r>
              <a:rPr sz="4500"/>
              <a:t>Body Level Two</a:t>
            </a:r>
          </a:p>
          <a:p>
            <a:pPr lvl="2">
              <a:defRPr sz="1800"/>
            </a:pPr>
            <a:r>
              <a:rPr sz="4500"/>
              <a:t>Body Level Three</a:t>
            </a:r>
          </a:p>
          <a:p>
            <a:pPr lvl="3">
              <a:defRPr sz="1800"/>
            </a:pPr>
            <a:r>
              <a:rPr sz="4500"/>
              <a:t>Body Level Four</a:t>
            </a:r>
          </a:p>
          <a:p>
            <a:pPr lvl="4">
              <a:defRPr sz="1800"/>
            </a:pPr>
            <a:r>
              <a:rPr sz="4500"/>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689100" y="1778000"/>
            <a:ext cx="21005800" cy="10147300"/>
          </a:xfrm>
          <a:prstGeom prst="rect">
            <a:avLst/>
          </a:prstGeom>
        </p:spPr>
        <p:txBody>
          <a:bodyPr/>
          <a:lstStyle/>
          <a:p>
            <a:pPr lvl="0">
              <a:defRPr sz="1800"/>
            </a:pPr>
            <a:r>
              <a:rPr sz="5200"/>
              <a:t>Body Level One</a:t>
            </a:r>
          </a:p>
          <a:p>
            <a:pPr lvl="1">
              <a:defRPr sz="1800"/>
            </a:pPr>
            <a:r>
              <a:rPr sz="5200"/>
              <a:t>Body Level Two</a:t>
            </a:r>
          </a:p>
          <a:p>
            <a:pPr lvl="2">
              <a:defRPr sz="1800"/>
            </a:pPr>
            <a:r>
              <a:rPr sz="5200"/>
              <a:t>Body Level Three</a:t>
            </a:r>
          </a:p>
          <a:p>
            <a:pPr lvl="3">
              <a:defRPr sz="1800"/>
            </a:pPr>
            <a:r>
              <a:rPr sz="5200"/>
              <a:t>Body Level Four</a:t>
            </a:r>
          </a:p>
          <a:p>
            <a:pPr lvl="4">
              <a:defRPr sz="1800"/>
            </a:pPr>
            <a:r>
              <a:rPr sz="52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image" Target="../media/image7.jpeg"/><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529C"/>
            </a:gs>
            <a:gs pos="100000">
              <a:srgbClr val="054166"/>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11200"/>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5200"/>
              <a:t>Body Level One</a:t>
            </a:r>
          </a:p>
          <a:p>
            <a:pPr lvl="1">
              <a:defRPr sz="1800"/>
            </a:pPr>
            <a:r>
              <a:rPr sz="5200"/>
              <a:t>Body Level Two</a:t>
            </a:r>
          </a:p>
          <a:p>
            <a:pPr lvl="2">
              <a:defRPr sz="1800"/>
            </a:pPr>
            <a:r>
              <a:rPr sz="5200"/>
              <a:t>Body Level Three</a:t>
            </a:r>
          </a:p>
          <a:p>
            <a:pPr lvl="3">
              <a:defRPr sz="1800"/>
            </a:pPr>
            <a:r>
              <a:rPr sz="5200"/>
              <a:t>Body Level Four</a:t>
            </a:r>
          </a:p>
          <a:p>
            <a:pPr lvl="4">
              <a:defRPr sz="1800"/>
            </a:pPr>
            <a:r>
              <a:rPr sz="5200"/>
              <a:t>Body Level Five</a:t>
            </a:r>
          </a:p>
        </p:txBody>
      </p:sp>
      <p:pic>
        <p:nvPicPr>
          <p:cNvPr id="6" name="Picture 5" descr="A picture containing outdoor, person, man, holding&#10;&#10;Description automatically generated">
            <a:extLst>
              <a:ext uri="{FF2B5EF4-FFF2-40B4-BE49-F238E27FC236}">
                <a16:creationId xmlns:a16="http://schemas.microsoft.com/office/drawing/2014/main" id="{16FC353E-1534-4DA4-AB74-5C89651FF293}"/>
              </a:ext>
            </a:extLst>
          </p:cNvPr>
          <p:cNvPicPr>
            <a:picLocks noChangeAspect="1"/>
          </p:cNvPicPr>
          <p:nvPr userDrawn="1"/>
        </p:nvPicPr>
        <p:blipFill rotWithShape="1">
          <a:blip r:embed="rId10" cstate="print">
            <a:alphaModFix amt="40000"/>
            <a:extLst>
              <a:ext uri="{28A0092B-C50C-407E-A947-70E740481C1C}">
                <a14:useLocalDpi xmlns:a14="http://schemas.microsoft.com/office/drawing/2010/main" val="0"/>
              </a:ext>
            </a:extLst>
          </a:blip>
          <a:srcRect t="25371" b="26790"/>
          <a:stretch/>
        </p:blipFill>
        <p:spPr>
          <a:xfrm>
            <a:off x="6531369" y="12763495"/>
            <a:ext cx="2983832" cy="952500"/>
          </a:xfrm>
          <a:prstGeom prst="rect">
            <a:avLst/>
          </a:prstGeom>
        </p:spPr>
      </p:pic>
      <p:pic>
        <p:nvPicPr>
          <p:cNvPr id="7" name="Picture 6">
            <a:extLst>
              <a:ext uri="{FF2B5EF4-FFF2-40B4-BE49-F238E27FC236}">
                <a16:creationId xmlns:a16="http://schemas.microsoft.com/office/drawing/2014/main" id="{F5288361-D6B4-4116-996C-39E652437E5B}"/>
              </a:ext>
            </a:extLst>
          </p:cNvPr>
          <p:cNvPicPr>
            <a:picLocks noChangeAspect="1"/>
          </p:cNvPicPr>
          <p:nvPr userDrawn="1"/>
        </p:nvPicPr>
        <p:blipFill rotWithShape="1">
          <a:blip r:embed="rId11" cstate="print">
            <a:alphaModFix amt="40000"/>
            <a:extLst>
              <a:ext uri="{28A0092B-C50C-407E-A947-70E740481C1C}">
                <a14:useLocalDpi xmlns:a14="http://schemas.microsoft.com/office/drawing/2010/main" val="0"/>
              </a:ext>
            </a:extLst>
          </a:blip>
          <a:srcRect t="46716" b="12231"/>
          <a:stretch/>
        </p:blipFill>
        <p:spPr>
          <a:xfrm>
            <a:off x="20907029" y="12763500"/>
            <a:ext cx="3476971" cy="952500"/>
          </a:xfrm>
          <a:prstGeom prst="rect">
            <a:avLst/>
          </a:prstGeom>
        </p:spPr>
      </p:pic>
      <p:pic>
        <p:nvPicPr>
          <p:cNvPr id="9" name="Picture 8" descr="A group of people standing in front of a crowd&#10;&#10;Description automatically generated">
            <a:extLst>
              <a:ext uri="{FF2B5EF4-FFF2-40B4-BE49-F238E27FC236}">
                <a16:creationId xmlns:a16="http://schemas.microsoft.com/office/drawing/2014/main" id="{D1E1F3E6-E92F-442B-97EF-323CC6B5AFF9}"/>
              </a:ext>
            </a:extLst>
          </p:cNvPr>
          <p:cNvPicPr>
            <a:picLocks noChangeAspect="1"/>
          </p:cNvPicPr>
          <p:nvPr userDrawn="1"/>
        </p:nvPicPr>
        <p:blipFill rotWithShape="1">
          <a:blip r:embed="rId12" cstate="print">
            <a:alphaModFix amt="40000"/>
            <a:extLst>
              <a:ext uri="{28A0092B-C50C-407E-A947-70E740481C1C}">
                <a14:useLocalDpi xmlns:a14="http://schemas.microsoft.com/office/drawing/2010/main" val="0"/>
              </a:ext>
            </a:extLst>
          </a:blip>
          <a:srcRect t="50000" b="14381"/>
          <a:stretch/>
        </p:blipFill>
        <p:spPr>
          <a:xfrm>
            <a:off x="0" y="12763497"/>
            <a:ext cx="4007518" cy="952499"/>
          </a:xfrm>
          <a:prstGeom prst="rect">
            <a:avLst/>
          </a:prstGeom>
        </p:spPr>
      </p:pic>
      <p:pic>
        <p:nvPicPr>
          <p:cNvPr id="11" name="Picture 10" descr="A group of people standing in a grassy field&#10;&#10;Description automatically generated">
            <a:extLst>
              <a:ext uri="{FF2B5EF4-FFF2-40B4-BE49-F238E27FC236}">
                <a16:creationId xmlns:a16="http://schemas.microsoft.com/office/drawing/2014/main" id="{19EE0112-7113-4AE1-92E3-D5A85DD9F89D}"/>
              </a:ext>
            </a:extLst>
          </p:cNvPr>
          <p:cNvPicPr>
            <a:picLocks noChangeAspect="1"/>
          </p:cNvPicPr>
          <p:nvPr userDrawn="1"/>
        </p:nvPicPr>
        <p:blipFill rotWithShape="1">
          <a:blip r:embed="rId13" cstate="print">
            <a:alphaModFix amt="40000"/>
            <a:extLst>
              <a:ext uri="{28A0092B-C50C-407E-A947-70E740481C1C}">
                <a14:useLocalDpi xmlns:a14="http://schemas.microsoft.com/office/drawing/2010/main" val="0"/>
              </a:ext>
            </a:extLst>
          </a:blip>
          <a:srcRect t="35409" b="35408"/>
          <a:stretch/>
        </p:blipFill>
        <p:spPr>
          <a:xfrm>
            <a:off x="16011663" y="12763501"/>
            <a:ext cx="4895366" cy="952499"/>
          </a:xfrm>
          <a:prstGeom prst="rect">
            <a:avLst/>
          </a:prstGeom>
        </p:spPr>
      </p:pic>
      <p:pic>
        <p:nvPicPr>
          <p:cNvPr id="13" name="Picture 12" descr="A person wearing a red hat&#10;&#10;Description automatically generated">
            <a:extLst>
              <a:ext uri="{FF2B5EF4-FFF2-40B4-BE49-F238E27FC236}">
                <a16:creationId xmlns:a16="http://schemas.microsoft.com/office/drawing/2014/main" id="{1639363E-9F29-4817-B1A4-89FB9FC96721}"/>
              </a:ext>
            </a:extLst>
          </p:cNvPr>
          <p:cNvPicPr>
            <a:picLocks noChangeAspect="1"/>
          </p:cNvPicPr>
          <p:nvPr userDrawn="1"/>
        </p:nvPicPr>
        <p:blipFill rotWithShape="1">
          <a:blip r:embed="rId14" cstate="print">
            <a:alphaModFix amt="40000"/>
            <a:extLst>
              <a:ext uri="{28A0092B-C50C-407E-A947-70E740481C1C}">
                <a14:useLocalDpi xmlns:a14="http://schemas.microsoft.com/office/drawing/2010/main" val="0"/>
              </a:ext>
            </a:extLst>
          </a:blip>
          <a:srcRect t="24640" b="19210"/>
          <a:stretch/>
        </p:blipFill>
        <p:spPr>
          <a:xfrm>
            <a:off x="3980597" y="12763496"/>
            <a:ext cx="2544536" cy="952499"/>
          </a:xfrm>
          <a:prstGeom prst="rect">
            <a:avLst/>
          </a:prstGeom>
        </p:spPr>
      </p:pic>
      <p:pic>
        <p:nvPicPr>
          <p:cNvPr id="15" name="Picture 14" descr="A group of people looking at a phone&#10;&#10;Description automatically generated">
            <a:extLst>
              <a:ext uri="{FF2B5EF4-FFF2-40B4-BE49-F238E27FC236}">
                <a16:creationId xmlns:a16="http://schemas.microsoft.com/office/drawing/2014/main" id="{987F88A1-4BC4-4AB3-9FB2-2C19A2C9BBB1}"/>
              </a:ext>
            </a:extLst>
          </p:cNvPr>
          <p:cNvPicPr>
            <a:picLocks noChangeAspect="1"/>
          </p:cNvPicPr>
          <p:nvPr userDrawn="1"/>
        </p:nvPicPr>
        <p:blipFill rotWithShape="1">
          <a:blip r:embed="rId15" cstate="print">
            <a:alphaModFix amt="40000"/>
            <a:extLst>
              <a:ext uri="{28A0092B-C50C-407E-A947-70E740481C1C}">
                <a14:useLocalDpi xmlns:a14="http://schemas.microsoft.com/office/drawing/2010/main" val="0"/>
              </a:ext>
            </a:extLst>
          </a:blip>
          <a:srcRect t="16692" b="27210"/>
          <a:stretch/>
        </p:blipFill>
        <p:spPr>
          <a:xfrm>
            <a:off x="13467125" y="12763500"/>
            <a:ext cx="2544537" cy="952500"/>
          </a:xfrm>
          <a:prstGeom prst="rect">
            <a:avLst/>
          </a:prstGeom>
        </p:spPr>
      </p:pic>
      <p:pic>
        <p:nvPicPr>
          <p:cNvPr id="17" name="Picture 16" descr="A picture containing person, indoor, bed, red&#10;&#10;Description automatically generated">
            <a:extLst>
              <a:ext uri="{FF2B5EF4-FFF2-40B4-BE49-F238E27FC236}">
                <a16:creationId xmlns:a16="http://schemas.microsoft.com/office/drawing/2014/main" id="{FC299284-B48E-4367-B7B1-E42C09401F0D}"/>
              </a:ext>
            </a:extLst>
          </p:cNvPr>
          <p:cNvPicPr>
            <a:picLocks noChangeAspect="1"/>
          </p:cNvPicPr>
          <p:nvPr userDrawn="1"/>
        </p:nvPicPr>
        <p:blipFill rotWithShape="1">
          <a:blip r:embed="rId16" cstate="print">
            <a:alphaModFix amt="40000"/>
            <a:extLst>
              <a:ext uri="{28A0092B-C50C-407E-A947-70E740481C1C}">
                <a14:useLocalDpi xmlns:a14="http://schemas.microsoft.com/office/drawing/2010/main" val="0"/>
              </a:ext>
            </a:extLst>
          </a:blip>
          <a:srcRect t="32019" b="31829"/>
          <a:stretch/>
        </p:blipFill>
        <p:spPr>
          <a:xfrm>
            <a:off x="9515202" y="12763502"/>
            <a:ext cx="3951924" cy="952494"/>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49" r:id="rId2"/>
    <p:sldLayoutId id="2147483652" r:id="rId3"/>
    <p:sldLayoutId id="2147483653" r:id="rId4"/>
    <p:sldLayoutId id="2147483655" r:id="rId5"/>
    <p:sldLayoutId id="2147483656" r:id="rId6"/>
    <p:sldLayoutId id="2147483659" r:id="rId7"/>
    <p:sldLayoutId id="2147483660" r:id="rId8"/>
  </p:sldLayoutIdLst>
  <p:transition spd="med"/>
  <p:txStyles>
    <p:title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p:titleStyle>
    <p:bodyStyle>
      <a:lvl1pPr marL="635000" indent="-635000" defTabSz="825500">
        <a:spcBef>
          <a:spcPts val="5900"/>
        </a:spcBef>
        <a:buSzPct val="75000"/>
        <a:buChar char="•"/>
        <a:defRPr sz="5200">
          <a:solidFill>
            <a:schemeClr val="bg1"/>
          </a:solidFill>
          <a:latin typeface="+mn-lt"/>
          <a:ea typeface="+mn-ea"/>
          <a:cs typeface="+mn-cs"/>
          <a:sym typeface="Helvetica Light"/>
        </a:defRPr>
      </a:lvl1pPr>
      <a:lvl2pPr marL="1270000" indent="-635000" defTabSz="825500">
        <a:spcBef>
          <a:spcPts val="5900"/>
        </a:spcBef>
        <a:buSzPct val="75000"/>
        <a:buChar char="•"/>
        <a:defRPr sz="5200">
          <a:solidFill>
            <a:schemeClr val="bg1"/>
          </a:solidFill>
          <a:latin typeface="+mn-lt"/>
          <a:ea typeface="+mn-ea"/>
          <a:cs typeface="+mn-cs"/>
          <a:sym typeface="Helvetica Light"/>
        </a:defRPr>
      </a:lvl2pPr>
      <a:lvl3pPr marL="1905000" indent="-635000" defTabSz="825500">
        <a:spcBef>
          <a:spcPts val="5900"/>
        </a:spcBef>
        <a:buSzPct val="75000"/>
        <a:buChar char="•"/>
        <a:defRPr sz="5200">
          <a:solidFill>
            <a:schemeClr val="bg1"/>
          </a:solidFill>
          <a:latin typeface="+mn-lt"/>
          <a:ea typeface="+mn-ea"/>
          <a:cs typeface="+mn-cs"/>
          <a:sym typeface="Helvetica Light"/>
        </a:defRPr>
      </a:lvl3pPr>
      <a:lvl4pPr marL="2540000" indent="-635000" defTabSz="825500">
        <a:spcBef>
          <a:spcPts val="5900"/>
        </a:spcBef>
        <a:buSzPct val="75000"/>
        <a:buChar char="•"/>
        <a:defRPr sz="5200">
          <a:solidFill>
            <a:schemeClr val="bg1"/>
          </a:solidFill>
          <a:latin typeface="+mn-lt"/>
          <a:ea typeface="+mn-ea"/>
          <a:cs typeface="+mn-cs"/>
          <a:sym typeface="Helvetica Light"/>
        </a:defRPr>
      </a:lvl4pPr>
      <a:lvl5pPr marL="3175000" indent="-635000" defTabSz="825500">
        <a:spcBef>
          <a:spcPts val="5900"/>
        </a:spcBef>
        <a:buSzPct val="75000"/>
        <a:buChar char="•"/>
        <a:defRPr sz="5200">
          <a:solidFill>
            <a:schemeClr val="bg1"/>
          </a:solidFill>
          <a:latin typeface="+mn-lt"/>
          <a:ea typeface="+mn-ea"/>
          <a:cs typeface="+mn-cs"/>
          <a:sym typeface="Helvetica Light"/>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eclarke@navyleague.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calendly.com/eclarkenlus/membership-drive-marketing-consultation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8138-12EB-4E55-9D3C-55AA7022E8FC}"/>
              </a:ext>
            </a:extLst>
          </p:cNvPr>
          <p:cNvSpPr>
            <a:spLocks noGrp="1"/>
          </p:cNvSpPr>
          <p:nvPr>
            <p:ph type="title"/>
          </p:nvPr>
        </p:nvSpPr>
        <p:spPr/>
        <p:txBody>
          <a:bodyPr/>
          <a:lstStyle/>
          <a:p>
            <a:r>
              <a:rPr lang="en-US"/>
              <a:t>Navy League Membership Drive</a:t>
            </a:r>
          </a:p>
        </p:txBody>
      </p:sp>
      <p:sp>
        <p:nvSpPr>
          <p:cNvPr id="3" name="Text Placeholder 2">
            <a:extLst>
              <a:ext uri="{FF2B5EF4-FFF2-40B4-BE49-F238E27FC236}">
                <a16:creationId xmlns:a16="http://schemas.microsoft.com/office/drawing/2014/main" id="{969BF03F-89AC-4C92-A49D-0EAC24BCA977}"/>
              </a:ext>
            </a:extLst>
          </p:cNvPr>
          <p:cNvSpPr>
            <a:spLocks noGrp="1"/>
          </p:cNvSpPr>
          <p:nvPr>
            <p:ph type="body" idx="1"/>
          </p:nvPr>
        </p:nvSpPr>
        <p:spPr/>
        <p:txBody>
          <a:bodyPr>
            <a:normAutofit/>
          </a:bodyPr>
          <a:lstStyle/>
          <a:p>
            <a:r>
              <a:rPr lang="en-US" sz="6000"/>
              <a:t>October 2024</a:t>
            </a:r>
            <a:endParaRPr lang="en-US" sz="6000">
              <a:cs typeface="Arial"/>
            </a:endParaRPr>
          </a:p>
        </p:txBody>
      </p:sp>
      <p:sp>
        <p:nvSpPr>
          <p:cNvPr id="4" name="Text Placeholder 2">
            <a:extLst>
              <a:ext uri="{FF2B5EF4-FFF2-40B4-BE49-F238E27FC236}">
                <a16:creationId xmlns:a16="http://schemas.microsoft.com/office/drawing/2014/main" id="{DB9796C0-81E5-8F13-0B83-F25D920D7E06}"/>
              </a:ext>
            </a:extLst>
          </p:cNvPr>
          <p:cNvSpPr txBox="1">
            <a:spLocks/>
          </p:cNvSpPr>
          <p:nvPr/>
        </p:nvSpPr>
        <p:spPr>
          <a:xfrm>
            <a:off x="621792" y="10623550"/>
            <a:ext cx="6254496" cy="1587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lvl1pPr marL="0" indent="0" algn="ctr" defTabSz="825500">
              <a:spcBef>
                <a:spcPts val="0"/>
              </a:spcBef>
              <a:buSzTx/>
              <a:buNone/>
              <a:defRPr sz="4400">
                <a:solidFill>
                  <a:schemeClr val="bg1"/>
                </a:solidFill>
                <a:latin typeface="+mn-lt"/>
                <a:ea typeface="+mn-ea"/>
                <a:cs typeface="+mn-cs"/>
                <a:sym typeface="Helvetica Light"/>
              </a:defRPr>
            </a:lvl1pPr>
            <a:lvl2pPr marL="0" indent="228600" algn="ctr" defTabSz="825500">
              <a:spcBef>
                <a:spcPts val="0"/>
              </a:spcBef>
              <a:buSzTx/>
              <a:buNone/>
              <a:defRPr sz="4400">
                <a:solidFill>
                  <a:schemeClr val="bg1"/>
                </a:solidFill>
                <a:latin typeface="+mn-lt"/>
                <a:ea typeface="+mn-ea"/>
                <a:cs typeface="+mn-cs"/>
                <a:sym typeface="Helvetica Light"/>
              </a:defRPr>
            </a:lvl2pPr>
            <a:lvl3pPr marL="0" indent="457200" algn="ctr" defTabSz="825500">
              <a:spcBef>
                <a:spcPts val="0"/>
              </a:spcBef>
              <a:buSzTx/>
              <a:buNone/>
              <a:defRPr sz="4400">
                <a:solidFill>
                  <a:schemeClr val="bg1"/>
                </a:solidFill>
                <a:latin typeface="+mn-lt"/>
                <a:ea typeface="+mn-ea"/>
                <a:cs typeface="+mn-cs"/>
                <a:sym typeface="Helvetica Light"/>
              </a:defRPr>
            </a:lvl3pPr>
            <a:lvl4pPr marL="0" indent="685800" algn="ctr" defTabSz="825500">
              <a:spcBef>
                <a:spcPts val="0"/>
              </a:spcBef>
              <a:buSzTx/>
              <a:buNone/>
              <a:defRPr sz="4400">
                <a:solidFill>
                  <a:schemeClr val="bg1"/>
                </a:solidFill>
                <a:latin typeface="+mn-lt"/>
                <a:ea typeface="+mn-ea"/>
                <a:cs typeface="+mn-cs"/>
                <a:sym typeface="Helvetica Light"/>
              </a:defRPr>
            </a:lvl4pPr>
            <a:lvl5pPr marL="0" indent="914400" algn="ctr" defTabSz="825500">
              <a:spcBef>
                <a:spcPts val="0"/>
              </a:spcBef>
              <a:buSzTx/>
              <a:buNone/>
              <a:defRPr sz="4400">
                <a:solidFill>
                  <a:schemeClr val="bg1"/>
                </a:solidFill>
                <a:latin typeface="+mn-lt"/>
                <a:ea typeface="+mn-ea"/>
                <a:cs typeface="+mn-cs"/>
                <a:sym typeface="Helvetica Light"/>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a:lstStyle>
          <a:p>
            <a:r>
              <a:rPr lang="en-US" sz="3200">
                <a:latin typeface="Lato" panose="020F0502020204030203" pitchFamily="34" charset="0"/>
                <a:ea typeface="Lato" panose="020F0502020204030203" pitchFamily="34" charset="0"/>
                <a:cs typeface="Lato" panose="020F0502020204030203" pitchFamily="34" charset="0"/>
              </a:rPr>
              <a:t>Evan Clarke, Marketing Director</a:t>
            </a:r>
          </a:p>
        </p:txBody>
      </p:sp>
    </p:spTree>
    <p:extLst>
      <p:ext uri="{BB962C8B-B14F-4D97-AF65-F5344CB8AC3E}">
        <p14:creationId xmlns:p14="http://schemas.microsoft.com/office/powerpoint/2010/main" val="148643024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AF39-AD5F-4A2B-BA91-02185D90FA34}"/>
              </a:ext>
            </a:extLst>
          </p:cNvPr>
          <p:cNvSpPr>
            <a:spLocks noGrp="1"/>
          </p:cNvSpPr>
          <p:nvPr>
            <p:ph type="title"/>
          </p:nvPr>
        </p:nvSpPr>
        <p:spPr/>
        <p:txBody>
          <a:bodyPr>
            <a:normAutofit/>
          </a:bodyPr>
          <a:lstStyle/>
          <a:p>
            <a:r>
              <a:rPr lang="en-US" sz="8400">
                <a:latin typeface="Lato" panose="020F0502020204030203" pitchFamily="34" charset="0"/>
                <a:ea typeface="Lato" panose="020F0502020204030203" pitchFamily="34" charset="0"/>
                <a:cs typeface="Lato" panose="020F0502020204030203" pitchFamily="34" charset="0"/>
              </a:rPr>
              <a:t>Event and Membership Registration</a:t>
            </a:r>
            <a:endParaRPr lang="en-US" sz="8400"/>
          </a:p>
        </p:txBody>
      </p:sp>
      <p:sp>
        <p:nvSpPr>
          <p:cNvPr id="4" name="Title 1">
            <a:extLst>
              <a:ext uri="{FF2B5EF4-FFF2-40B4-BE49-F238E27FC236}">
                <a16:creationId xmlns:a16="http://schemas.microsoft.com/office/drawing/2014/main" id="{31C9E1C9-B314-BF3C-C5FB-BA64238EB2A6}"/>
              </a:ext>
            </a:extLst>
          </p:cNvPr>
          <p:cNvSpPr txBox="1">
            <a:spLocks/>
          </p:cNvSpPr>
          <p:nvPr/>
        </p:nvSpPr>
        <p:spPr>
          <a:xfrm>
            <a:off x="3891286" y="5000751"/>
            <a:ext cx="12919822" cy="2286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algn="l"/>
            <a:r>
              <a:rPr lang="en-US" sz="4800">
                <a:latin typeface="Lato"/>
                <a:ea typeface="Lato"/>
                <a:cs typeface="Lato"/>
              </a:rPr>
              <a:t>Event Sign-Up</a:t>
            </a:r>
          </a:p>
          <a:p>
            <a:pPr marL="857250" indent="-857250" algn="l">
              <a:buFont typeface="Arial" panose="020B0604020202020204" pitchFamily="34" charset="0"/>
              <a:buChar char="•"/>
            </a:pPr>
            <a:r>
              <a:rPr lang="en-US" sz="4800">
                <a:solidFill>
                  <a:schemeClr val="bg1"/>
                </a:solidFill>
                <a:latin typeface="Lato"/>
                <a:ea typeface="Lato"/>
                <a:cs typeface="Lato"/>
              </a:rPr>
              <a:t>Registration forms (HubSpot)</a:t>
            </a:r>
          </a:p>
          <a:p>
            <a:pPr marL="857250" indent="-857250" algn="l">
              <a:buFont typeface="Arial" panose="020B0604020202020204" pitchFamily="34" charset="0"/>
              <a:buChar char="•"/>
            </a:pPr>
            <a:r>
              <a:rPr lang="en-US" sz="4800">
                <a:solidFill>
                  <a:schemeClr val="bg1"/>
                </a:solidFill>
                <a:latin typeface="Lato"/>
                <a:ea typeface="Lato"/>
                <a:cs typeface="Lato"/>
              </a:rPr>
              <a:t>Quick &amp; easy</a:t>
            </a:r>
          </a:p>
          <a:p>
            <a:pPr marL="857250" indent="-857250" algn="l">
              <a:buFont typeface="Arial" panose="020B0604020202020204" pitchFamily="34" charset="0"/>
              <a:buChar char="•"/>
            </a:pPr>
            <a:r>
              <a:rPr lang="en-US" sz="4800">
                <a:solidFill>
                  <a:schemeClr val="bg1"/>
                </a:solidFill>
                <a:latin typeface="Lato"/>
                <a:ea typeface="Lato"/>
                <a:cs typeface="Lato"/>
              </a:rPr>
              <a:t>Registration details shared with councils</a:t>
            </a:r>
          </a:p>
          <a:p>
            <a:pPr marL="857250" indent="-857250" algn="l">
              <a:buFont typeface="Arial" panose="020B0604020202020204" pitchFamily="34" charset="0"/>
              <a:buChar char="•"/>
            </a:pPr>
            <a:endParaRPr lang="en-US" sz="4800">
              <a:latin typeface="Lato" panose="020F0502020204030203" pitchFamily="34" charset="0"/>
              <a:ea typeface="Lato" panose="020F0502020204030203" pitchFamily="34" charset="0"/>
              <a:cs typeface="Lato" panose="020F0502020204030203" pitchFamily="34" charset="0"/>
            </a:endParaRPr>
          </a:p>
        </p:txBody>
      </p:sp>
      <p:sp>
        <p:nvSpPr>
          <p:cNvPr id="5" name="Title 1">
            <a:extLst>
              <a:ext uri="{FF2B5EF4-FFF2-40B4-BE49-F238E27FC236}">
                <a16:creationId xmlns:a16="http://schemas.microsoft.com/office/drawing/2014/main" id="{FC686055-002A-723D-78A9-4C7FD9CEBAA6}"/>
              </a:ext>
            </a:extLst>
          </p:cNvPr>
          <p:cNvSpPr txBox="1">
            <a:spLocks/>
          </p:cNvSpPr>
          <p:nvPr/>
        </p:nvSpPr>
        <p:spPr>
          <a:xfrm>
            <a:off x="3891286" y="8861043"/>
            <a:ext cx="11527028" cy="2286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algn="l"/>
            <a:r>
              <a:rPr lang="en-US" sz="4800">
                <a:latin typeface="Lato"/>
                <a:ea typeface="Lato"/>
                <a:cs typeface="Lato"/>
              </a:rPr>
              <a:t>Membership Recruitment</a:t>
            </a:r>
          </a:p>
          <a:p>
            <a:pPr marL="857250" indent="-857250" algn="l">
              <a:buFont typeface="Arial" panose="020B0604020202020204" pitchFamily="34" charset="0"/>
              <a:buChar char="•"/>
            </a:pPr>
            <a:r>
              <a:rPr lang="en-US" sz="4800">
                <a:solidFill>
                  <a:schemeClr val="bg1"/>
                </a:solidFill>
                <a:latin typeface="Lato"/>
                <a:ea typeface="Lato"/>
                <a:cs typeface="Lato"/>
              </a:rPr>
              <a:t>Membership table on-site</a:t>
            </a:r>
          </a:p>
          <a:p>
            <a:pPr marL="857250" indent="-857250" algn="l">
              <a:buFont typeface="Arial" panose="020B0604020202020204" pitchFamily="34" charset="0"/>
              <a:buChar char="•"/>
            </a:pPr>
            <a:r>
              <a:rPr lang="en-US" sz="4800">
                <a:solidFill>
                  <a:schemeClr val="bg1"/>
                </a:solidFill>
                <a:latin typeface="Lato"/>
                <a:ea typeface="Lato"/>
                <a:cs typeface="Lato"/>
              </a:rPr>
              <a:t>Follow-up emails</a:t>
            </a:r>
          </a:p>
          <a:p>
            <a:pPr marL="857250" indent="-857250" algn="l">
              <a:buFont typeface="Arial" panose="020B0604020202020204" pitchFamily="34" charset="0"/>
              <a:buChar char="•"/>
            </a:pPr>
            <a:r>
              <a:rPr lang="en-US" sz="4800">
                <a:solidFill>
                  <a:schemeClr val="bg1"/>
                </a:solidFill>
                <a:latin typeface="Lato"/>
                <a:ea typeface="Lato"/>
                <a:cs typeface="Lato"/>
              </a:rPr>
              <a:t>Retargeting</a:t>
            </a:r>
          </a:p>
          <a:p>
            <a:pPr marL="857250" indent="-857250" algn="l">
              <a:buFont typeface="Arial" panose="020B0604020202020204" pitchFamily="34" charset="0"/>
              <a:buChar char="•"/>
            </a:pPr>
            <a:endParaRPr lang="en-US" sz="48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98820851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AF39-AD5F-4A2B-BA91-02185D90FA34}"/>
              </a:ext>
            </a:extLst>
          </p:cNvPr>
          <p:cNvSpPr>
            <a:spLocks noGrp="1"/>
          </p:cNvSpPr>
          <p:nvPr>
            <p:ph type="title"/>
          </p:nvPr>
        </p:nvSpPr>
        <p:spPr/>
        <p:txBody>
          <a:bodyPr>
            <a:normAutofit/>
          </a:bodyPr>
          <a:lstStyle/>
          <a:p>
            <a:r>
              <a:rPr lang="en-US" sz="8400">
                <a:latin typeface="Lato" panose="020F0502020204030203" pitchFamily="34" charset="0"/>
                <a:ea typeface="Lato" panose="020F0502020204030203" pitchFamily="34" charset="0"/>
                <a:cs typeface="Lato" panose="020F0502020204030203" pitchFamily="34" charset="0"/>
              </a:rPr>
              <a:t>Post Membership Drive</a:t>
            </a:r>
            <a:endParaRPr lang="en-US" sz="8400"/>
          </a:p>
        </p:txBody>
      </p:sp>
      <p:sp>
        <p:nvSpPr>
          <p:cNvPr id="4" name="Title 1">
            <a:extLst>
              <a:ext uri="{FF2B5EF4-FFF2-40B4-BE49-F238E27FC236}">
                <a16:creationId xmlns:a16="http://schemas.microsoft.com/office/drawing/2014/main" id="{31C9E1C9-B314-BF3C-C5FB-BA64238EB2A6}"/>
              </a:ext>
            </a:extLst>
          </p:cNvPr>
          <p:cNvSpPr txBox="1">
            <a:spLocks/>
          </p:cNvSpPr>
          <p:nvPr/>
        </p:nvSpPr>
        <p:spPr>
          <a:xfrm>
            <a:off x="2481418" y="3304881"/>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algn="l"/>
            <a:r>
              <a:rPr lang="en-US" sz="6000">
                <a:latin typeface="Lato"/>
                <a:ea typeface="Lato"/>
                <a:cs typeface="Lato"/>
              </a:rPr>
              <a:t>Data Collection</a:t>
            </a:r>
          </a:p>
          <a:p>
            <a:pPr marL="857250" indent="-857250" algn="l">
              <a:buFont typeface="Arial" panose="020B0604020202020204" pitchFamily="34" charset="0"/>
              <a:buChar char="•"/>
            </a:pPr>
            <a:r>
              <a:rPr lang="en-US" sz="4300">
                <a:solidFill>
                  <a:schemeClr val="bg1"/>
                </a:solidFill>
                <a:latin typeface="Lato"/>
                <a:ea typeface="Lato"/>
                <a:cs typeface="Lato"/>
              </a:rPr>
              <a:t>Gather data on event attendees, new memberships, engagement</a:t>
            </a:r>
            <a:endParaRPr lang="en-US" sz="4300">
              <a:solidFill>
                <a:schemeClr val="bg1"/>
              </a:solidFill>
              <a:latin typeface="Lato" panose="020F0502020204030203" pitchFamily="34" charset="0"/>
              <a:ea typeface="Lato" panose="020F0502020204030203" pitchFamily="34" charset="0"/>
              <a:cs typeface="Lato" panose="020F0502020204030203" pitchFamily="34" charset="0"/>
            </a:endParaRPr>
          </a:p>
          <a:p>
            <a:pPr marL="857250" indent="-857250" algn="l">
              <a:buFont typeface="Arial" panose="020B0604020202020204" pitchFamily="34" charset="0"/>
              <a:buChar char="•"/>
            </a:pPr>
            <a:r>
              <a:rPr lang="en-US" sz="4300">
                <a:solidFill>
                  <a:schemeClr val="bg1"/>
                </a:solidFill>
                <a:latin typeface="Lato"/>
                <a:ea typeface="Lato"/>
                <a:cs typeface="Lato"/>
              </a:rPr>
              <a:t>Enter event attendees into marketing funnel and convert to new members </a:t>
            </a:r>
            <a:endParaRPr lang="en-US">
              <a:solidFill>
                <a:schemeClr val="bg1"/>
              </a:solidFill>
            </a:endParaRPr>
          </a:p>
          <a:p>
            <a:pPr marL="857250" indent="-857250" algn="l">
              <a:buFont typeface="Arial" panose="020B0604020202020204" pitchFamily="34" charset="0"/>
              <a:buChar char="•"/>
            </a:pPr>
            <a:endParaRPr lang="en-US" sz="6000">
              <a:latin typeface="Lato" panose="020F0502020204030203" pitchFamily="34" charset="0"/>
              <a:ea typeface="Lato" panose="020F0502020204030203" pitchFamily="34" charset="0"/>
              <a:cs typeface="Lato" panose="020F0502020204030203" pitchFamily="34" charset="0"/>
            </a:endParaRPr>
          </a:p>
        </p:txBody>
      </p:sp>
      <p:sp>
        <p:nvSpPr>
          <p:cNvPr id="5" name="Title 1">
            <a:extLst>
              <a:ext uri="{FF2B5EF4-FFF2-40B4-BE49-F238E27FC236}">
                <a16:creationId xmlns:a16="http://schemas.microsoft.com/office/drawing/2014/main" id="{FC686055-002A-723D-78A9-4C7FD9CEBAA6}"/>
              </a:ext>
            </a:extLst>
          </p:cNvPr>
          <p:cNvSpPr txBox="1">
            <a:spLocks/>
          </p:cNvSpPr>
          <p:nvPr/>
        </p:nvSpPr>
        <p:spPr>
          <a:xfrm>
            <a:off x="2481418" y="10215947"/>
            <a:ext cx="16659596" cy="2286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algn="l"/>
            <a:r>
              <a:rPr lang="en-US" sz="6000">
                <a:latin typeface="Lato"/>
                <a:ea typeface="Lato"/>
                <a:cs typeface="Lato"/>
              </a:rPr>
              <a:t>Analysis</a:t>
            </a:r>
          </a:p>
          <a:p>
            <a:pPr marL="685800" indent="-685800" algn="l">
              <a:buFont typeface="Arial" panose="020B0604020202020204" pitchFamily="34" charset="0"/>
              <a:buChar char="•"/>
            </a:pPr>
            <a:r>
              <a:rPr lang="en-US" sz="4300">
                <a:solidFill>
                  <a:schemeClr val="bg1"/>
                </a:solidFill>
                <a:latin typeface="Lato"/>
                <a:ea typeface="Lato"/>
                <a:cs typeface="Lato"/>
              </a:rPr>
              <a:t>Analyze what worked and identify areas for improvement</a:t>
            </a:r>
          </a:p>
          <a:p>
            <a:pPr marL="685800" indent="-685800" algn="l">
              <a:buFont typeface="Arial" panose="020B0604020202020204" pitchFamily="34" charset="0"/>
              <a:buChar char="•"/>
            </a:pPr>
            <a:r>
              <a:rPr lang="en-US" sz="4300">
                <a:solidFill>
                  <a:schemeClr val="bg1"/>
                </a:solidFill>
                <a:latin typeface="Lato"/>
                <a:ea typeface="Lato"/>
                <a:cs typeface="Lato"/>
              </a:rPr>
              <a:t>Survey for feedback</a:t>
            </a:r>
            <a:endParaRPr lang="en-US" sz="4300">
              <a:solidFill>
                <a:schemeClr val="bg1"/>
              </a:solidFill>
              <a:latin typeface="Lato" panose="020F0502020204030203" pitchFamily="34" charset="0"/>
              <a:ea typeface="Lato" panose="020F0502020204030203" pitchFamily="34" charset="0"/>
              <a:cs typeface="Lato" panose="020F0502020204030203" pitchFamily="34" charset="0"/>
            </a:endParaRPr>
          </a:p>
          <a:p>
            <a:pPr algn="l"/>
            <a:endParaRPr lang="en-US" sz="5600">
              <a:latin typeface="Lato" panose="020F0502020204030203" pitchFamily="34" charset="0"/>
              <a:ea typeface="Lato" panose="020F0502020204030203" pitchFamily="34" charset="0"/>
              <a:cs typeface="Lato" panose="020F0502020204030203" pitchFamily="34" charset="0"/>
            </a:endParaRPr>
          </a:p>
        </p:txBody>
      </p:sp>
      <p:sp>
        <p:nvSpPr>
          <p:cNvPr id="6" name="Title 1">
            <a:extLst>
              <a:ext uri="{FF2B5EF4-FFF2-40B4-BE49-F238E27FC236}">
                <a16:creationId xmlns:a16="http://schemas.microsoft.com/office/drawing/2014/main" id="{99A58009-45E1-1FAC-3F34-5DC59C8EE560}"/>
              </a:ext>
            </a:extLst>
          </p:cNvPr>
          <p:cNvSpPr txBox="1">
            <a:spLocks/>
          </p:cNvSpPr>
          <p:nvPr/>
        </p:nvSpPr>
        <p:spPr>
          <a:xfrm>
            <a:off x="1091692" y="9879330"/>
            <a:ext cx="11527028" cy="2286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marL="685800" indent="-685800" algn="l">
              <a:buFont typeface="Arial" panose="020B0604020202020204" pitchFamily="34" charset="0"/>
              <a:buChar char="•"/>
            </a:pPr>
            <a:endParaRPr lang="en-US" sz="5600">
              <a:latin typeface="Lato" panose="020F0502020204030203" pitchFamily="34" charset="0"/>
              <a:ea typeface="Lato" panose="020F0502020204030203" pitchFamily="34" charset="0"/>
              <a:cs typeface="Lato" panose="020F0502020204030203" pitchFamily="34" charset="0"/>
            </a:endParaRPr>
          </a:p>
        </p:txBody>
      </p:sp>
      <p:sp>
        <p:nvSpPr>
          <p:cNvPr id="7" name="Title 1">
            <a:extLst>
              <a:ext uri="{FF2B5EF4-FFF2-40B4-BE49-F238E27FC236}">
                <a16:creationId xmlns:a16="http://schemas.microsoft.com/office/drawing/2014/main" id="{255E3E5D-0BA8-6363-8F2C-D1558C102878}"/>
              </a:ext>
            </a:extLst>
          </p:cNvPr>
          <p:cNvSpPr txBox="1">
            <a:spLocks/>
          </p:cNvSpPr>
          <p:nvPr/>
        </p:nvSpPr>
        <p:spPr>
          <a:xfrm>
            <a:off x="2481418" y="6582035"/>
            <a:ext cx="18508273" cy="2286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algn="l"/>
            <a:r>
              <a:rPr lang="en-US" sz="6000">
                <a:latin typeface="Lato"/>
                <a:ea typeface="Lato"/>
                <a:cs typeface="Lato"/>
              </a:rPr>
              <a:t>Follow-Up</a:t>
            </a:r>
          </a:p>
          <a:p>
            <a:pPr marL="685800" indent="-685800" algn="l">
              <a:buFont typeface="Arial" panose="020B0604020202020204" pitchFamily="34" charset="0"/>
              <a:buChar char="•"/>
            </a:pPr>
            <a:r>
              <a:rPr lang="en-US" sz="4300">
                <a:solidFill>
                  <a:schemeClr val="bg1"/>
                </a:solidFill>
                <a:latin typeface="Lato"/>
                <a:ea typeface="Lato"/>
                <a:cs typeface="Lato"/>
              </a:rPr>
              <a:t>Thank you emails</a:t>
            </a:r>
            <a:endParaRPr lang="en-US" sz="3600">
              <a:solidFill>
                <a:schemeClr val="bg1"/>
              </a:solidFill>
              <a:latin typeface="Lato" panose="020F0502020204030203" pitchFamily="34" charset="0"/>
              <a:ea typeface="Lato" panose="020F0502020204030203" pitchFamily="34" charset="0"/>
              <a:cs typeface="Lato" panose="020F0502020204030203" pitchFamily="34" charset="0"/>
            </a:endParaRPr>
          </a:p>
          <a:p>
            <a:pPr marL="685800" indent="-685800" algn="l">
              <a:buFont typeface="Arial" panose="020B0604020202020204" pitchFamily="34" charset="0"/>
              <a:buChar char="•"/>
            </a:pPr>
            <a:r>
              <a:rPr lang="en-US" sz="4300">
                <a:solidFill>
                  <a:schemeClr val="bg1"/>
                </a:solidFill>
                <a:latin typeface="Lato"/>
                <a:ea typeface="Lato"/>
                <a:cs typeface="Lato"/>
              </a:rPr>
              <a:t>Membership marketing email for those who did not already join</a:t>
            </a:r>
            <a:endParaRPr lang="en-US" sz="4300">
              <a:solidFill>
                <a:schemeClr val="bg1"/>
              </a:solidFill>
              <a:latin typeface="Lato" panose="020F0502020204030203" pitchFamily="34" charset="0"/>
              <a:ea typeface="Lato" panose="020F0502020204030203" pitchFamily="34" charset="0"/>
              <a:cs typeface="Lato" panose="020F0502020204030203" pitchFamily="34" charset="0"/>
            </a:endParaRPr>
          </a:p>
          <a:p>
            <a:pPr marL="685800" indent="-685800" algn="l">
              <a:buFont typeface="Arial" panose="020B0604020202020204" pitchFamily="34" charset="0"/>
              <a:buChar char="•"/>
            </a:pPr>
            <a:r>
              <a:rPr lang="en-US" sz="4300">
                <a:solidFill>
                  <a:schemeClr val="bg1"/>
                </a:solidFill>
                <a:latin typeface="Lato"/>
                <a:ea typeface="Lato"/>
                <a:cs typeface="Lato"/>
              </a:rPr>
              <a:t>Retargeting </a:t>
            </a:r>
            <a:endParaRPr lang="en-US" sz="4300">
              <a:solidFill>
                <a:schemeClr val="bg1"/>
              </a:solidFill>
              <a:latin typeface="Lato" panose="020F0502020204030203" pitchFamily="34" charset="0"/>
              <a:ea typeface="Lato" panose="020F0502020204030203" pitchFamily="34" charset="0"/>
              <a:cs typeface="Lato" panose="020F0502020204030203" pitchFamily="34" charset="0"/>
            </a:endParaRPr>
          </a:p>
          <a:p>
            <a:pPr marL="685800" indent="-685800" algn="l">
              <a:buFont typeface="Arial" panose="020B0604020202020204" pitchFamily="34" charset="0"/>
              <a:buChar char="•"/>
            </a:pPr>
            <a:endParaRPr lang="en-US" sz="36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586333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AF39-AD5F-4A2B-BA91-02185D90FA34}"/>
              </a:ext>
            </a:extLst>
          </p:cNvPr>
          <p:cNvSpPr>
            <a:spLocks noGrp="1"/>
          </p:cNvSpPr>
          <p:nvPr>
            <p:ph type="title"/>
          </p:nvPr>
        </p:nvSpPr>
        <p:spPr>
          <a:xfrm>
            <a:off x="1689100" y="952499"/>
            <a:ext cx="21005800" cy="9761883"/>
          </a:xfrm>
        </p:spPr>
        <p:txBody>
          <a:bodyPr>
            <a:normAutofit/>
          </a:bodyPr>
          <a:lstStyle/>
          <a:p>
            <a:r>
              <a:rPr lang="en-US" sz="8800" dirty="0">
                <a:latin typeface="Lato"/>
                <a:ea typeface="Lato"/>
                <a:cs typeface="Lato"/>
              </a:rPr>
              <a:t>Questions?</a:t>
            </a:r>
            <a:br>
              <a:rPr lang="en-US" sz="8800" dirty="0">
                <a:latin typeface="Lato"/>
                <a:ea typeface="Lato"/>
                <a:cs typeface="Lato"/>
              </a:rPr>
            </a:br>
            <a:br>
              <a:rPr lang="en-US" sz="8800" dirty="0">
                <a:latin typeface="Lato"/>
                <a:ea typeface="Lato"/>
                <a:cs typeface="Lato"/>
              </a:rPr>
            </a:br>
            <a:r>
              <a:rPr lang="en-US" sz="8800" dirty="0">
                <a:latin typeface="Lato"/>
                <a:ea typeface="Lato"/>
                <a:cs typeface="Lato"/>
              </a:rPr>
              <a:t>#JoinTheLeague</a:t>
            </a:r>
          </a:p>
        </p:txBody>
      </p:sp>
      <p:sp>
        <p:nvSpPr>
          <p:cNvPr id="3" name="Title 1">
            <a:extLst>
              <a:ext uri="{FF2B5EF4-FFF2-40B4-BE49-F238E27FC236}">
                <a16:creationId xmlns:a16="http://schemas.microsoft.com/office/drawing/2014/main" id="{7C43B6A6-123B-2B75-A4E8-C4E2D9A33381}"/>
              </a:ext>
            </a:extLst>
          </p:cNvPr>
          <p:cNvSpPr txBox="1">
            <a:spLocks/>
          </p:cNvSpPr>
          <p:nvPr/>
        </p:nvSpPr>
        <p:spPr>
          <a:xfrm>
            <a:off x="1494028" y="3486150"/>
            <a:ext cx="21005800" cy="639318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algn="l"/>
            <a:endParaRPr lang="en-US" sz="7000">
              <a:latin typeface="Lato" panose="020F0502020204030203" pitchFamily="34" charset="0"/>
              <a:ea typeface="Lato" panose="020F0502020204030203" pitchFamily="34" charset="0"/>
              <a:cs typeface="Lato" panose="020F0502020204030203" pitchFamily="34" charset="0"/>
            </a:endParaRPr>
          </a:p>
        </p:txBody>
      </p:sp>
      <p:sp>
        <p:nvSpPr>
          <p:cNvPr id="5" name="Title 1">
            <a:extLst>
              <a:ext uri="{FF2B5EF4-FFF2-40B4-BE49-F238E27FC236}">
                <a16:creationId xmlns:a16="http://schemas.microsoft.com/office/drawing/2014/main" id="{FC686055-002A-723D-78A9-4C7FD9CEBAA6}"/>
              </a:ext>
            </a:extLst>
          </p:cNvPr>
          <p:cNvSpPr txBox="1">
            <a:spLocks/>
          </p:cNvSpPr>
          <p:nvPr/>
        </p:nvSpPr>
        <p:spPr>
          <a:xfrm>
            <a:off x="1091692" y="7803642"/>
            <a:ext cx="11527028" cy="2286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marL="857250" indent="-857250" algn="l">
              <a:buFont typeface="Arial" panose="020B0604020202020204" pitchFamily="34" charset="0"/>
              <a:buChar char="•"/>
            </a:pPr>
            <a:endParaRPr lang="en-US" sz="56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2575680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50F05B-FDA7-7B20-ED7F-AD161FB66241}"/>
              </a:ext>
            </a:extLst>
          </p:cNvPr>
          <p:cNvSpPr>
            <a:spLocks noGrp="1"/>
          </p:cNvSpPr>
          <p:nvPr>
            <p:ph type="title"/>
          </p:nvPr>
        </p:nvSpPr>
        <p:spPr/>
        <p:txBody>
          <a:bodyPr>
            <a:normAutofit/>
          </a:bodyPr>
          <a:lstStyle/>
          <a:p>
            <a:r>
              <a:rPr lang="en-US" sz="8400" dirty="0">
                <a:latin typeface="Lato"/>
                <a:ea typeface="Lato"/>
                <a:cs typeface="Lato"/>
              </a:rPr>
              <a:t>What is a Membership Drive?</a:t>
            </a:r>
            <a:endParaRPr lang="en-US" sz="8400" dirty="0">
              <a:latin typeface="Lato" panose="020F0502020204030203" pitchFamily="34" charset="0"/>
              <a:ea typeface="Lato" panose="020F0502020204030203" pitchFamily="34" charset="0"/>
              <a:cs typeface="Lato" panose="020F0502020204030203" pitchFamily="34" charset="0"/>
            </a:endParaRPr>
          </a:p>
        </p:txBody>
      </p:sp>
      <p:sp>
        <p:nvSpPr>
          <p:cNvPr id="7" name="Title 4">
            <a:extLst>
              <a:ext uri="{FF2B5EF4-FFF2-40B4-BE49-F238E27FC236}">
                <a16:creationId xmlns:a16="http://schemas.microsoft.com/office/drawing/2014/main" id="{E75A2B0E-3995-D6D3-59D9-3276A14ED166}"/>
              </a:ext>
            </a:extLst>
          </p:cNvPr>
          <p:cNvSpPr txBox="1">
            <a:spLocks/>
          </p:cNvSpPr>
          <p:nvPr/>
        </p:nvSpPr>
        <p:spPr>
          <a:xfrm>
            <a:off x="1689100" y="3225800"/>
            <a:ext cx="18659348" cy="857605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marL="571500" indent="-571500" algn="l">
              <a:buFont typeface="Arial"/>
              <a:buChar char="•"/>
            </a:pPr>
            <a:r>
              <a:rPr lang="en-US" sz="4400" dirty="0">
                <a:solidFill>
                  <a:schemeClr val="bg1"/>
                </a:solidFill>
                <a:latin typeface="Lato"/>
                <a:ea typeface="+mn-lt"/>
                <a:cs typeface="+mn-lt"/>
              </a:rPr>
              <a:t>A membership drive is a strategic effort by an organization to recruit new members and increase its membership base. It’s a campaign geared toward targeting and attracting people interested in the organization’s mission, goals, and activities. </a:t>
            </a:r>
          </a:p>
          <a:p>
            <a:pPr marL="571500" indent="-571500" algn="l">
              <a:buFont typeface="Arial"/>
              <a:buChar char="•"/>
            </a:pPr>
            <a:endParaRPr lang="en-US" sz="4400">
              <a:solidFill>
                <a:schemeClr val="bg1"/>
              </a:solidFill>
              <a:latin typeface="Lato"/>
              <a:ea typeface="+mn-lt"/>
              <a:cs typeface="+mn-lt"/>
            </a:endParaRPr>
          </a:p>
          <a:p>
            <a:pPr marL="571500" indent="-571500" algn="l">
              <a:buFont typeface="Arial"/>
              <a:buChar char="•"/>
            </a:pPr>
            <a:r>
              <a:rPr lang="en-US" sz="4400" dirty="0">
                <a:solidFill>
                  <a:schemeClr val="bg1"/>
                </a:solidFill>
                <a:latin typeface="Lato"/>
                <a:ea typeface="+mn-lt"/>
                <a:cs typeface="+mn-lt"/>
              </a:rPr>
              <a:t>The main objective of a membership drive is to find potential members and encourage them to join, thus building a strong community of people who want to participate in the organization’s programs, events, volunteer efforts, etc. Membership drives help organizations reach their goals, expand their impact, and ensure their future growth</a:t>
            </a:r>
          </a:p>
        </p:txBody>
      </p:sp>
    </p:spTree>
    <p:extLst>
      <p:ext uri="{BB962C8B-B14F-4D97-AF65-F5344CB8AC3E}">
        <p14:creationId xmlns:p14="http://schemas.microsoft.com/office/powerpoint/2010/main" val="35923824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50F05B-FDA7-7B20-ED7F-AD161FB66241}"/>
              </a:ext>
            </a:extLst>
          </p:cNvPr>
          <p:cNvSpPr>
            <a:spLocks noGrp="1"/>
          </p:cNvSpPr>
          <p:nvPr>
            <p:ph type="title"/>
          </p:nvPr>
        </p:nvSpPr>
        <p:spPr/>
        <p:txBody>
          <a:bodyPr>
            <a:normAutofit/>
          </a:bodyPr>
          <a:lstStyle/>
          <a:p>
            <a:r>
              <a:rPr lang="en-US" sz="8400">
                <a:latin typeface="Lato" panose="020F0502020204030203" pitchFamily="34" charset="0"/>
                <a:ea typeface="Lato" panose="020F0502020204030203" pitchFamily="34" charset="0"/>
                <a:cs typeface="Lato" panose="020F0502020204030203" pitchFamily="34" charset="0"/>
              </a:rPr>
              <a:t>Objectives</a:t>
            </a:r>
          </a:p>
        </p:txBody>
      </p:sp>
      <p:sp>
        <p:nvSpPr>
          <p:cNvPr id="7" name="Title 4">
            <a:extLst>
              <a:ext uri="{FF2B5EF4-FFF2-40B4-BE49-F238E27FC236}">
                <a16:creationId xmlns:a16="http://schemas.microsoft.com/office/drawing/2014/main" id="{E75A2B0E-3995-D6D3-59D9-3276A14ED166}"/>
              </a:ext>
            </a:extLst>
          </p:cNvPr>
          <p:cNvSpPr txBox="1">
            <a:spLocks/>
          </p:cNvSpPr>
          <p:nvPr/>
        </p:nvSpPr>
        <p:spPr>
          <a:xfrm>
            <a:off x="1689100" y="3207078"/>
            <a:ext cx="19774853" cy="5425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marL="1143000" indent="-1143000" algn="l">
              <a:buFont typeface="Arial" panose="020B0604020202020204" pitchFamily="34" charset="0"/>
              <a:buChar char="•"/>
            </a:pPr>
            <a:endParaRPr lang="en-US" sz="4400" dirty="0">
              <a:latin typeface="Lato" panose="020F0502020204030203" pitchFamily="34" charset="0"/>
              <a:ea typeface="Lato" panose="020F0502020204030203" pitchFamily="34" charset="0"/>
              <a:cs typeface="Lato" panose="020F0502020204030203" pitchFamily="34" charset="0"/>
            </a:endParaRPr>
          </a:p>
          <a:p>
            <a:pPr marL="1143000" indent="-1143000" algn="l">
              <a:buFont typeface="Arial,Sans-Serif" panose="020B0604020202020204" pitchFamily="34" charset="0"/>
              <a:buChar char="•"/>
            </a:pPr>
            <a:r>
              <a:rPr lang="en-US" sz="4400" dirty="0">
                <a:solidFill>
                  <a:schemeClr val="bg1"/>
                </a:solidFill>
                <a:latin typeface="Lato"/>
                <a:ea typeface="Lato"/>
                <a:cs typeface="Lato"/>
              </a:rPr>
              <a:t>Increase Membership (</a:t>
            </a:r>
            <a:r>
              <a:rPr lang="en-US" sz="4400" dirty="0">
                <a:solidFill>
                  <a:schemeClr val="bg1"/>
                </a:solidFill>
                <a:latin typeface="Arial"/>
                <a:ea typeface="Lato"/>
                <a:cs typeface="Arial"/>
              </a:rPr>
              <a:t>Build and Grow Maritime Support Community)</a:t>
            </a:r>
            <a:endParaRPr lang="en-US" sz="4400">
              <a:solidFill>
                <a:schemeClr val="bg1"/>
              </a:solidFill>
              <a:latin typeface="Arial"/>
              <a:ea typeface="Lato"/>
              <a:cs typeface="Arial"/>
            </a:endParaRPr>
          </a:p>
          <a:p>
            <a:pPr marL="1143000" indent="-1143000" algn="l">
              <a:buFont typeface="Arial" panose="020B0604020202020204" pitchFamily="34" charset="0"/>
              <a:buChar char="•"/>
            </a:pPr>
            <a:r>
              <a:rPr lang="en-US" sz="4400" dirty="0">
                <a:solidFill>
                  <a:schemeClr val="bg1"/>
                </a:solidFill>
                <a:latin typeface="Lato"/>
                <a:ea typeface="Lato"/>
                <a:cs typeface="Lato"/>
              </a:rPr>
              <a:t>Raise Navy League Awareness</a:t>
            </a:r>
            <a:endParaRPr lang="en-US" sz="44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1143000" indent="-1143000" algn="l">
              <a:buFont typeface="Arial" panose="020B0604020202020204" pitchFamily="34" charset="0"/>
              <a:buChar char="•"/>
            </a:pPr>
            <a:r>
              <a:rPr lang="en-US" sz="4400" dirty="0">
                <a:solidFill>
                  <a:schemeClr val="bg1"/>
                </a:solidFill>
                <a:latin typeface="Lato"/>
                <a:ea typeface="Lato"/>
                <a:cs typeface="Lato"/>
              </a:rPr>
              <a:t>Support Councils Through Marketing Efforts &amp; Resources</a:t>
            </a:r>
          </a:p>
          <a:p>
            <a:pPr marL="1143000" indent="-1143000" algn="l">
              <a:buFont typeface="Arial" panose="020B0604020202020204" pitchFamily="34" charset="0"/>
              <a:buChar char="•"/>
            </a:pPr>
            <a:r>
              <a:rPr lang="en-US" sz="4400" dirty="0">
                <a:solidFill>
                  <a:schemeClr val="bg1"/>
                </a:solidFill>
                <a:latin typeface="Lato"/>
                <a:ea typeface="Lato"/>
                <a:cs typeface="Lato"/>
              </a:rPr>
              <a:t>Engage Current Members</a:t>
            </a:r>
          </a:p>
          <a:p>
            <a:pPr marL="1143000" indent="-1143000" algn="l">
              <a:buFont typeface="Arial" panose="020B0604020202020204" pitchFamily="34" charset="0"/>
              <a:buChar char="•"/>
            </a:pPr>
            <a:r>
              <a:rPr lang="en-US" sz="4400" dirty="0">
                <a:solidFill>
                  <a:schemeClr val="bg1"/>
                </a:solidFill>
                <a:latin typeface="Lato"/>
                <a:ea typeface="Lato"/>
                <a:cs typeface="Lato"/>
              </a:rPr>
              <a:t>Create a Unified Campaign that Showcases the Value of Joining the Navy League </a:t>
            </a:r>
          </a:p>
          <a:p>
            <a:pPr marL="1143000" indent="-1143000" algn="l">
              <a:buFont typeface="Arial" panose="020B0604020202020204" pitchFamily="34" charset="0"/>
              <a:buChar char="•"/>
            </a:pPr>
            <a:endParaRPr lang="en-US" sz="4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946585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D16C-55F2-4019-9F08-1E76FEBA762A}"/>
              </a:ext>
            </a:extLst>
          </p:cNvPr>
          <p:cNvSpPr>
            <a:spLocks noGrp="1"/>
          </p:cNvSpPr>
          <p:nvPr>
            <p:ph type="title"/>
          </p:nvPr>
        </p:nvSpPr>
        <p:spPr>
          <a:xfrm>
            <a:off x="2665185" y="1104900"/>
            <a:ext cx="19053629" cy="2114161"/>
          </a:xfrm>
        </p:spPr>
        <p:txBody>
          <a:bodyPr>
            <a:normAutofit/>
          </a:bodyPr>
          <a:lstStyle/>
          <a:p>
            <a:r>
              <a:rPr lang="en-US">
                <a:latin typeface="Lato" panose="020F0502020204030203" pitchFamily="34" charset="0"/>
                <a:ea typeface="Lato" panose="020F0502020204030203" pitchFamily="34" charset="0"/>
                <a:cs typeface="Lato" panose="020F0502020204030203" pitchFamily="34" charset="0"/>
              </a:rPr>
              <a:t>Value Proposition</a:t>
            </a:r>
          </a:p>
        </p:txBody>
      </p:sp>
      <p:sp>
        <p:nvSpPr>
          <p:cNvPr id="4" name="Text Placeholder 2">
            <a:extLst>
              <a:ext uri="{FF2B5EF4-FFF2-40B4-BE49-F238E27FC236}">
                <a16:creationId xmlns:a16="http://schemas.microsoft.com/office/drawing/2014/main" id="{5330D141-D25C-E4F6-0191-6220019E1875}"/>
              </a:ext>
            </a:extLst>
          </p:cNvPr>
          <p:cNvSpPr>
            <a:spLocks noGrp="1"/>
          </p:cNvSpPr>
          <p:nvPr>
            <p:ph type="body" idx="1"/>
          </p:nvPr>
        </p:nvSpPr>
        <p:spPr>
          <a:xfrm>
            <a:off x="2139485" y="3414561"/>
            <a:ext cx="20675948" cy="7865800"/>
          </a:xfrm>
        </p:spPr>
        <p:txBody>
          <a:bodyPr>
            <a:normAutofit fontScale="92500" lnSpcReduction="10000"/>
          </a:bodyPr>
          <a:lstStyle/>
          <a:p>
            <a:pPr algn="l"/>
            <a:r>
              <a:rPr lang="en-US" sz="5400" dirty="0">
                <a:latin typeface="Lato"/>
                <a:ea typeface="Lato"/>
                <a:cs typeface="Lato"/>
              </a:rPr>
              <a:t>What unique value and benefits will members receive by joining your council? </a:t>
            </a:r>
            <a:endParaRPr lang="en-US" sz="5400">
              <a:latin typeface="Lato" panose="020F0502020204030203" pitchFamily="34" charset="0"/>
              <a:ea typeface="Lato" panose="020F0502020204030203" pitchFamily="34" charset="0"/>
              <a:cs typeface="Lato" panose="020F0502020204030203" pitchFamily="34" charset="0"/>
            </a:endParaRPr>
          </a:p>
          <a:p>
            <a:pPr algn="l"/>
            <a:endParaRPr lang="en-US" sz="5400" dirty="0">
              <a:solidFill>
                <a:srgbClr val="FFFFFF"/>
              </a:solidFill>
              <a:latin typeface="Lato"/>
              <a:ea typeface="Lato"/>
              <a:cs typeface="Lato"/>
            </a:endParaRPr>
          </a:p>
          <a:p>
            <a:pPr algn="l">
              <a:buFont typeface="Arial"/>
              <a:buChar char="•"/>
            </a:pPr>
            <a:r>
              <a:rPr lang="en-US" sz="4000" dirty="0">
                <a:solidFill>
                  <a:srgbClr val="FFFFFF"/>
                </a:solidFill>
                <a:latin typeface="Lato"/>
                <a:ea typeface="+mn-lt"/>
                <a:cs typeface="+mn-lt"/>
              </a:rPr>
              <a:t> Direct impact</a:t>
            </a:r>
            <a:endParaRPr lang="en-US" sz="4000">
              <a:solidFill>
                <a:srgbClr val="FFFFFF"/>
              </a:solidFill>
              <a:latin typeface="Lato"/>
              <a:ea typeface="Lato"/>
              <a:cs typeface="+mn-lt"/>
            </a:endParaRPr>
          </a:p>
          <a:p>
            <a:pPr algn="l">
              <a:buFont typeface="Arial"/>
              <a:buChar char="•"/>
            </a:pPr>
            <a:r>
              <a:rPr lang="en-US" sz="4000" dirty="0">
                <a:solidFill>
                  <a:srgbClr val="FFFFFF"/>
                </a:solidFill>
                <a:latin typeface="Lato"/>
                <a:ea typeface="+mn-lt"/>
                <a:cs typeface="+mn-lt"/>
              </a:rPr>
              <a:t> Advocacy</a:t>
            </a:r>
            <a:endParaRPr lang="en-US" sz="4000">
              <a:latin typeface="Lato"/>
              <a:ea typeface="Lato"/>
              <a:cs typeface="Arial"/>
            </a:endParaRPr>
          </a:p>
          <a:p>
            <a:pPr algn="l">
              <a:buFont typeface="Arial"/>
              <a:buChar char="•"/>
            </a:pPr>
            <a:r>
              <a:rPr lang="en-US" sz="4000" dirty="0">
                <a:solidFill>
                  <a:srgbClr val="FFFFFF"/>
                </a:solidFill>
                <a:latin typeface="Lato"/>
                <a:ea typeface="+mn-lt"/>
                <a:cs typeface="+mn-lt"/>
              </a:rPr>
              <a:t> Networking opportunities</a:t>
            </a:r>
            <a:endParaRPr lang="en-US" sz="4000">
              <a:solidFill>
                <a:srgbClr val="FFFFFF"/>
              </a:solidFill>
              <a:latin typeface="Lato"/>
              <a:ea typeface="Lato"/>
              <a:cs typeface="+mn-lt"/>
            </a:endParaRPr>
          </a:p>
          <a:p>
            <a:pPr algn="l">
              <a:buFont typeface="Arial"/>
              <a:buChar char="•"/>
            </a:pPr>
            <a:r>
              <a:rPr lang="en-US" sz="4000" dirty="0">
                <a:solidFill>
                  <a:srgbClr val="FFFFFF"/>
                </a:solidFill>
                <a:latin typeface="Lato"/>
                <a:ea typeface="+mn-lt"/>
                <a:cs typeface="+mn-lt"/>
              </a:rPr>
              <a:t> Events</a:t>
            </a:r>
            <a:endParaRPr lang="en-US" sz="4000">
              <a:latin typeface="Lato"/>
              <a:ea typeface="Lato"/>
              <a:cs typeface="Arial"/>
            </a:endParaRPr>
          </a:p>
          <a:p>
            <a:pPr algn="l">
              <a:buFont typeface="Arial"/>
              <a:buChar char="•"/>
            </a:pPr>
            <a:r>
              <a:rPr lang="en-US" sz="4000" dirty="0">
                <a:solidFill>
                  <a:srgbClr val="FFFFFF"/>
                </a:solidFill>
                <a:latin typeface="Lato"/>
                <a:ea typeface="+mn-lt"/>
                <a:cs typeface="+mn-lt"/>
              </a:rPr>
              <a:t> Educational resources</a:t>
            </a:r>
            <a:endParaRPr lang="en-US" sz="4000">
              <a:solidFill>
                <a:srgbClr val="FFFFFF"/>
              </a:solidFill>
              <a:latin typeface="Lato"/>
              <a:ea typeface="Lato"/>
              <a:cs typeface="+mn-lt"/>
            </a:endParaRPr>
          </a:p>
          <a:p>
            <a:pPr algn="l">
              <a:buFont typeface="Arial"/>
              <a:buChar char="•"/>
            </a:pPr>
            <a:r>
              <a:rPr lang="en-US" sz="4000" dirty="0">
                <a:solidFill>
                  <a:srgbClr val="FFFFFF"/>
                </a:solidFill>
                <a:latin typeface="Lato"/>
                <a:ea typeface="+mn-lt"/>
                <a:cs typeface="+mn-lt"/>
              </a:rPr>
              <a:t> Awards and Honors</a:t>
            </a:r>
            <a:endParaRPr lang="en-US" sz="4000" dirty="0">
              <a:solidFill>
                <a:srgbClr val="FFFFFF"/>
              </a:solidFill>
              <a:latin typeface="Lato"/>
              <a:ea typeface="Lato" panose="020F0502020204030203" pitchFamily="34" charset="0"/>
              <a:cs typeface="Arial" panose="020B0604020202020204"/>
            </a:endParaRPr>
          </a:p>
          <a:p>
            <a:pPr algn="l">
              <a:buFont typeface="Arial"/>
              <a:buChar char="•"/>
            </a:pPr>
            <a:r>
              <a:rPr lang="en-US" sz="4000" dirty="0">
                <a:solidFill>
                  <a:srgbClr val="FFFFFF"/>
                </a:solidFill>
                <a:latin typeface="Lato"/>
                <a:ea typeface="Lato"/>
                <a:cs typeface="Arial"/>
              </a:rPr>
              <a:t> Sense of Community </a:t>
            </a:r>
          </a:p>
          <a:p>
            <a:pPr algn="l">
              <a:buFont typeface="Arial"/>
              <a:buChar char="•"/>
            </a:pPr>
            <a:endParaRPr lang="en-US" sz="4000" dirty="0">
              <a:solidFill>
                <a:srgbClr val="FFFFFF"/>
              </a:solidFill>
              <a:latin typeface="Lato"/>
              <a:ea typeface="Lato"/>
              <a:cs typeface="Arial"/>
            </a:endParaRPr>
          </a:p>
          <a:p>
            <a:pPr algn="l">
              <a:buFont typeface="Arial"/>
              <a:buChar char="•"/>
            </a:pPr>
            <a:endParaRPr lang="en-US" sz="4000" dirty="0">
              <a:solidFill>
                <a:srgbClr val="FFFFFF"/>
              </a:solidFill>
              <a:latin typeface="Lato"/>
              <a:ea typeface="Lato"/>
              <a:cs typeface="Arial"/>
            </a:endParaRPr>
          </a:p>
          <a:p>
            <a:pPr marL="285750" indent="-285750" algn="l">
              <a:buFont typeface="Arial"/>
              <a:buChar char="•"/>
            </a:pPr>
            <a:r>
              <a:rPr lang="en-US" sz="5400" dirty="0">
                <a:solidFill>
                  <a:srgbClr val="FFFFFF"/>
                </a:solidFill>
                <a:latin typeface="Segoe UI"/>
                <a:ea typeface="Lato"/>
                <a:cs typeface="Segoe UI"/>
              </a:rPr>
              <a:t>What makes your council unique?</a:t>
            </a:r>
            <a:endParaRPr lang="en-US" sz="5400">
              <a:ea typeface="Lato"/>
              <a:cs typeface="Arial"/>
            </a:endParaRPr>
          </a:p>
          <a:p>
            <a:pPr algn="l"/>
            <a:endParaRPr lang="en-US" dirty="0">
              <a:solidFill>
                <a:schemeClr val="accent4"/>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1202950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DC499-C9D4-46F6-FA2D-52958481AAF5}"/>
              </a:ext>
            </a:extLst>
          </p:cNvPr>
          <p:cNvSpPr>
            <a:spLocks noGrp="1"/>
          </p:cNvSpPr>
          <p:nvPr>
            <p:ph type="title"/>
          </p:nvPr>
        </p:nvSpPr>
        <p:spPr/>
        <p:txBody>
          <a:bodyPr>
            <a:normAutofit/>
          </a:bodyPr>
          <a:lstStyle/>
          <a:p>
            <a:r>
              <a:rPr lang="en-US" sz="8400">
                <a:latin typeface="Lato" panose="020F0502020204030203" pitchFamily="34" charset="0"/>
                <a:ea typeface="Lato" panose="020F0502020204030203" pitchFamily="34" charset="0"/>
                <a:cs typeface="Lato" panose="020F0502020204030203" pitchFamily="34" charset="0"/>
              </a:rPr>
              <a:t>Timeline</a:t>
            </a:r>
          </a:p>
        </p:txBody>
      </p:sp>
      <p:sp>
        <p:nvSpPr>
          <p:cNvPr id="3" name="Title 4">
            <a:extLst>
              <a:ext uri="{FF2B5EF4-FFF2-40B4-BE49-F238E27FC236}">
                <a16:creationId xmlns:a16="http://schemas.microsoft.com/office/drawing/2014/main" id="{9928778A-6B8B-5754-6B9E-D89F8DFE2EED}"/>
              </a:ext>
            </a:extLst>
          </p:cNvPr>
          <p:cNvSpPr txBox="1">
            <a:spLocks/>
          </p:cNvSpPr>
          <p:nvPr/>
        </p:nvSpPr>
        <p:spPr>
          <a:xfrm>
            <a:off x="2320642" y="4591812"/>
            <a:ext cx="20964749" cy="383895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algn="l"/>
            <a:r>
              <a:rPr lang="en-US" sz="4800" b="1" dirty="0">
                <a:latin typeface="Lato"/>
                <a:ea typeface="Lato"/>
                <a:cs typeface="Lato"/>
              </a:rPr>
              <a:t>July – October 2024</a:t>
            </a:r>
          </a:p>
          <a:p>
            <a:pPr marL="685800" indent="-685800" algn="l">
              <a:buFont typeface="Arial" panose="020B0604020202020204" pitchFamily="34" charset="0"/>
              <a:buChar char="•"/>
            </a:pPr>
            <a:r>
              <a:rPr lang="en-US" sz="4800" dirty="0">
                <a:solidFill>
                  <a:schemeClr val="bg1"/>
                </a:solidFill>
                <a:latin typeface="Lato"/>
                <a:ea typeface="Lato"/>
                <a:cs typeface="Lato"/>
              </a:rPr>
              <a:t>Preparation &amp; Toolkit Development Phase </a:t>
            </a:r>
            <a:r>
              <a:rPr lang="en-US" sz="4800" dirty="0">
                <a:solidFill>
                  <a:schemeClr val="accent4"/>
                </a:solidFill>
                <a:latin typeface="Lato"/>
                <a:ea typeface="Lato"/>
                <a:cs typeface="Lato"/>
              </a:rPr>
              <a:t>(July)</a:t>
            </a:r>
          </a:p>
          <a:p>
            <a:pPr marL="685800" indent="-685800" algn="l">
              <a:buFont typeface="Arial" panose="020B0604020202020204" pitchFamily="34" charset="0"/>
              <a:buChar char="•"/>
            </a:pPr>
            <a:r>
              <a:rPr lang="en-US" sz="4800" dirty="0">
                <a:solidFill>
                  <a:schemeClr val="bg1"/>
                </a:solidFill>
                <a:latin typeface="Lato"/>
                <a:ea typeface="Lato"/>
                <a:cs typeface="Lato"/>
              </a:rPr>
              <a:t>Event Planning Phase (Council Level) </a:t>
            </a:r>
            <a:r>
              <a:rPr lang="en-US" sz="4800" dirty="0">
                <a:solidFill>
                  <a:schemeClr val="accent4"/>
                </a:solidFill>
                <a:latin typeface="Lato"/>
                <a:ea typeface="Lato"/>
                <a:cs typeface="Lato"/>
              </a:rPr>
              <a:t>(Now - August)</a:t>
            </a:r>
          </a:p>
          <a:p>
            <a:pPr marL="685800" indent="-685800" algn="l">
              <a:buFont typeface="Arial" panose="020B0604020202020204" pitchFamily="34" charset="0"/>
              <a:buChar char="•"/>
            </a:pPr>
            <a:r>
              <a:rPr lang="en-US" sz="4800" dirty="0">
                <a:solidFill>
                  <a:schemeClr val="bg1"/>
                </a:solidFill>
                <a:latin typeface="Lato"/>
                <a:ea typeface="Lato"/>
                <a:cs typeface="Lato"/>
              </a:rPr>
              <a:t>Pre-Membership Drive Marketing and Communications </a:t>
            </a:r>
            <a:r>
              <a:rPr lang="en-US" sz="4800" dirty="0">
                <a:solidFill>
                  <a:schemeClr val="accent4"/>
                </a:solidFill>
                <a:latin typeface="Lato"/>
                <a:ea typeface="Lato"/>
                <a:cs typeface="Lato"/>
              </a:rPr>
              <a:t>(August – October)</a:t>
            </a:r>
          </a:p>
          <a:p>
            <a:pPr marL="685800" indent="-685800" algn="l">
              <a:buFont typeface="Arial" panose="020B0604020202020204" pitchFamily="34" charset="0"/>
              <a:buChar char="•"/>
            </a:pPr>
            <a:r>
              <a:rPr lang="en-US" sz="4800" dirty="0">
                <a:solidFill>
                  <a:schemeClr val="bg1"/>
                </a:solidFill>
                <a:latin typeface="Lato"/>
                <a:ea typeface="Lato"/>
                <a:cs typeface="Lato"/>
              </a:rPr>
              <a:t>Membership Drive Execution </a:t>
            </a:r>
            <a:r>
              <a:rPr lang="en-US" sz="4800" dirty="0">
                <a:solidFill>
                  <a:schemeClr val="accent4"/>
                </a:solidFill>
                <a:latin typeface="Lato"/>
                <a:ea typeface="Lato"/>
                <a:cs typeface="Lato"/>
              </a:rPr>
              <a:t>(October)</a:t>
            </a:r>
          </a:p>
          <a:p>
            <a:pPr marL="685800" indent="-685800" algn="l">
              <a:buFont typeface="Arial" panose="020B0604020202020204" pitchFamily="34" charset="0"/>
              <a:buChar char="•"/>
            </a:pPr>
            <a:r>
              <a:rPr lang="en-US" sz="4800" dirty="0">
                <a:solidFill>
                  <a:schemeClr val="bg1"/>
                </a:solidFill>
                <a:latin typeface="Lato"/>
                <a:ea typeface="Lato"/>
                <a:cs typeface="Lato"/>
              </a:rPr>
              <a:t>Post Event Follow-Up </a:t>
            </a:r>
            <a:r>
              <a:rPr lang="en-US" sz="4800" dirty="0">
                <a:solidFill>
                  <a:schemeClr val="accent4"/>
                </a:solidFill>
                <a:latin typeface="Lato"/>
                <a:ea typeface="Lato"/>
                <a:cs typeface="Lato"/>
              </a:rPr>
              <a:t>(October – November)</a:t>
            </a:r>
          </a:p>
          <a:p>
            <a:pPr marL="685800" indent="-685800" algn="l">
              <a:buFont typeface="Arial" panose="020B0604020202020204" pitchFamily="34" charset="0"/>
              <a:buChar char="•"/>
            </a:pPr>
            <a:endParaRPr lang="en-US" sz="4800">
              <a:latin typeface="Lato" panose="020F0502020204030203" pitchFamily="34" charset="0"/>
              <a:ea typeface="Lato" panose="020F0502020204030203" pitchFamily="34" charset="0"/>
              <a:cs typeface="Lato" panose="020F0502020204030203" pitchFamily="34" charset="0"/>
            </a:endParaRPr>
          </a:p>
          <a:p>
            <a:pPr marL="685800" indent="-685800" algn="l">
              <a:buFont typeface="Arial" panose="020B0604020202020204" pitchFamily="34" charset="0"/>
              <a:buChar char="•"/>
            </a:pPr>
            <a:r>
              <a:rPr lang="en-US" sz="4800" dirty="0">
                <a:latin typeface="Lato"/>
                <a:ea typeface="Lato"/>
                <a:cs typeface="Lato"/>
              </a:rPr>
              <a:t>Why October?</a:t>
            </a:r>
            <a:endParaRPr lang="en-US" sz="4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9828106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66AB-4AEE-ED46-8D3F-7CD29B2A1BA5}"/>
              </a:ext>
            </a:extLst>
          </p:cNvPr>
          <p:cNvSpPr>
            <a:spLocks noGrp="1"/>
          </p:cNvSpPr>
          <p:nvPr>
            <p:ph type="title"/>
          </p:nvPr>
        </p:nvSpPr>
        <p:spPr/>
        <p:txBody>
          <a:bodyPr>
            <a:normAutofit/>
          </a:bodyPr>
          <a:lstStyle/>
          <a:p>
            <a:r>
              <a:rPr lang="en-US" sz="8400">
                <a:latin typeface="Lato" panose="020F0502020204030203" pitchFamily="34" charset="0"/>
                <a:ea typeface="Lato" panose="020F0502020204030203" pitchFamily="34" charset="0"/>
                <a:cs typeface="Lato" panose="020F0502020204030203" pitchFamily="34" charset="0"/>
              </a:rPr>
              <a:t>Digital Toolkit Development</a:t>
            </a:r>
          </a:p>
        </p:txBody>
      </p:sp>
      <p:sp>
        <p:nvSpPr>
          <p:cNvPr id="4" name="Title 4">
            <a:extLst>
              <a:ext uri="{FF2B5EF4-FFF2-40B4-BE49-F238E27FC236}">
                <a16:creationId xmlns:a16="http://schemas.microsoft.com/office/drawing/2014/main" id="{B5AB2E4F-8CAD-A42D-BBBA-0A8215142CFC}"/>
              </a:ext>
            </a:extLst>
          </p:cNvPr>
          <p:cNvSpPr txBox="1">
            <a:spLocks/>
          </p:cNvSpPr>
          <p:nvPr/>
        </p:nvSpPr>
        <p:spPr>
          <a:xfrm>
            <a:off x="3331332" y="7153656"/>
            <a:ext cx="15124176" cy="383895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algn="ctr" defTabSz="825500">
              <a:defRPr sz="11200">
                <a:solidFill>
                  <a:srgbClr val="FFC000"/>
                </a:solidFill>
                <a:latin typeface="+mn-lt"/>
                <a:ea typeface="+mn-ea"/>
                <a:cs typeface="+mn-cs"/>
                <a:sym typeface="Helvetica Light"/>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algn="l"/>
            <a:r>
              <a:rPr lang="en-US" sz="4800">
                <a:latin typeface="Lato"/>
                <a:ea typeface="Lato"/>
                <a:cs typeface="Lato"/>
              </a:rPr>
              <a:t>Toolkit Content for Councils </a:t>
            </a:r>
          </a:p>
          <a:p>
            <a:pPr algn="l"/>
            <a:endParaRPr lang="en-US" sz="4800">
              <a:solidFill>
                <a:schemeClr val="bg1"/>
              </a:solidFill>
              <a:latin typeface="Lato" panose="020F0502020204030203" pitchFamily="34" charset="0"/>
              <a:ea typeface="Lato" panose="020F0502020204030203" pitchFamily="34" charset="0"/>
              <a:cs typeface="Lato" panose="020F0502020204030203" pitchFamily="34" charset="0"/>
            </a:endParaRPr>
          </a:p>
          <a:p>
            <a:pPr marL="685800" indent="-685800" algn="l">
              <a:buFont typeface="Arial" panose="020B0604020202020204" pitchFamily="34" charset="0"/>
              <a:buChar char="•"/>
            </a:pPr>
            <a:r>
              <a:rPr lang="en-US" sz="4800">
                <a:solidFill>
                  <a:schemeClr val="bg1"/>
                </a:solidFill>
                <a:latin typeface="Lato"/>
                <a:ea typeface="Lato"/>
                <a:cs typeface="Lato"/>
              </a:rPr>
              <a:t>Logo Assets and Brand Guidelines</a:t>
            </a:r>
          </a:p>
          <a:p>
            <a:pPr marL="685800" indent="-685800" algn="l">
              <a:buFont typeface="Arial" panose="020B0604020202020204" pitchFamily="34" charset="0"/>
              <a:buChar char="•"/>
            </a:pPr>
            <a:r>
              <a:rPr lang="en-US" sz="4800">
                <a:solidFill>
                  <a:schemeClr val="bg1"/>
                </a:solidFill>
                <a:latin typeface="Lato"/>
                <a:ea typeface="Lato"/>
                <a:cs typeface="Lato"/>
              </a:rPr>
              <a:t>Email Marketing Templates</a:t>
            </a:r>
          </a:p>
          <a:p>
            <a:pPr marL="685800" indent="-685800" algn="l">
              <a:buFont typeface="Arial" panose="020B0604020202020204" pitchFamily="34" charset="0"/>
              <a:buChar char="•"/>
            </a:pPr>
            <a:r>
              <a:rPr lang="en-US" sz="4800">
                <a:solidFill>
                  <a:schemeClr val="bg1"/>
                </a:solidFill>
                <a:latin typeface="Lato"/>
                <a:ea typeface="Lato"/>
                <a:cs typeface="Lato"/>
              </a:rPr>
              <a:t>Social Media Graphics</a:t>
            </a:r>
          </a:p>
          <a:p>
            <a:pPr marL="685800" indent="-685800" algn="l">
              <a:buFont typeface="Arial" panose="020B0604020202020204" pitchFamily="34" charset="0"/>
              <a:buChar char="•"/>
            </a:pPr>
            <a:r>
              <a:rPr lang="en-US" sz="4800">
                <a:solidFill>
                  <a:schemeClr val="bg1"/>
                </a:solidFill>
                <a:latin typeface="Lato"/>
                <a:ea typeface="Lato"/>
                <a:cs typeface="Lato"/>
              </a:rPr>
              <a:t>Printable Materials</a:t>
            </a:r>
          </a:p>
          <a:p>
            <a:pPr marL="685800" indent="-685800" algn="l">
              <a:buFont typeface="Arial" panose="020B0604020202020204" pitchFamily="34" charset="0"/>
              <a:buChar char="•"/>
            </a:pPr>
            <a:r>
              <a:rPr lang="en-US" sz="4800">
                <a:solidFill>
                  <a:schemeClr val="bg1"/>
                </a:solidFill>
                <a:latin typeface="Lato"/>
                <a:ea typeface="Lato"/>
                <a:cs typeface="Lato"/>
              </a:rPr>
              <a:t>Press Release Templates</a:t>
            </a:r>
          </a:p>
          <a:p>
            <a:pPr marL="685800" indent="-685800" algn="l">
              <a:buFont typeface="Arial" panose="020B0604020202020204" pitchFamily="34" charset="0"/>
              <a:buChar char="•"/>
            </a:pPr>
            <a:r>
              <a:rPr lang="en-US" sz="4800">
                <a:solidFill>
                  <a:schemeClr val="bg1"/>
                </a:solidFill>
                <a:latin typeface="Lato"/>
                <a:ea typeface="Lato"/>
                <a:cs typeface="Lato"/>
              </a:rPr>
              <a:t>Best Practices</a:t>
            </a:r>
          </a:p>
          <a:p>
            <a:pPr marL="685800" indent="-685800" algn="l">
              <a:buFont typeface="Arial" panose="020B0604020202020204" pitchFamily="34" charset="0"/>
              <a:buChar char="•"/>
            </a:pPr>
            <a:endParaRPr lang="en-US" sz="4800">
              <a:latin typeface="Lato" panose="020F0502020204030203" pitchFamily="34" charset="0"/>
              <a:ea typeface="Lato" panose="020F0502020204030203" pitchFamily="34" charset="0"/>
              <a:cs typeface="Lato" panose="020F0502020204030203" pitchFamily="34" charset="0"/>
            </a:endParaRPr>
          </a:p>
          <a:p>
            <a:pPr marL="685800" indent="-685800" algn="l">
              <a:buFont typeface="Arial" panose="020B0604020202020204" pitchFamily="34" charset="0"/>
              <a:buChar char="•"/>
            </a:pPr>
            <a:endParaRPr lang="en-US" sz="4800">
              <a:latin typeface="Lato" panose="020F0502020204030203" pitchFamily="34" charset="0"/>
              <a:ea typeface="Lato" panose="020F0502020204030203" pitchFamily="34" charset="0"/>
              <a:cs typeface="Lato" panose="020F0502020204030203" pitchFamily="34" charset="0"/>
            </a:endParaRPr>
          </a:p>
          <a:p>
            <a:pPr marL="857250" indent="-857250" algn="l">
              <a:buFont typeface="+mj-lt"/>
              <a:buAutoNum type="romanUcPeriod"/>
            </a:pPr>
            <a:endParaRPr lang="en-US" sz="4800">
              <a:latin typeface="Lato" panose="020F0502020204030203" pitchFamily="34" charset="0"/>
              <a:ea typeface="Lato" panose="020F0502020204030203" pitchFamily="34" charset="0"/>
              <a:cs typeface="Lato" panose="020F0502020204030203" pitchFamily="34" charset="0"/>
            </a:endParaRPr>
          </a:p>
          <a:p>
            <a:pPr marL="857250" indent="-857250" algn="l">
              <a:buFont typeface="+mj-lt"/>
              <a:buAutoNum type="romanUcPeriod"/>
            </a:pPr>
            <a:endParaRPr lang="en-US" sz="4800">
              <a:latin typeface="Lato" panose="020F0502020204030203" pitchFamily="34" charset="0"/>
              <a:ea typeface="Lato" panose="020F0502020204030203" pitchFamily="34" charset="0"/>
              <a:cs typeface="Lato" panose="020F0502020204030203" pitchFamily="34" charset="0"/>
            </a:endParaRPr>
          </a:p>
          <a:p>
            <a:pPr marL="857250" indent="-857250" algn="l">
              <a:buFont typeface="+mj-lt"/>
              <a:buAutoNum type="romanUcPeriod"/>
            </a:pPr>
            <a:endParaRPr lang="en-US" sz="4800">
              <a:latin typeface="Lato" panose="020F0502020204030203" pitchFamily="34" charset="0"/>
              <a:ea typeface="Lato" panose="020F0502020204030203" pitchFamily="34" charset="0"/>
              <a:cs typeface="Lato" panose="020F0502020204030203" pitchFamily="34" charset="0"/>
            </a:endParaRPr>
          </a:p>
          <a:p>
            <a:pPr marL="857250" indent="-857250" algn="l">
              <a:buFont typeface="+mj-lt"/>
              <a:buAutoNum type="romanUcPeriod"/>
            </a:pPr>
            <a:endParaRPr lang="en-US" sz="48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241664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D16C-55F2-4019-9F08-1E76FEBA762A}"/>
              </a:ext>
            </a:extLst>
          </p:cNvPr>
          <p:cNvSpPr>
            <a:spLocks noGrp="1"/>
          </p:cNvSpPr>
          <p:nvPr>
            <p:ph type="title"/>
          </p:nvPr>
        </p:nvSpPr>
        <p:spPr>
          <a:xfrm>
            <a:off x="2649616" y="840233"/>
            <a:ext cx="19053629" cy="2114161"/>
          </a:xfrm>
        </p:spPr>
        <p:txBody>
          <a:bodyPr>
            <a:normAutofit/>
          </a:bodyPr>
          <a:lstStyle/>
          <a:p>
            <a:r>
              <a:rPr lang="en-US">
                <a:latin typeface="Lato" panose="020F0502020204030203" pitchFamily="34" charset="0"/>
                <a:ea typeface="Lato" panose="020F0502020204030203" pitchFamily="34" charset="0"/>
                <a:cs typeface="Lato" panose="020F0502020204030203" pitchFamily="34" charset="0"/>
              </a:rPr>
              <a:t>Event Submission</a:t>
            </a:r>
          </a:p>
        </p:txBody>
      </p:sp>
      <p:sp>
        <p:nvSpPr>
          <p:cNvPr id="4" name="Text Placeholder 2">
            <a:extLst>
              <a:ext uri="{FF2B5EF4-FFF2-40B4-BE49-F238E27FC236}">
                <a16:creationId xmlns:a16="http://schemas.microsoft.com/office/drawing/2014/main" id="{5330D141-D25C-E4F6-0191-6220019E1875}"/>
              </a:ext>
            </a:extLst>
          </p:cNvPr>
          <p:cNvSpPr>
            <a:spLocks noGrp="1"/>
          </p:cNvSpPr>
          <p:nvPr>
            <p:ph type="body" idx="1"/>
          </p:nvPr>
        </p:nvSpPr>
        <p:spPr>
          <a:xfrm>
            <a:off x="2801693" y="3570314"/>
            <a:ext cx="17780799" cy="8622038"/>
          </a:xfrm>
        </p:spPr>
        <p:txBody>
          <a:bodyPr>
            <a:normAutofit/>
          </a:bodyPr>
          <a:lstStyle/>
          <a:p>
            <a:pPr algn="l"/>
            <a:endParaRPr lang="en-US" sz="4800">
              <a:latin typeface="Lato"/>
              <a:ea typeface="Lato"/>
              <a:cs typeface="Lato"/>
            </a:endParaRPr>
          </a:p>
          <a:p>
            <a:pPr marL="571500" indent="-571500" algn="l">
              <a:buFont typeface="Arial" panose="020B0604020202020204" pitchFamily="34" charset="0"/>
              <a:buChar char="•"/>
            </a:pPr>
            <a:r>
              <a:rPr lang="en-US" sz="4800">
                <a:latin typeface="Lato"/>
                <a:ea typeface="Lato"/>
                <a:cs typeface="Lato"/>
              </a:rPr>
              <a:t>Councils will submit their event through a submission form or email </a:t>
            </a:r>
            <a:r>
              <a:rPr lang="en-US" sz="4800">
                <a:solidFill>
                  <a:schemeClr val="accent4"/>
                </a:solidFill>
                <a:latin typeface="Lato"/>
                <a:ea typeface="Lato"/>
                <a:cs typeface="Lato"/>
                <a:hlinkClick r:id="rId3">
                  <a:extLst>
                    <a:ext uri="{A12FA001-AC4F-418D-AE19-62706E023703}">
                      <ahyp:hlinkClr xmlns:ahyp="http://schemas.microsoft.com/office/drawing/2018/hyperlinkcolor" val="tx"/>
                    </a:ext>
                  </a:extLst>
                </a:hlinkClick>
              </a:rPr>
              <a:t>eclarke@navyleague.org</a:t>
            </a:r>
            <a:r>
              <a:rPr lang="en-US" sz="4800">
                <a:solidFill>
                  <a:schemeClr val="accent4"/>
                </a:solidFill>
                <a:latin typeface="Lato"/>
                <a:ea typeface="Lato"/>
                <a:cs typeface="Lato"/>
              </a:rPr>
              <a:t> </a:t>
            </a:r>
          </a:p>
          <a:p>
            <a:pPr marL="571500" indent="-571500" algn="l">
              <a:buFont typeface="Arial" panose="020B0604020202020204" pitchFamily="34" charset="0"/>
              <a:buChar char="•"/>
            </a:pPr>
            <a:endParaRPr lang="en-US" sz="4800">
              <a:solidFill>
                <a:schemeClr val="accent4"/>
              </a:solidFill>
              <a:latin typeface="Lato"/>
              <a:ea typeface="Lato"/>
              <a:cs typeface="Lato"/>
            </a:endParaRPr>
          </a:p>
          <a:p>
            <a:pPr marL="571500" indent="-571500" algn="l">
              <a:buFont typeface="Arial" panose="020B0604020202020204" pitchFamily="34" charset="0"/>
              <a:buChar char="•"/>
            </a:pPr>
            <a:r>
              <a:rPr lang="en-US" sz="4800">
                <a:latin typeface="Lato"/>
                <a:ea typeface="Lato"/>
                <a:cs typeface="Lato"/>
              </a:rPr>
              <a:t>Include event details:</a:t>
            </a:r>
            <a:endParaRPr lang="en-US">
              <a:latin typeface="Arial" panose="020B0604020202020204"/>
              <a:ea typeface="Lato"/>
              <a:cs typeface="Arial" panose="020B0604020202020204"/>
            </a:endParaRPr>
          </a:p>
          <a:p>
            <a:pPr marL="571500" lvl="4" indent="-571500" algn="l">
              <a:buFont typeface="Courier New" panose="020B0604020202020204" pitchFamily="34" charset="0"/>
              <a:buChar char="o"/>
            </a:pPr>
            <a:r>
              <a:rPr lang="en-US" sz="3200">
                <a:latin typeface="Lato"/>
                <a:ea typeface="Lato"/>
                <a:cs typeface="Lato"/>
              </a:rPr>
              <a:t>Event type</a:t>
            </a:r>
            <a:endParaRPr lang="en-US" sz="3200">
              <a:latin typeface="Arial" panose="020B0604020202020204"/>
              <a:ea typeface="Lato"/>
              <a:cs typeface="Arial"/>
            </a:endParaRPr>
          </a:p>
          <a:p>
            <a:pPr marL="571500" lvl="4" indent="-571500" algn="l">
              <a:buFont typeface="Courier New" panose="020B0604020202020204" pitchFamily="34" charset="0"/>
              <a:buChar char="o"/>
            </a:pPr>
            <a:r>
              <a:rPr lang="en-US" sz="3200">
                <a:latin typeface="Lato"/>
                <a:ea typeface="Lato"/>
                <a:cs typeface="Lato"/>
              </a:rPr>
              <a:t>Date</a:t>
            </a:r>
            <a:endParaRPr lang="en-US" sz="3200">
              <a:latin typeface="Arial" panose="020B0604020202020204"/>
              <a:ea typeface="Lato"/>
              <a:cs typeface="Arial"/>
            </a:endParaRPr>
          </a:p>
          <a:p>
            <a:pPr marL="571500" lvl="4" indent="-571500" algn="l">
              <a:buFont typeface="Courier New" panose="020B0604020202020204" pitchFamily="34" charset="0"/>
              <a:buChar char="o"/>
            </a:pPr>
            <a:r>
              <a:rPr lang="en-US" sz="3200">
                <a:latin typeface="Lato"/>
                <a:ea typeface="Lato"/>
                <a:cs typeface="Lato"/>
              </a:rPr>
              <a:t>Location</a:t>
            </a:r>
            <a:endParaRPr lang="en-US" sz="3200">
              <a:latin typeface="Arial" panose="020B0604020202020204"/>
              <a:ea typeface="Lato"/>
              <a:cs typeface="Arial"/>
            </a:endParaRPr>
          </a:p>
          <a:p>
            <a:pPr marL="571500" lvl="4" indent="-571500" algn="l">
              <a:buFont typeface="Courier New" panose="020B0604020202020204" pitchFamily="34" charset="0"/>
              <a:buChar char="o"/>
            </a:pPr>
            <a:r>
              <a:rPr lang="en-US" sz="3200">
                <a:latin typeface="Lato"/>
                <a:ea typeface="Lato"/>
                <a:cs typeface="Lato"/>
              </a:rPr>
              <a:t>Time</a:t>
            </a:r>
            <a:endParaRPr lang="en-US" sz="3200">
              <a:latin typeface="Arial" panose="020B0604020202020204"/>
              <a:ea typeface="Lato"/>
              <a:cs typeface="Arial"/>
            </a:endParaRPr>
          </a:p>
          <a:p>
            <a:pPr marL="571500" lvl="4" indent="-571500" algn="l">
              <a:buFont typeface="Courier New" panose="020B0604020202020204" pitchFamily="34" charset="0"/>
              <a:buChar char="o"/>
            </a:pPr>
            <a:r>
              <a:rPr lang="en-US" sz="3200">
                <a:latin typeface="Lato"/>
                <a:ea typeface="Lato"/>
                <a:cs typeface="Lato"/>
              </a:rPr>
              <a:t>Sponsors</a:t>
            </a:r>
            <a:endParaRPr lang="en-US" sz="3200">
              <a:latin typeface="Arial" panose="020B0604020202020204"/>
              <a:ea typeface="Lato"/>
              <a:cs typeface="Arial"/>
            </a:endParaRPr>
          </a:p>
          <a:p>
            <a:pPr marL="571500" lvl="4" indent="-571500" algn="l">
              <a:buFont typeface="Courier New" panose="020B0604020202020204" pitchFamily="34" charset="0"/>
              <a:buChar char="o"/>
            </a:pPr>
            <a:r>
              <a:rPr lang="en-US" sz="3200">
                <a:latin typeface="Lato"/>
                <a:ea typeface="Lato"/>
                <a:cs typeface="Lato"/>
              </a:rPr>
              <a:t>Target audience</a:t>
            </a:r>
            <a:endParaRPr lang="en-US" sz="3200">
              <a:latin typeface="Arial" panose="020B0604020202020204"/>
              <a:ea typeface="Lato"/>
              <a:cs typeface="Arial"/>
            </a:endParaRPr>
          </a:p>
          <a:p>
            <a:pPr marL="571500" lvl="4" indent="-571500" algn="l">
              <a:buFont typeface="Courier New" panose="020B0604020202020204" pitchFamily="34" charset="0"/>
              <a:buChar char="o"/>
            </a:pPr>
            <a:r>
              <a:rPr lang="en-US" sz="3200">
                <a:latin typeface="Lato"/>
                <a:ea typeface="Lato"/>
                <a:cs typeface="Lato"/>
              </a:rPr>
              <a:t>Point of contact for event </a:t>
            </a:r>
            <a:endParaRPr lang="en-US" sz="3200">
              <a:latin typeface="Arial" panose="020B0604020202020204"/>
              <a:ea typeface="Lato"/>
              <a:cs typeface="Arial"/>
            </a:endParaRPr>
          </a:p>
          <a:p>
            <a:pPr marL="571500" lvl="4" indent="-571500" algn="l">
              <a:buFont typeface="Courier New" panose="020B0604020202020204" pitchFamily="34" charset="0"/>
              <a:buChar char="o"/>
            </a:pPr>
            <a:r>
              <a:rPr lang="en-US" sz="3200">
                <a:latin typeface="Lato"/>
                <a:ea typeface="Lato"/>
                <a:cs typeface="Lato"/>
              </a:rPr>
              <a:t>Relevant links</a:t>
            </a:r>
            <a:endParaRPr lang="en-US" sz="3200">
              <a:cs typeface="Arial"/>
            </a:endParaRPr>
          </a:p>
          <a:p>
            <a:pPr marL="571500" indent="-571500" algn="l">
              <a:buFont typeface="Arial" panose="020B0604020202020204" pitchFamily="34" charset="0"/>
              <a:buChar char="•"/>
            </a:pPr>
            <a:endParaRPr lang="en-US" sz="4800">
              <a:latin typeface="Lato"/>
              <a:ea typeface="Lato"/>
              <a:cs typeface="Lato"/>
            </a:endParaRPr>
          </a:p>
          <a:p>
            <a:pPr algn="l"/>
            <a:endParaRPr lang="en-US" sz="4800">
              <a:latin typeface="Lato"/>
              <a:ea typeface="Lato"/>
              <a:cs typeface="Lato"/>
            </a:endParaRPr>
          </a:p>
        </p:txBody>
      </p:sp>
    </p:spTree>
    <p:extLst>
      <p:ext uri="{BB962C8B-B14F-4D97-AF65-F5344CB8AC3E}">
        <p14:creationId xmlns:p14="http://schemas.microsoft.com/office/powerpoint/2010/main" val="331575950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D16C-55F2-4019-9F08-1E76FEBA762A}"/>
              </a:ext>
            </a:extLst>
          </p:cNvPr>
          <p:cNvSpPr>
            <a:spLocks noGrp="1"/>
          </p:cNvSpPr>
          <p:nvPr>
            <p:ph type="title"/>
          </p:nvPr>
        </p:nvSpPr>
        <p:spPr>
          <a:xfrm>
            <a:off x="2653237" y="567252"/>
            <a:ext cx="19053629" cy="2114161"/>
          </a:xfrm>
        </p:spPr>
        <p:txBody>
          <a:bodyPr/>
          <a:lstStyle/>
          <a:p>
            <a:r>
              <a:rPr lang="en-US">
                <a:latin typeface="Lato" panose="020F0502020204030203" pitchFamily="34" charset="0"/>
                <a:ea typeface="Lato" panose="020F0502020204030203" pitchFamily="34" charset="0"/>
                <a:cs typeface="Lato" panose="020F0502020204030203" pitchFamily="34" charset="0"/>
              </a:rPr>
              <a:t>Headquarters Marketing Strategy</a:t>
            </a:r>
          </a:p>
        </p:txBody>
      </p:sp>
      <p:sp>
        <p:nvSpPr>
          <p:cNvPr id="4" name="Text Placeholder 2">
            <a:extLst>
              <a:ext uri="{FF2B5EF4-FFF2-40B4-BE49-F238E27FC236}">
                <a16:creationId xmlns:a16="http://schemas.microsoft.com/office/drawing/2014/main" id="{5330D141-D25C-E4F6-0191-6220019E1875}"/>
              </a:ext>
            </a:extLst>
          </p:cNvPr>
          <p:cNvSpPr>
            <a:spLocks noGrp="1"/>
          </p:cNvSpPr>
          <p:nvPr>
            <p:ph type="body" idx="1"/>
          </p:nvPr>
        </p:nvSpPr>
        <p:spPr>
          <a:xfrm>
            <a:off x="3493168" y="2760700"/>
            <a:ext cx="10386384" cy="8162416"/>
          </a:xfrm>
        </p:spPr>
        <p:txBody>
          <a:bodyPr lIns="0" tIns="0" rIns="0" bIns="0" anchor="t">
            <a:noAutofit/>
          </a:bodyPr>
          <a:lstStyle/>
          <a:p>
            <a:pPr algn="l"/>
            <a:r>
              <a:rPr lang="en-US" sz="4000" dirty="0">
                <a:solidFill>
                  <a:srgbClr val="F6B40E"/>
                </a:solidFill>
                <a:latin typeface="Lato"/>
                <a:ea typeface="Lato"/>
                <a:cs typeface="Lato"/>
              </a:rPr>
              <a:t>Centralized Event Marketing Campaign</a:t>
            </a:r>
          </a:p>
          <a:p>
            <a:pPr marL="571500" indent="-571500" algn="l">
              <a:buFont typeface="Arial" panose="020B0604020202020204" pitchFamily="34" charset="0"/>
              <a:buChar char="•"/>
            </a:pPr>
            <a:r>
              <a:rPr lang="en-US" sz="4000" dirty="0">
                <a:latin typeface="Lato"/>
                <a:ea typeface="Lato"/>
                <a:cs typeface="Lato"/>
              </a:rPr>
              <a:t>Unified Branding</a:t>
            </a:r>
          </a:p>
          <a:p>
            <a:pPr marL="571500" indent="-571500" algn="l">
              <a:buFont typeface="Arial" panose="020B0604020202020204" pitchFamily="34" charset="0"/>
              <a:buChar char="•"/>
            </a:pPr>
            <a:r>
              <a:rPr lang="en-US" sz="4000" dirty="0">
                <a:latin typeface="Lato"/>
                <a:ea typeface="Lato"/>
                <a:cs typeface="Lato"/>
              </a:rPr>
              <a:t>Inbound and Outbound Marketing</a:t>
            </a:r>
          </a:p>
          <a:p>
            <a:pPr marL="571500" indent="-571500" algn="l">
              <a:buFont typeface="Arial" panose="020B0604020202020204" pitchFamily="34" charset="0"/>
              <a:buChar char="•"/>
            </a:pPr>
            <a:r>
              <a:rPr lang="en-US" sz="4000" dirty="0">
                <a:latin typeface="Lato"/>
                <a:ea typeface="Lato"/>
                <a:cs typeface="Lato"/>
              </a:rPr>
              <a:t>Dedicated Web Page</a:t>
            </a:r>
          </a:p>
          <a:p>
            <a:pPr marL="571500" indent="-571500" algn="l">
              <a:buFont typeface="Arial" panose="020B0604020202020204" pitchFamily="34" charset="0"/>
              <a:buChar char="•"/>
            </a:pPr>
            <a:r>
              <a:rPr lang="en-US" sz="4000" dirty="0">
                <a:latin typeface="Lato"/>
                <a:ea typeface="Lato"/>
                <a:cs typeface="Lato"/>
              </a:rPr>
              <a:t>Well Defined Target Audience</a:t>
            </a:r>
          </a:p>
          <a:p>
            <a:pPr algn="l"/>
            <a:r>
              <a:rPr lang="en-US" sz="4000" dirty="0">
                <a:solidFill>
                  <a:schemeClr val="accent4"/>
                </a:solidFill>
                <a:latin typeface="Lato"/>
                <a:ea typeface="Lato"/>
                <a:cs typeface="Lato"/>
              </a:rPr>
              <a:t>Email Campaign</a:t>
            </a:r>
          </a:p>
          <a:p>
            <a:pPr marL="571500" indent="-571500" algn="l">
              <a:buFont typeface="Arial" panose="020B0604020202020204" pitchFamily="34" charset="0"/>
              <a:buChar char="•"/>
            </a:pPr>
            <a:r>
              <a:rPr lang="en-US" sz="4000" dirty="0">
                <a:latin typeface="Lato"/>
                <a:ea typeface="Lato"/>
                <a:cs typeface="Lato"/>
              </a:rPr>
              <a:t>Segmented lists based on location</a:t>
            </a:r>
          </a:p>
          <a:p>
            <a:pPr marL="571500" indent="-571500" algn="l">
              <a:buFont typeface="Arial" panose="020B0604020202020204" pitchFamily="34" charset="0"/>
              <a:buChar char="•"/>
            </a:pPr>
            <a:r>
              <a:rPr lang="en-US" sz="4000" dirty="0">
                <a:latin typeface="Lato"/>
                <a:ea typeface="Lato"/>
                <a:cs typeface="Lato"/>
              </a:rPr>
              <a:t>General Announcements</a:t>
            </a:r>
          </a:p>
          <a:p>
            <a:pPr marL="571500" indent="-571500" algn="l">
              <a:buFont typeface="Arial" panose="020B0604020202020204" pitchFamily="34" charset="0"/>
              <a:buChar char="•"/>
            </a:pPr>
            <a:r>
              <a:rPr lang="en-US" sz="4000" dirty="0">
                <a:latin typeface="Lato"/>
                <a:ea typeface="Lato"/>
                <a:cs typeface="Lato"/>
              </a:rPr>
              <a:t>Event-Specific Emails</a:t>
            </a:r>
          </a:p>
          <a:p>
            <a:pPr algn="l"/>
            <a:r>
              <a:rPr lang="en-US" sz="4000" dirty="0">
                <a:solidFill>
                  <a:schemeClr val="accent4"/>
                </a:solidFill>
                <a:latin typeface="Lato"/>
                <a:ea typeface="Lato"/>
                <a:cs typeface="Lato"/>
              </a:rPr>
              <a:t>Social Media &amp; Paid Advertising</a:t>
            </a:r>
          </a:p>
          <a:p>
            <a:pPr marL="571500" indent="-571500" algn="l">
              <a:buFont typeface="Arial" panose="020B0604020202020204" pitchFamily="34" charset="0"/>
              <a:buChar char="•"/>
            </a:pPr>
            <a:r>
              <a:rPr lang="en-US" sz="4000" dirty="0">
                <a:latin typeface="Lato"/>
                <a:ea typeface="Lato"/>
                <a:cs typeface="Lato"/>
              </a:rPr>
              <a:t>Event Highlights</a:t>
            </a:r>
          </a:p>
          <a:p>
            <a:pPr marL="571500" indent="-571500" algn="l">
              <a:buFont typeface="Arial" panose="020B0604020202020204" pitchFamily="34" charset="0"/>
              <a:buChar char="•"/>
            </a:pPr>
            <a:r>
              <a:rPr lang="en-US" sz="4000" dirty="0">
                <a:latin typeface="Lato"/>
                <a:ea typeface="Lato"/>
                <a:cs typeface="Lato"/>
              </a:rPr>
              <a:t>Consistent Messaging</a:t>
            </a:r>
          </a:p>
          <a:p>
            <a:pPr marL="571500" indent="-571500" algn="l">
              <a:buFont typeface="Arial" panose="020B0604020202020204" pitchFamily="34" charset="0"/>
              <a:buChar char="•"/>
            </a:pPr>
            <a:r>
              <a:rPr lang="en-US" sz="4000" dirty="0">
                <a:latin typeface="Lato"/>
                <a:ea typeface="Lato"/>
                <a:cs typeface="Lato"/>
              </a:rPr>
              <a:t>Google Ads, Meta Ads</a:t>
            </a:r>
          </a:p>
          <a:p>
            <a:pPr algn="l"/>
            <a:r>
              <a:rPr lang="en-US" sz="4000" dirty="0">
                <a:solidFill>
                  <a:schemeClr val="accent4"/>
                </a:solidFill>
                <a:latin typeface="Lato"/>
                <a:ea typeface="Lato"/>
                <a:cs typeface="Lato"/>
              </a:rPr>
              <a:t>Press Releases and Media Outreach</a:t>
            </a:r>
          </a:p>
          <a:p>
            <a:pPr marL="571500" indent="-571500" algn="l">
              <a:buFont typeface="Arial" panose="020B0604020202020204" pitchFamily="34" charset="0"/>
              <a:buChar char="•"/>
            </a:pPr>
            <a:r>
              <a:rPr lang="en-US" sz="4000" dirty="0">
                <a:latin typeface="Lato"/>
                <a:ea typeface="Lato"/>
                <a:cs typeface="Lato"/>
              </a:rPr>
              <a:t>Local Media</a:t>
            </a:r>
          </a:p>
          <a:p>
            <a:pPr marL="571500" indent="-571500" algn="l">
              <a:buFont typeface="Arial" panose="020B0604020202020204" pitchFamily="34" charset="0"/>
              <a:buChar char="•"/>
            </a:pPr>
            <a:r>
              <a:rPr lang="en-US" sz="4000" dirty="0">
                <a:latin typeface="Lato"/>
                <a:ea typeface="Lato"/>
                <a:cs typeface="Lato"/>
              </a:rPr>
              <a:t>National Media</a:t>
            </a:r>
          </a:p>
          <a:p>
            <a:pPr algn="l"/>
            <a:r>
              <a:rPr lang="en-US" sz="4000" dirty="0">
                <a:solidFill>
                  <a:schemeClr val="accent4"/>
                </a:solidFill>
                <a:latin typeface="Lato"/>
                <a:ea typeface="Lato"/>
                <a:cs typeface="Lato"/>
              </a:rPr>
              <a:t>	</a:t>
            </a:r>
          </a:p>
          <a:p>
            <a:pPr marL="571500" indent="-571500" algn="l">
              <a:buFont typeface="Arial" panose="020B0604020202020204" pitchFamily="34" charset="0"/>
              <a:buChar char="•"/>
            </a:pPr>
            <a:endParaRPr lang="en-US" sz="4000">
              <a:latin typeface="Lato"/>
              <a:ea typeface="Lato"/>
              <a:cs typeface="Lato"/>
            </a:endParaRPr>
          </a:p>
          <a:p>
            <a:pPr algn="l"/>
            <a:endParaRPr lang="en-US" sz="4000">
              <a:latin typeface="Lato"/>
              <a:ea typeface="Lato"/>
              <a:cs typeface="Lato"/>
            </a:endParaRPr>
          </a:p>
          <a:p>
            <a:pPr marL="571500" indent="-571500" algn="l">
              <a:buFont typeface="Arial" panose="020B0604020202020204" pitchFamily="34" charset="0"/>
              <a:buChar char="•"/>
            </a:pPr>
            <a:endParaRPr lang="en-US" sz="4000">
              <a:solidFill>
                <a:schemeClr val="accent4"/>
              </a:solidFill>
              <a:latin typeface="Lato"/>
              <a:ea typeface="Lato"/>
              <a:cs typeface="Lato"/>
            </a:endParaRPr>
          </a:p>
          <a:p>
            <a:pPr marL="571500" indent="-571500" algn="l">
              <a:buFont typeface="Arial" panose="020B0604020202020204" pitchFamily="34" charset="0"/>
              <a:buChar char="•"/>
            </a:pPr>
            <a:endParaRPr lang="en-US" sz="4000">
              <a:solidFill>
                <a:schemeClr val="accent4"/>
              </a:solidFill>
              <a:latin typeface="Lato"/>
              <a:ea typeface="Lato"/>
              <a:cs typeface="Lato"/>
            </a:endParaRPr>
          </a:p>
          <a:p>
            <a:pPr marL="571500" indent="-571500" algn="l">
              <a:buFont typeface="Arial" panose="020B0604020202020204" pitchFamily="34" charset="0"/>
              <a:buChar char="•"/>
            </a:pPr>
            <a:endParaRPr lang="en-US" sz="4000">
              <a:latin typeface="Lato"/>
              <a:ea typeface="Lato"/>
              <a:cs typeface="Lato"/>
            </a:endParaRPr>
          </a:p>
          <a:p>
            <a:pPr marL="571500" indent="-571500" algn="l">
              <a:buFont typeface="Arial" panose="020B0604020202020204" pitchFamily="34" charset="0"/>
              <a:buChar char="•"/>
            </a:pPr>
            <a:endParaRPr lang="en-US" sz="4000">
              <a:latin typeface="Lato"/>
              <a:ea typeface="Lato"/>
              <a:cs typeface="Lato"/>
            </a:endParaRPr>
          </a:p>
          <a:p>
            <a:pPr marL="571500" indent="-571500" algn="l">
              <a:buFont typeface="Arial" panose="020B0604020202020204" pitchFamily="34" charset="0"/>
              <a:buChar char="•"/>
            </a:pPr>
            <a:endParaRPr lang="en-US" sz="4000">
              <a:latin typeface="Lato"/>
              <a:ea typeface="Lato"/>
              <a:cs typeface="Lato"/>
            </a:endParaRPr>
          </a:p>
        </p:txBody>
      </p:sp>
      <p:sp>
        <p:nvSpPr>
          <p:cNvPr id="3" name="Text Placeholder 2">
            <a:extLst>
              <a:ext uri="{FF2B5EF4-FFF2-40B4-BE49-F238E27FC236}">
                <a16:creationId xmlns:a16="http://schemas.microsoft.com/office/drawing/2014/main" id="{4911BB9A-88AC-3452-D5A8-15E019D53F1B}"/>
              </a:ext>
            </a:extLst>
          </p:cNvPr>
          <p:cNvSpPr txBox="1">
            <a:spLocks/>
          </p:cNvSpPr>
          <p:nvPr/>
        </p:nvSpPr>
        <p:spPr>
          <a:xfrm>
            <a:off x="14285520" y="5232224"/>
            <a:ext cx="9330384" cy="285107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lvl1pPr marL="0" indent="0" algn="ctr" defTabSz="825500">
              <a:spcBef>
                <a:spcPts val="0"/>
              </a:spcBef>
              <a:buSzTx/>
              <a:buNone/>
              <a:defRPr sz="4400">
                <a:solidFill>
                  <a:schemeClr val="bg1"/>
                </a:solidFill>
                <a:latin typeface="+mn-lt"/>
                <a:ea typeface="+mn-ea"/>
                <a:cs typeface="+mn-cs"/>
                <a:sym typeface="Helvetica Light"/>
              </a:defRPr>
            </a:lvl1pPr>
            <a:lvl2pPr marL="0" indent="228600" algn="ctr" defTabSz="825500">
              <a:spcBef>
                <a:spcPts val="0"/>
              </a:spcBef>
              <a:buSzTx/>
              <a:buNone/>
              <a:defRPr sz="4400">
                <a:solidFill>
                  <a:schemeClr val="bg1"/>
                </a:solidFill>
                <a:latin typeface="+mn-lt"/>
                <a:ea typeface="+mn-ea"/>
                <a:cs typeface="+mn-cs"/>
                <a:sym typeface="Helvetica Light"/>
              </a:defRPr>
            </a:lvl2pPr>
            <a:lvl3pPr marL="0" indent="457200" algn="ctr" defTabSz="825500">
              <a:spcBef>
                <a:spcPts val="0"/>
              </a:spcBef>
              <a:buSzTx/>
              <a:buNone/>
              <a:defRPr sz="4400">
                <a:solidFill>
                  <a:schemeClr val="bg1"/>
                </a:solidFill>
                <a:latin typeface="+mn-lt"/>
                <a:ea typeface="+mn-ea"/>
                <a:cs typeface="+mn-cs"/>
                <a:sym typeface="Helvetica Light"/>
              </a:defRPr>
            </a:lvl3pPr>
            <a:lvl4pPr marL="0" indent="685800" algn="ctr" defTabSz="825500">
              <a:spcBef>
                <a:spcPts val="0"/>
              </a:spcBef>
              <a:buSzTx/>
              <a:buNone/>
              <a:defRPr sz="4400">
                <a:solidFill>
                  <a:schemeClr val="bg1"/>
                </a:solidFill>
                <a:latin typeface="+mn-lt"/>
                <a:ea typeface="+mn-ea"/>
                <a:cs typeface="+mn-cs"/>
                <a:sym typeface="Helvetica Light"/>
              </a:defRPr>
            </a:lvl4pPr>
            <a:lvl5pPr marL="0" indent="914400" algn="ctr" defTabSz="825500">
              <a:spcBef>
                <a:spcPts val="0"/>
              </a:spcBef>
              <a:buSzTx/>
              <a:buNone/>
              <a:defRPr sz="4400">
                <a:solidFill>
                  <a:schemeClr val="bg1"/>
                </a:solidFill>
                <a:latin typeface="+mn-lt"/>
                <a:ea typeface="+mn-ea"/>
                <a:cs typeface="+mn-cs"/>
                <a:sym typeface="Helvetica Light"/>
              </a:defRPr>
            </a:lvl5pPr>
            <a:lvl6pPr marL="3810000" indent="-635000" defTabSz="825500">
              <a:spcBef>
                <a:spcPts val="5900"/>
              </a:spcBef>
              <a:buSzPct val="75000"/>
              <a:buChar char="•"/>
              <a:defRPr sz="5200">
                <a:latin typeface="+mn-lt"/>
                <a:ea typeface="+mn-ea"/>
                <a:cs typeface="+mn-cs"/>
                <a:sym typeface="Helvetica Light"/>
              </a:defRPr>
            </a:lvl6pPr>
            <a:lvl7pPr marL="4445000" indent="-635000" defTabSz="825500">
              <a:spcBef>
                <a:spcPts val="5900"/>
              </a:spcBef>
              <a:buSzPct val="75000"/>
              <a:buChar char="•"/>
              <a:defRPr sz="5200">
                <a:latin typeface="+mn-lt"/>
                <a:ea typeface="+mn-ea"/>
                <a:cs typeface="+mn-cs"/>
                <a:sym typeface="Helvetica Light"/>
              </a:defRPr>
            </a:lvl7pPr>
            <a:lvl8pPr marL="5080000" indent="-635000" defTabSz="825500">
              <a:spcBef>
                <a:spcPts val="5900"/>
              </a:spcBef>
              <a:buSzPct val="75000"/>
              <a:buChar char="•"/>
              <a:defRPr sz="5200">
                <a:latin typeface="+mn-lt"/>
                <a:ea typeface="+mn-ea"/>
                <a:cs typeface="+mn-cs"/>
                <a:sym typeface="Helvetica Light"/>
              </a:defRPr>
            </a:lvl8pPr>
            <a:lvl9pPr marL="5715000" indent="-635000" defTabSz="825500">
              <a:spcBef>
                <a:spcPts val="5900"/>
              </a:spcBef>
              <a:buSzPct val="75000"/>
              <a:buChar char="•"/>
              <a:defRPr sz="5200">
                <a:latin typeface="+mn-lt"/>
                <a:ea typeface="+mn-ea"/>
                <a:cs typeface="+mn-cs"/>
                <a:sym typeface="Helvetica Light"/>
              </a:defRPr>
            </a:lvl9pPr>
          </a:lstStyle>
          <a:p>
            <a:r>
              <a:rPr lang="en-US">
                <a:latin typeface="Lato"/>
                <a:ea typeface="Lato"/>
                <a:cs typeface="Lato"/>
              </a:rPr>
              <a:t>Navy League Marketing Director to support Councils with marketing strategies and materials</a:t>
            </a:r>
          </a:p>
        </p:txBody>
      </p:sp>
    </p:spTree>
    <p:extLst>
      <p:ext uri="{BB962C8B-B14F-4D97-AF65-F5344CB8AC3E}">
        <p14:creationId xmlns:p14="http://schemas.microsoft.com/office/powerpoint/2010/main" val="25448619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D16C-55F2-4019-9F08-1E76FEBA762A}"/>
              </a:ext>
            </a:extLst>
          </p:cNvPr>
          <p:cNvSpPr>
            <a:spLocks noGrp="1"/>
          </p:cNvSpPr>
          <p:nvPr>
            <p:ph type="title"/>
          </p:nvPr>
        </p:nvSpPr>
        <p:spPr>
          <a:xfrm>
            <a:off x="2665185" y="1104900"/>
            <a:ext cx="19053629" cy="2114161"/>
          </a:xfrm>
        </p:spPr>
        <p:txBody>
          <a:bodyPr>
            <a:normAutofit/>
          </a:bodyPr>
          <a:lstStyle/>
          <a:p>
            <a:r>
              <a:rPr lang="en-US">
                <a:latin typeface="Lato" panose="020F0502020204030203" pitchFamily="34" charset="0"/>
                <a:ea typeface="Lato" panose="020F0502020204030203" pitchFamily="34" charset="0"/>
                <a:cs typeface="Lato" panose="020F0502020204030203" pitchFamily="34" charset="0"/>
              </a:rPr>
              <a:t>	One-on-One Marketing Consultations</a:t>
            </a:r>
          </a:p>
        </p:txBody>
      </p:sp>
      <p:sp>
        <p:nvSpPr>
          <p:cNvPr id="4" name="Text Placeholder 2">
            <a:extLst>
              <a:ext uri="{FF2B5EF4-FFF2-40B4-BE49-F238E27FC236}">
                <a16:creationId xmlns:a16="http://schemas.microsoft.com/office/drawing/2014/main" id="{5330D141-D25C-E4F6-0191-6220019E1875}"/>
              </a:ext>
            </a:extLst>
          </p:cNvPr>
          <p:cNvSpPr>
            <a:spLocks noGrp="1"/>
          </p:cNvSpPr>
          <p:nvPr>
            <p:ph type="body" idx="1"/>
          </p:nvPr>
        </p:nvSpPr>
        <p:spPr>
          <a:xfrm>
            <a:off x="1664208" y="4153232"/>
            <a:ext cx="20729670" cy="5765800"/>
          </a:xfrm>
        </p:spPr>
        <p:txBody>
          <a:bodyPr lIns="0" tIns="0" rIns="0" bIns="0" anchor="t">
            <a:noAutofit/>
          </a:bodyPr>
          <a:lstStyle/>
          <a:p>
            <a:pPr algn="l"/>
            <a:r>
              <a:rPr lang="en-US" sz="4800" dirty="0">
                <a:solidFill>
                  <a:schemeClr val="accent4"/>
                </a:solidFill>
                <a:latin typeface="Lato"/>
                <a:ea typeface="Lato"/>
                <a:cs typeface="Lato"/>
              </a:rPr>
              <a:t>Schedule a 30-minute consultation with Marketing Director Evan Clarke </a:t>
            </a:r>
          </a:p>
          <a:p>
            <a:pPr algn="l"/>
            <a:r>
              <a:rPr lang="en-US" sz="4000" b="1" u="sng" dirty="0">
                <a:noFill/>
                <a:effectLst/>
                <a:highlight>
                  <a:srgbClr val="FFFF00"/>
                </a:highlight>
                <a:latin typeface="Aptos" panose="020B0004020202020204" pitchFamily="34" charset="0"/>
                <a:ea typeface="Times New Roman" panose="02020603050405020304" pitchFamily="18" charset="0"/>
                <a:cs typeface="Times New Roman" panose="02020603050405020304" pitchFamily="18" charset="0"/>
                <a:hlinkClick r:id="rId3"/>
              </a:rPr>
              <a:t>https://calendly.com/eclarkenlus/membership-drive-marketing-consultations</a:t>
            </a:r>
            <a:endParaRPr lang="en-US" sz="4000" dirty="0">
              <a:noFill/>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p>
            <a:pPr algn="l"/>
            <a:endParaRPr lang="en-US" sz="4800" dirty="0">
              <a:solidFill>
                <a:schemeClr val="accent4"/>
              </a:solidFill>
              <a:latin typeface="Lato"/>
              <a:ea typeface="Lato"/>
              <a:cs typeface="Lato"/>
            </a:endParaRPr>
          </a:p>
          <a:p>
            <a:pPr marL="342900" indent="-342900" algn="l">
              <a:buFont typeface="Arial" panose="020B0604020202020204" pitchFamily="34" charset="0"/>
              <a:buChar char="•"/>
            </a:pPr>
            <a:r>
              <a:rPr lang="en-US" sz="4800" dirty="0">
                <a:latin typeface="Lato"/>
                <a:ea typeface="Lato"/>
                <a:cs typeface="Lato"/>
              </a:rPr>
              <a:t>Discuss your specific event(s) details</a:t>
            </a:r>
          </a:p>
          <a:p>
            <a:pPr marL="342900" indent="-342900" algn="l">
              <a:buFont typeface="Arial" panose="020B0604020202020204" pitchFamily="34" charset="0"/>
              <a:buChar char="•"/>
            </a:pPr>
            <a:r>
              <a:rPr lang="en-US" sz="4800" dirty="0">
                <a:latin typeface="Lato"/>
                <a:ea typeface="Lato"/>
                <a:cs typeface="Lato"/>
              </a:rPr>
              <a:t>Tailor strategies to maximize attendance and engagement</a:t>
            </a:r>
          </a:p>
          <a:p>
            <a:pPr marL="342900" indent="-342900" algn="l">
              <a:buFont typeface="Arial" panose="020B0604020202020204" pitchFamily="34" charset="0"/>
              <a:buChar char="•"/>
            </a:pPr>
            <a:r>
              <a:rPr lang="en-US" sz="4800" dirty="0">
                <a:latin typeface="Lato"/>
                <a:ea typeface="Lato"/>
                <a:cs typeface="Lato"/>
              </a:rPr>
              <a:t>Recommend best practices for successful marketing</a:t>
            </a:r>
          </a:p>
          <a:p>
            <a:pPr marL="342900" indent="-342900" algn="l">
              <a:buFont typeface="Arial" panose="020B0604020202020204" pitchFamily="34" charset="0"/>
              <a:buChar char="•"/>
            </a:pPr>
            <a:r>
              <a:rPr lang="en-US" sz="4800" dirty="0">
                <a:latin typeface="Lato"/>
                <a:ea typeface="Lato"/>
                <a:cs typeface="Lato"/>
              </a:rPr>
              <a:t>Identify areas of improvement</a:t>
            </a:r>
          </a:p>
          <a:p>
            <a:pPr marL="342900" indent="-342900" algn="l">
              <a:buFont typeface="Arial" panose="020B0604020202020204" pitchFamily="34" charset="0"/>
              <a:buChar char="•"/>
            </a:pPr>
            <a:r>
              <a:rPr lang="en-US" sz="4800" dirty="0">
                <a:latin typeface="Lato"/>
                <a:ea typeface="Lato"/>
                <a:cs typeface="Lato"/>
              </a:rPr>
              <a:t>Plan data collection</a:t>
            </a:r>
          </a:p>
          <a:p>
            <a:pPr marL="342900" indent="-342900" algn="l">
              <a:buFont typeface="Arial" panose="020B0604020202020204" pitchFamily="34" charset="0"/>
              <a:buChar char="•"/>
            </a:pPr>
            <a:r>
              <a:rPr lang="en-US" sz="4800" dirty="0">
                <a:latin typeface="Lato"/>
                <a:ea typeface="Lato"/>
                <a:cs typeface="Lato"/>
              </a:rPr>
              <a:t>Pinpoint follow-up strategies</a:t>
            </a:r>
          </a:p>
        </p:txBody>
      </p:sp>
    </p:spTree>
    <p:extLst>
      <p:ext uri="{BB962C8B-B14F-4D97-AF65-F5344CB8AC3E}">
        <p14:creationId xmlns:p14="http://schemas.microsoft.com/office/powerpoint/2010/main" val="279883645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846B315C352846A33439493B4DD92D" ma:contentTypeVersion="18" ma:contentTypeDescription="Create a new document." ma:contentTypeScope="" ma:versionID="b3dee44987491c03b19e50c0a3ac5eee">
  <xsd:schema xmlns:xsd="http://www.w3.org/2001/XMLSchema" xmlns:xs="http://www.w3.org/2001/XMLSchema" xmlns:p="http://schemas.microsoft.com/office/2006/metadata/properties" xmlns:ns2="b694c648-76c7-43ca-8b50-1241805bd4dc" xmlns:ns3="bd4b379f-5455-4230-8a8a-c3687a2063a7" targetNamespace="http://schemas.microsoft.com/office/2006/metadata/properties" ma:root="true" ma:fieldsID="c75314d4c7c643f06bdcedf0118dbbc3" ns2:_="" ns3:_="">
    <xsd:import namespace="b694c648-76c7-43ca-8b50-1241805bd4dc"/>
    <xsd:import namespace="bd4b379f-5455-4230-8a8a-c3687a2063a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94c648-76c7-43ca-8b50-1241805bd4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bc6cdb-bf18-412d-859b-93994680d2a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4b379f-5455-4230-8a8a-c3687a2063a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9c2dfb7-2c93-4f74-bb48-1a7e277a96c5}" ma:internalName="TaxCatchAll" ma:showField="CatchAllData" ma:web="bd4b379f-5455-4230-8a8a-c3687a2063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94c648-76c7-43ca-8b50-1241805bd4dc">
      <Terms xmlns="http://schemas.microsoft.com/office/infopath/2007/PartnerControls"/>
    </lcf76f155ced4ddcb4097134ff3c332f>
    <TaxCatchAll xmlns="bd4b379f-5455-4230-8a8a-c3687a2063a7" xsi:nil="true"/>
    <SharedWithUsers xmlns="bd4b379f-5455-4230-8a8a-c3687a2063a7">
      <UserInfo>
        <DisplayName>Victoria Motsay</DisplayName>
        <AccountId>22</AccountId>
        <AccountType/>
      </UserInfo>
      <UserInfo>
        <DisplayName>Maria Anderson</DisplayName>
        <AccountId>1295</AccountId>
        <AccountType/>
      </UserInfo>
      <UserInfo>
        <DisplayName>Karen Maddox</DisplayName>
        <AccountId>266</AccountId>
        <AccountType/>
      </UserInfo>
      <UserInfo>
        <DisplayName>Evan Clarke</DisplayName>
        <AccountId>1003</AccountId>
        <AccountType/>
      </UserInfo>
      <UserInfo>
        <DisplayName>Mike Stevens</DisplayName>
        <AccountId>179</AccountId>
        <AccountType/>
      </UserInfo>
      <UserInfo>
        <DisplayName>Jolene Edwards</DisplayName>
        <AccountId>12</AccountId>
        <AccountType/>
      </UserInfo>
      <UserInfo>
        <DisplayName>Ryan Donaldson</DisplayName>
        <AccountId>88</AccountId>
        <AccountType/>
      </UserInfo>
    </SharedWithUsers>
  </documentManagement>
</p:properties>
</file>

<file path=customXml/itemProps1.xml><?xml version="1.0" encoding="utf-8"?>
<ds:datastoreItem xmlns:ds="http://schemas.openxmlformats.org/officeDocument/2006/customXml" ds:itemID="{0AE8D5E3-5976-4DE7-85A4-7167179280D7}">
  <ds:schemaRefs>
    <ds:schemaRef ds:uri="b694c648-76c7-43ca-8b50-1241805bd4dc"/>
    <ds:schemaRef ds:uri="bd4b379f-5455-4230-8a8a-c3687a2063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3B2CA9D-1594-4F57-99DC-D631E78055FA}">
  <ds:schemaRefs>
    <ds:schemaRef ds:uri="http://schemas.microsoft.com/sharepoint/v3/contenttype/forms"/>
  </ds:schemaRefs>
</ds:datastoreItem>
</file>

<file path=customXml/itemProps3.xml><?xml version="1.0" encoding="utf-8"?>
<ds:datastoreItem xmlns:ds="http://schemas.openxmlformats.org/officeDocument/2006/customXml" ds:itemID="{67E04886-0516-4A43-B0D8-9385427D4C8F}">
  <ds:schemaRefs>
    <ds:schemaRef ds:uri="b694c648-76c7-43ca-8b50-1241805bd4dc"/>
    <ds:schemaRef ds:uri="bd4b379f-5455-4230-8a8a-c3687a2063a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9932</TotalTime>
  <Words>599</Words>
  <Application>Microsoft Office PowerPoint</Application>
  <PresentationFormat>Custom</PresentationFormat>
  <Paragraphs>131</Paragraphs>
  <Slides>12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Arial,Sans-Serif</vt:lpstr>
      <vt:lpstr>Calibri</vt:lpstr>
      <vt:lpstr>Courier New</vt:lpstr>
      <vt:lpstr>Lato</vt:lpstr>
      <vt:lpstr>Lucida Grande</vt:lpstr>
      <vt:lpstr>Segoe UI</vt:lpstr>
      <vt:lpstr>White</vt:lpstr>
      <vt:lpstr>Navy League Membership Drive</vt:lpstr>
      <vt:lpstr>What is a Membership Drive?</vt:lpstr>
      <vt:lpstr>Objectives</vt:lpstr>
      <vt:lpstr>Value Proposition</vt:lpstr>
      <vt:lpstr>Timeline</vt:lpstr>
      <vt:lpstr>Digital Toolkit Development</vt:lpstr>
      <vt:lpstr>Event Submission</vt:lpstr>
      <vt:lpstr>Headquarters Marketing Strategy</vt:lpstr>
      <vt:lpstr> One-on-One Marketing Consultations</vt:lpstr>
      <vt:lpstr>Event and Membership Registration</vt:lpstr>
      <vt:lpstr>Post Membership Drive</vt:lpstr>
      <vt:lpstr>Questions?  #JoinTheLeague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Navy League  of the United States Rear Admiral Cari Thomas, U. S. Coast Guard (retired) Executive Director Presentation to the Naval Attache Association 26 January 2017</dc:title>
  <dc:creator>Thomas, Cari</dc:creator>
  <cp:lastModifiedBy>Evan Clarke</cp:lastModifiedBy>
  <cp:revision>87</cp:revision>
  <cp:lastPrinted>2017-01-26T15:11:30Z</cp:lastPrinted>
  <dcterms:modified xsi:type="dcterms:W3CDTF">2024-08-28T18:22:11Z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0x0101000A846B315C352846A33439493B4DD92D</vt:lpwstr>
  </property>
  <property fmtid="{D5CDD505-2E9C-101B-9397-08002B2CF9AE}" pid="3" name="Order">
    <vt:r8>100</vt:r8>
  </property>
  <property fmtid="{D5CDD505-2E9C-101B-9397-08002B2CF9AE}" pid="4" name="MediaServiceImageTags">
    <vt:lpwstr/>
  </property>
</Properties>
</file>