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65" r:id="rId5"/>
    <p:sldId id="270" r:id="rId6"/>
    <p:sldId id="278" r:id="rId7"/>
    <p:sldId id="280" r:id="rId8"/>
    <p:sldId id="281" r:id="rId9"/>
    <p:sldId id="282" r:id="rId10"/>
    <p:sldId id="283" r:id="rId11"/>
    <p:sldId id="284" r:id="rId12"/>
    <p:sldId id="285" r:id="rId13"/>
    <p:sldId id="286" r:id="rId14"/>
    <p:sldId id="279" r:id="rId15"/>
    <p:sldId id="272" r:id="rId16"/>
  </p:sldIdLst>
  <p:sldSz cx="24384000" cy="13716000"/>
  <p:notesSz cx="7026275" cy="9312275"/>
  <p:defaultTextStyle>
    <a:lvl1pPr algn="ctr" defTabSz="825500">
      <a:defRPr sz="5000">
        <a:latin typeface="+mn-l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29C"/>
    <a:srgbClr val="054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636" y="78"/>
      </p:cViewPr>
      <p:guideLst/>
    </p:cSldViewPr>
  </p:slideViewPr>
  <p:notesTextViewPr>
    <p:cViewPr>
      <p:scale>
        <a:sx n="1" d="1"/>
        <a:sy n="1" d="1"/>
      </p:scale>
      <p:origin x="0" y="0"/>
    </p:cViewPr>
  </p:notesTextViewPr>
  <p:notesViewPr>
    <p:cSldViewPr snapToGrid="0">
      <p:cViewPr varScale="1">
        <p:scale>
          <a:sx n="50" d="100"/>
          <a:sy n="50" d="100"/>
        </p:scale>
        <p:origin x="2684" y="-5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5356" cy="467522"/>
          </a:xfrm>
          <a:prstGeom prst="rect">
            <a:avLst/>
          </a:prstGeom>
        </p:spPr>
        <p:txBody>
          <a:bodyPr vert="horz" lIns="91605" tIns="45802" rIns="91605" bIns="45802" rtlCol="0"/>
          <a:lstStyle>
            <a:lvl1pPr algn="l">
              <a:defRPr sz="1200"/>
            </a:lvl1pPr>
          </a:lstStyle>
          <a:p>
            <a:endParaRPr lang="en-US"/>
          </a:p>
        </p:txBody>
      </p:sp>
      <p:sp>
        <p:nvSpPr>
          <p:cNvPr id="3" name="Date Placeholder 2"/>
          <p:cNvSpPr>
            <a:spLocks noGrp="1"/>
          </p:cNvSpPr>
          <p:nvPr>
            <p:ph type="dt" sz="quarter" idx="1"/>
          </p:nvPr>
        </p:nvSpPr>
        <p:spPr>
          <a:xfrm>
            <a:off x="3979329" y="2"/>
            <a:ext cx="3045356" cy="467522"/>
          </a:xfrm>
          <a:prstGeom prst="rect">
            <a:avLst/>
          </a:prstGeom>
        </p:spPr>
        <p:txBody>
          <a:bodyPr vert="horz" lIns="91605" tIns="45802" rIns="91605" bIns="45802" rtlCol="0"/>
          <a:lstStyle>
            <a:lvl1pPr algn="r">
              <a:defRPr sz="1200"/>
            </a:lvl1pPr>
          </a:lstStyle>
          <a:p>
            <a:fld id="{1A1AEFEF-371A-474C-9FB9-2372157405BA}" type="datetimeFigureOut">
              <a:rPr lang="en-US" smtClean="0"/>
              <a:t>1/15/2024</a:t>
            </a:fld>
            <a:endParaRPr lang="en-US"/>
          </a:p>
        </p:txBody>
      </p:sp>
      <p:sp>
        <p:nvSpPr>
          <p:cNvPr id="4" name="Footer Placeholder 3"/>
          <p:cNvSpPr>
            <a:spLocks noGrp="1"/>
          </p:cNvSpPr>
          <p:nvPr>
            <p:ph type="ftr" sz="quarter" idx="2"/>
          </p:nvPr>
        </p:nvSpPr>
        <p:spPr>
          <a:xfrm>
            <a:off x="0" y="8844753"/>
            <a:ext cx="3045356" cy="467522"/>
          </a:xfrm>
          <a:prstGeom prst="rect">
            <a:avLst/>
          </a:prstGeom>
        </p:spPr>
        <p:txBody>
          <a:bodyPr vert="horz" lIns="91605" tIns="45802" rIns="91605" bIns="45802" rtlCol="0" anchor="b"/>
          <a:lstStyle>
            <a:lvl1pPr algn="l">
              <a:defRPr sz="1200"/>
            </a:lvl1pPr>
          </a:lstStyle>
          <a:p>
            <a:endParaRPr lang="en-US"/>
          </a:p>
        </p:txBody>
      </p:sp>
      <p:sp>
        <p:nvSpPr>
          <p:cNvPr id="5" name="Slide Number Placeholder 4"/>
          <p:cNvSpPr>
            <a:spLocks noGrp="1"/>
          </p:cNvSpPr>
          <p:nvPr>
            <p:ph type="sldNum" sz="quarter" idx="3"/>
          </p:nvPr>
        </p:nvSpPr>
        <p:spPr>
          <a:xfrm>
            <a:off x="3979329" y="8844753"/>
            <a:ext cx="3045356" cy="467522"/>
          </a:xfrm>
          <a:prstGeom prst="rect">
            <a:avLst/>
          </a:prstGeom>
        </p:spPr>
        <p:txBody>
          <a:bodyPr vert="horz" lIns="91605" tIns="45802" rIns="91605" bIns="45802" rtlCol="0" anchor="b"/>
          <a:lstStyle>
            <a:lvl1pPr algn="r">
              <a:defRPr sz="1200"/>
            </a:lvl1pPr>
          </a:lstStyle>
          <a:p>
            <a:fld id="{5095E25A-4BCE-4DDA-A185-223988DD3F77}" type="slidenum">
              <a:rPr lang="en-US" smtClean="0"/>
              <a:t>‹#›</a:t>
            </a:fld>
            <a:endParaRPr lang="en-US"/>
          </a:p>
        </p:txBody>
      </p:sp>
    </p:spTree>
    <p:extLst>
      <p:ext uri="{BB962C8B-B14F-4D97-AF65-F5344CB8AC3E}">
        <p14:creationId xmlns:p14="http://schemas.microsoft.com/office/powerpoint/2010/main" val="1174654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409575" y="698500"/>
            <a:ext cx="6207125" cy="3490913"/>
          </a:xfrm>
          <a:prstGeom prst="rect">
            <a:avLst/>
          </a:prstGeom>
        </p:spPr>
        <p:txBody>
          <a:bodyPr lIns="93344" tIns="46674" rIns="93344" bIns="46674"/>
          <a:lstStyle/>
          <a:p>
            <a:pPr lvl="0"/>
            <a:endParaRPr/>
          </a:p>
        </p:txBody>
      </p:sp>
      <p:sp>
        <p:nvSpPr>
          <p:cNvPr id="30" name="Shape 30"/>
          <p:cNvSpPr>
            <a:spLocks noGrp="1"/>
          </p:cNvSpPr>
          <p:nvPr>
            <p:ph type="body" sz="quarter" idx="1"/>
          </p:nvPr>
        </p:nvSpPr>
        <p:spPr>
          <a:xfrm>
            <a:off x="936837" y="4423331"/>
            <a:ext cx="5152602" cy="4190524"/>
          </a:xfrm>
          <a:prstGeom prst="rect">
            <a:avLst/>
          </a:prstGeom>
        </p:spPr>
        <p:txBody>
          <a:bodyPr lIns="93344" tIns="46674" rIns="93344" bIns="46674"/>
          <a:lstStyle/>
          <a:p>
            <a:pPr lvl="0"/>
            <a:endParaRPr/>
          </a:p>
        </p:txBody>
      </p:sp>
    </p:spTree>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dirty="0"/>
              <a:t>We are here because America is at a dangerous inflection point in regards to our national and economic security. As we focus on great power competitors like China and Russia, it is impossible to overlook the fact that the sea services will be the tip of the spear in projecting U.S. power and deterring conflict with an aggressive forward posture. Today, we will cover the most important needs of the sea services and explain how they secure America’s interests.</a:t>
            </a:r>
          </a:p>
        </p:txBody>
      </p:sp>
    </p:spTree>
    <p:extLst>
      <p:ext uri="{BB962C8B-B14F-4D97-AF65-F5344CB8AC3E}">
        <p14:creationId xmlns:p14="http://schemas.microsoft.com/office/powerpoint/2010/main" val="141383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66751" eaLnBrk="1" fontAlgn="auto" latinLnBrk="0" hangingPunct="1">
              <a:lnSpc>
                <a:spcPct val="100000"/>
              </a:lnSpc>
              <a:spcBef>
                <a:spcPts val="0"/>
              </a:spcBef>
              <a:spcAft>
                <a:spcPts val="0"/>
              </a:spcAft>
              <a:buClrTx/>
              <a:buSzTx/>
              <a:buFontTx/>
              <a:buNone/>
              <a:tabLst/>
              <a:defRPr/>
            </a:pPr>
            <a:r>
              <a:rPr lang="en-US" sz="2400" dirty="0">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bipartisan, co-chaired by Rep. Rob Wittman (R-VA) and Rep. Joe Courtney (D-CT). We can also help them in selecting nominees for the service academies. And the Center for Maritime Strategy, housed within the Navy League, is a thought leader on all matters in the maritime realm. </a:t>
            </a:r>
            <a:r>
              <a:rPr lang="en-US" sz="1800" dirty="0">
                <a:solidFill>
                  <a:srgbClr val="184E57"/>
                </a:solidFill>
                <a:effectLst/>
                <a:latin typeface="Open Sans" panose="020B0606030504020204" pitchFamily="34" charset="0"/>
                <a:ea typeface="Calibri" panose="020F0502020204030204" pitchFamily="34" charset="0"/>
              </a:rPr>
              <a:t>The Center for Maritime Strategy (CMS) is a non-profit, non-partisan think tank and research institution dedicated to studying maritime issues and their context within wider American national security policy. Through its research and analysis, external outreach, publications, and high-level events, CMS engages key stakeholders across government, academia, and industry.</a:t>
            </a:r>
            <a:endParaRPr lang="en-US" sz="1800" dirty="0">
              <a:effectLst/>
              <a:latin typeface="Calibri" panose="020F0502020204030204" pitchFamily="34" charset="0"/>
              <a:ea typeface="Calibri" panose="020F0502020204030204" pitchFamily="34" charset="0"/>
            </a:endParaRPr>
          </a:p>
          <a:p>
            <a:pPr defTabSz="466751">
              <a:defRPr/>
            </a:pPr>
            <a:endParaRPr lang="en-US" sz="2400" dirty="0"/>
          </a:p>
          <a:p>
            <a:endParaRPr lang="en-US" sz="2400" dirty="0"/>
          </a:p>
          <a:p>
            <a:endParaRPr lang="en-US" dirty="0"/>
          </a:p>
        </p:txBody>
      </p:sp>
    </p:spTree>
    <p:extLst>
      <p:ext uri="{BB962C8B-B14F-4D97-AF65-F5344CB8AC3E}">
        <p14:creationId xmlns:p14="http://schemas.microsoft.com/office/powerpoint/2010/main" val="3294849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66751" eaLnBrk="1" fontAlgn="auto" latinLnBrk="0" hangingPunct="1">
              <a:lnSpc>
                <a:spcPct val="100000"/>
              </a:lnSpc>
              <a:spcBef>
                <a:spcPts val="0"/>
              </a:spcBef>
              <a:spcAft>
                <a:spcPts val="0"/>
              </a:spcAft>
              <a:buClrTx/>
              <a:buSzTx/>
              <a:buFontTx/>
              <a:buNone/>
              <a:tabLst/>
              <a:defRPr/>
            </a:pPr>
            <a:r>
              <a:rPr lang="en-US" sz="2400" dirty="0">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bipartisan, co-chaired by Rep. Rob Wittman (R-VA) and Rep. Joe Courtney (D-CT). We can also help them in selecting nominees for the service academies. And the Center for Maritime Strategy, housed within the Navy League, is a thought leader on all matters in the maritime realm. </a:t>
            </a:r>
            <a:r>
              <a:rPr lang="en-US" sz="1800" dirty="0">
                <a:solidFill>
                  <a:srgbClr val="184E57"/>
                </a:solidFill>
                <a:effectLst/>
                <a:latin typeface="Open Sans" panose="020B0606030504020204" pitchFamily="34" charset="0"/>
                <a:ea typeface="Calibri" panose="020F0502020204030204" pitchFamily="34" charset="0"/>
              </a:rPr>
              <a:t>The Center for Maritime Strategy (CMS) is a non-profit, non-partisan think tank and research institution dedicated to studying maritime issues and their context within wider American national security policy. Through its research and analysis, external outreach, publications, and high-level events, CMS engages key stakeholders across government, academia, and industry.</a:t>
            </a:r>
            <a:endParaRPr lang="en-US" sz="1800" dirty="0">
              <a:effectLst/>
              <a:latin typeface="Calibri" panose="020F0502020204030204" pitchFamily="34" charset="0"/>
              <a:ea typeface="Calibri" panose="020F0502020204030204" pitchFamily="34" charset="0"/>
            </a:endParaRPr>
          </a:p>
          <a:p>
            <a:pPr defTabSz="466751">
              <a:defRPr/>
            </a:pPr>
            <a:endParaRPr lang="en-US" sz="2400" dirty="0"/>
          </a:p>
          <a:p>
            <a:endParaRPr lang="en-US" sz="2400" dirty="0"/>
          </a:p>
          <a:p>
            <a:endParaRPr lang="en-US" dirty="0"/>
          </a:p>
        </p:txBody>
      </p:sp>
    </p:spTree>
    <p:extLst>
      <p:ext uri="{BB962C8B-B14F-4D97-AF65-F5344CB8AC3E}">
        <p14:creationId xmlns:p14="http://schemas.microsoft.com/office/powerpoint/2010/main" val="396244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8417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66751" eaLnBrk="1" fontAlgn="auto" latinLnBrk="0" hangingPunct="1">
              <a:lnSpc>
                <a:spcPct val="100000"/>
              </a:lnSpc>
              <a:spcBef>
                <a:spcPts val="0"/>
              </a:spcBef>
              <a:spcAft>
                <a:spcPts val="0"/>
              </a:spcAft>
              <a:buClrTx/>
              <a:buSzTx/>
              <a:buFontTx/>
              <a:buNone/>
              <a:tabLst/>
              <a:defRPr/>
            </a:pPr>
            <a:r>
              <a:rPr lang="en-US" sz="2400" dirty="0">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bipartisan, co-chaired by Rep. Rob Wittman (R-VA) and Rep. Joe Courtney (D-CT). We can also help them in selecting nominees for the service academies. And the Center for Maritime Strategy, housed within the Navy League, is a thought leader on all matters in the maritime realm. </a:t>
            </a:r>
            <a:r>
              <a:rPr lang="en-US" sz="1800" dirty="0">
                <a:solidFill>
                  <a:srgbClr val="184E57"/>
                </a:solidFill>
                <a:effectLst/>
                <a:latin typeface="Open Sans" panose="020B0606030504020204" pitchFamily="34" charset="0"/>
                <a:ea typeface="Calibri" panose="020F0502020204030204" pitchFamily="34" charset="0"/>
              </a:rPr>
              <a:t>The Center for Maritime Strategy (CMS) is a non-profit, non-partisan think tank and research institution dedicated to studying maritime issues and their context within wider American national security policy. Through its research and analysis, external outreach, publications, and high-level events, CMS engages key stakeholders across government, academia, and industry.</a:t>
            </a:r>
            <a:endParaRPr lang="en-US" sz="1800" dirty="0">
              <a:effectLst/>
              <a:latin typeface="Calibri" panose="020F0502020204030204" pitchFamily="34" charset="0"/>
              <a:ea typeface="Calibri" panose="020F0502020204030204" pitchFamily="34" charset="0"/>
            </a:endParaRPr>
          </a:p>
          <a:p>
            <a:pPr defTabSz="466751">
              <a:defRPr/>
            </a:pPr>
            <a:endParaRPr lang="en-US" sz="2400" dirty="0"/>
          </a:p>
          <a:p>
            <a:endParaRPr lang="en-US" sz="2400" dirty="0"/>
          </a:p>
          <a:p>
            <a:endParaRPr lang="en-US" dirty="0"/>
          </a:p>
        </p:txBody>
      </p:sp>
    </p:spTree>
    <p:extLst>
      <p:ext uri="{BB962C8B-B14F-4D97-AF65-F5344CB8AC3E}">
        <p14:creationId xmlns:p14="http://schemas.microsoft.com/office/powerpoint/2010/main" val="411322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66751" eaLnBrk="1" fontAlgn="auto" latinLnBrk="0" hangingPunct="1">
              <a:lnSpc>
                <a:spcPct val="100000"/>
              </a:lnSpc>
              <a:spcBef>
                <a:spcPts val="0"/>
              </a:spcBef>
              <a:spcAft>
                <a:spcPts val="0"/>
              </a:spcAft>
              <a:buClrTx/>
              <a:buSzTx/>
              <a:buFontTx/>
              <a:buNone/>
              <a:tabLst/>
              <a:defRPr/>
            </a:pPr>
            <a:r>
              <a:rPr lang="en-US" sz="2400" dirty="0">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bipartisan, co-chaired by Rep. Rob Wittman (R-VA) and Rep. Joe Courtney (D-CT). We can also help them in selecting nominees for the service academies. And the Center for Maritime Strategy, housed within the Navy League, is a thought leader on all matters in the maritime realm. </a:t>
            </a:r>
            <a:r>
              <a:rPr lang="en-US" sz="1800" dirty="0">
                <a:solidFill>
                  <a:srgbClr val="184E57"/>
                </a:solidFill>
                <a:effectLst/>
                <a:latin typeface="Open Sans" panose="020B0606030504020204" pitchFamily="34" charset="0"/>
                <a:ea typeface="Calibri" panose="020F0502020204030204" pitchFamily="34" charset="0"/>
              </a:rPr>
              <a:t>The Center for Maritime Strategy (CMS) is a non-profit, non-partisan think tank and research institution dedicated to studying maritime issues and their context within wider American national security policy. Through its research and analysis, external outreach, publications, and high-level events, CMS engages key stakeholders across government, academia, and industry.</a:t>
            </a:r>
            <a:endParaRPr lang="en-US" sz="1800" dirty="0">
              <a:effectLst/>
              <a:latin typeface="Calibri" panose="020F0502020204030204" pitchFamily="34" charset="0"/>
              <a:ea typeface="Calibri" panose="020F0502020204030204" pitchFamily="34" charset="0"/>
            </a:endParaRPr>
          </a:p>
          <a:p>
            <a:pPr defTabSz="466751">
              <a:defRPr/>
            </a:pPr>
            <a:endParaRPr lang="en-US" sz="2400" dirty="0"/>
          </a:p>
          <a:p>
            <a:endParaRPr lang="en-US" sz="2400" dirty="0"/>
          </a:p>
          <a:p>
            <a:endParaRPr lang="en-US" dirty="0"/>
          </a:p>
        </p:txBody>
      </p:sp>
    </p:spTree>
    <p:extLst>
      <p:ext uri="{BB962C8B-B14F-4D97-AF65-F5344CB8AC3E}">
        <p14:creationId xmlns:p14="http://schemas.microsoft.com/office/powerpoint/2010/main" val="256942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66751" eaLnBrk="1" fontAlgn="auto" latinLnBrk="0" hangingPunct="1">
              <a:lnSpc>
                <a:spcPct val="100000"/>
              </a:lnSpc>
              <a:spcBef>
                <a:spcPts val="0"/>
              </a:spcBef>
              <a:spcAft>
                <a:spcPts val="0"/>
              </a:spcAft>
              <a:buClrTx/>
              <a:buSzTx/>
              <a:buFontTx/>
              <a:buNone/>
              <a:tabLst/>
              <a:defRPr/>
            </a:pPr>
            <a:r>
              <a:rPr lang="en-US" sz="2400" dirty="0">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bipartisan, co-chaired by Rep. Rob Wittman (R-VA) and Rep. Joe Courtney (D-CT). We can also help them in selecting nominees for the service academies. And the Center for Maritime Strategy, housed within the Navy League, is a thought leader on all matters in the maritime realm. </a:t>
            </a:r>
            <a:r>
              <a:rPr lang="en-US" sz="1800" dirty="0">
                <a:solidFill>
                  <a:srgbClr val="184E57"/>
                </a:solidFill>
                <a:effectLst/>
                <a:latin typeface="Open Sans" panose="020B0606030504020204" pitchFamily="34" charset="0"/>
                <a:ea typeface="Calibri" panose="020F0502020204030204" pitchFamily="34" charset="0"/>
              </a:rPr>
              <a:t>The Center for Maritime Strategy (CMS) is a non-profit, non-partisan think tank and research institution dedicated to studying maritime issues and their context within wider American national security policy. Through its research and analysis, external outreach, publications, and high-level events, CMS engages key stakeholders across government, academia, and industry.</a:t>
            </a:r>
            <a:endParaRPr lang="en-US" sz="1800" dirty="0">
              <a:effectLst/>
              <a:latin typeface="Calibri" panose="020F0502020204030204" pitchFamily="34" charset="0"/>
              <a:ea typeface="Calibri" panose="020F0502020204030204" pitchFamily="34" charset="0"/>
            </a:endParaRPr>
          </a:p>
          <a:p>
            <a:pPr defTabSz="466751">
              <a:defRPr/>
            </a:pPr>
            <a:endParaRPr lang="en-US" sz="2400" dirty="0"/>
          </a:p>
          <a:p>
            <a:endParaRPr lang="en-US" sz="2400" dirty="0"/>
          </a:p>
          <a:p>
            <a:endParaRPr lang="en-US" dirty="0"/>
          </a:p>
        </p:txBody>
      </p:sp>
    </p:spTree>
    <p:extLst>
      <p:ext uri="{BB962C8B-B14F-4D97-AF65-F5344CB8AC3E}">
        <p14:creationId xmlns:p14="http://schemas.microsoft.com/office/powerpoint/2010/main" val="98496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66751" eaLnBrk="1" fontAlgn="auto" latinLnBrk="0" hangingPunct="1">
              <a:lnSpc>
                <a:spcPct val="100000"/>
              </a:lnSpc>
              <a:spcBef>
                <a:spcPts val="0"/>
              </a:spcBef>
              <a:spcAft>
                <a:spcPts val="0"/>
              </a:spcAft>
              <a:buClrTx/>
              <a:buSzTx/>
              <a:buFontTx/>
              <a:buNone/>
              <a:tabLst/>
              <a:defRPr/>
            </a:pPr>
            <a:r>
              <a:rPr lang="en-US" sz="2400" dirty="0">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bipartisan, co-chaired by Rep. Rob Wittman (R-VA) and Rep. Joe Courtney (D-CT). We can also help them in selecting nominees for the service academies. And the Center for Maritime Strategy, housed within the Navy League, is a thought leader on all matters in the maritime realm. </a:t>
            </a:r>
            <a:r>
              <a:rPr lang="en-US" sz="1800" dirty="0">
                <a:solidFill>
                  <a:srgbClr val="184E57"/>
                </a:solidFill>
                <a:effectLst/>
                <a:latin typeface="Open Sans" panose="020B0606030504020204" pitchFamily="34" charset="0"/>
                <a:ea typeface="Calibri" panose="020F0502020204030204" pitchFamily="34" charset="0"/>
              </a:rPr>
              <a:t>The Center for Maritime Strategy (CMS) is a non-profit, non-partisan think tank and research institution dedicated to studying maritime issues and their context within wider American national security policy. Through its research and analysis, external outreach, publications, and high-level events, CMS engages key stakeholders across government, academia, and industry.</a:t>
            </a:r>
            <a:endParaRPr lang="en-US" sz="1800" dirty="0">
              <a:effectLst/>
              <a:latin typeface="Calibri" panose="020F0502020204030204" pitchFamily="34" charset="0"/>
              <a:ea typeface="Calibri" panose="020F0502020204030204" pitchFamily="34" charset="0"/>
            </a:endParaRPr>
          </a:p>
          <a:p>
            <a:pPr defTabSz="466751">
              <a:defRPr/>
            </a:pPr>
            <a:endParaRPr lang="en-US" sz="2400" dirty="0"/>
          </a:p>
          <a:p>
            <a:endParaRPr lang="en-US" sz="2400" dirty="0"/>
          </a:p>
          <a:p>
            <a:endParaRPr lang="en-US" dirty="0"/>
          </a:p>
        </p:txBody>
      </p:sp>
    </p:spTree>
    <p:extLst>
      <p:ext uri="{BB962C8B-B14F-4D97-AF65-F5344CB8AC3E}">
        <p14:creationId xmlns:p14="http://schemas.microsoft.com/office/powerpoint/2010/main" val="123282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66751" eaLnBrk="1" fontAlgn="auto" latinLnBrk="0" hangingPunct="1">
              <a:lnSpc>
                <a:spcPct val="100000"/>
              </a:lnSpc>
              <a:spcBef>
                <a:spcPts val="0"/>
              </a:spcBef>
              <a:spcAft>
                <a:spcPts val="0"/>
              </a:spcAft>
              <a:buClrTx/>
              <a:buSzTx/>
              <a:buFontTx/>
              <a:buNone/>
              <a:tabLst/>
              <a:defRPr/>
            </a:pPr>
            <a:r>
              <a:rPr lang="en-US" sz="2400" dirty="0">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bipartisan, co-chaired by Rep. Rob Wittman (R-VA) and Rep. Joe Courtney (D-CT). We can also help them in selecting nominees for the service academies. And the Center for Maritime Strategy, housed within the Navy League, is a thought leader on all matters in the maritime realm. </a:t>
            </a:r>
            <a:r>
              <a:rPr lang="en-US" sz="1800" dirty="0">
                <a:solidFill>
                  <a:srgbClr val="184E57"/>
                </a:solidFill>
                <a:effectLst/>
                <a:latin typeface="Open Sans" panose="020B0606030504020204" pitchFamily="34" charset="0"/>
                <a:ea typeface="Calibri" panose="020F0502020204030204" pitchFamily="34" charset="0"/>
              </a:rPr>
              <a:t>The Center for Maritime Strategy (CMS) is a non-profit, non-partisan think tank and research institution dedicated to studying maritime issues and their context within wider American national security policy. Through its research and analysis, external outreach, publications, and high-level events, CMS engages key stakeholders across government, academia, and industry.</a:t>
            </a:r>
            <a:endParaRPr lang="en-US" sz="1800" dirty="0">
              <a:effectLst/>
              <a:latin typeface="Calibri" panose="020F0502020204030204" pitchFamily="34" charset="0"/>
              <a:ea typeface="Calibri" panose="020F0502020204030204" pitchFamily="34" charset="0"/>
            </a:endParaRPr>
          </a:p>
          <a:p>
            <a:pPr defTabSz="466751">
              <a:defRPr/>
            </a:pPr>
            <a:endParaRPr lang="en-US" sz="2400" dirty="0"/>
          </a:p>
          <a:p>
            <a:endParaRPr lang="en-US" sz="2400" dirty="0"/>
          </a:p>
          <a:p>
            <a:endParaRPr lang="en-US" dirty="0"/>
          </a:p>
        </p:txBody>
      </p:sp>
    </p:spTree>
    <p:extLst>
      <p:ext uri="{BB962C8B-B14F-4D97-AF65-F5344CB8AC3E}">
        <p14:creationId xmlns:p14="http://schemas.microsoft.com/office/powerpoint/2010/main" val="330168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66751" eaLnBrk="1" fontAlgn="auto" latinLnBrk="0" hangingPunct="1">
              <a:lnSpc>
                <a:spcPct val="100000"/>
              </a:lnSpc>
              <a:spcBef>
                <a:spcPts val="0"/>
              </a:spcBef>
              <a:spcAft>
                <a:spcPts val="0"/>
              </a:spcAft>
              <a:buClrTx/>
              <a:buSzTx/>
              <a:buFontTx/>
              <a:buNone/>
              <a:tabLst/>
              <a:defRPr/>
            </a:pPr>
            <a:r>
              <a:rPr lang="en-US" sz="2400" dirty="0">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bipartisan, co-chaired by Rep. Rob Wittman (R-VA) and Rep. Joe Courtney (D-CT). We can also help them in selecting nominees for the service academies. And the Center for Maritime Strategy, housed within the Navy League, is a thought leader on all matters in the maritime realm. </a:t>
            </a:r>
            <a:r>
              <a:rPr lang="en-US" sz="1800" dirty="0">
                <a:solidFill>
                  <a:srgbClr val="184E57"/>
                </a:solidFill>
                <a:effectLst/>
                <a:latin typeface="Open Sans" panose="020B0606030504020204" pitchFamily="34" charset="0"/>
                <a:ea typeface="Calibri" panose="020F0502020204030204" pitchFamily="34" charset="0"/>
              </a:rPr>
              <a:t>The Center for Maritime Strategy (CMS) is a non-profit, non-partisan think tank and research institution dedicated to studying maritime issues and their context within wider American national security policy. Through its research and analysis, external outreach, publications, and high-level events, CMS engages key stakeholders across government, academia, and industry.</a:t>
            </a:r>
            <a:endParaRPr lang="en-US" sz="1800" dirty="0">
              <a:effectLst/>
              <a:latin typeface="Calibri" panose="020F0502020204030204" pitchFamily="34" charset="0"/>
              <a:ea typeface="Calibri" panose="020F0502020204030204" pitchFamily="34" charset="0"/>
            </a:endParaRPr>
          </a:p>
          <a:p>
            <a:pPr defTabSz="466751">
              <a:defRPr/>
            </a:pPr>
            <a:endParaRPr lang="en-US" sz="2400" dirty="0"/>
          </a:p>
          <a:p>
            <a:endParaRPr lang="en-US" sz="2400" dirty="0"/>
          </a:p>
          <a:p>
            <a:endParaRPr lang="en-US" dirty="0"/>
          </a:p>
        </p:txBody>
      </p:sp>
    </p:spTree>
    <p:extLst>
      <p:ext uri="{BB962C8B-B14F-4D97-AF65-F5344CB8AC3E}">
        <p14:creationId xmlns:p14="http://schemas.microsoft.com/office/powerpoint/2010/main" val="109056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66751" eaLnBrk="1" fontAlgn="auto" latinLnBrk="0" hangingPunct="1">
              <a:lnSpc>
                <a:spcPct val="100000"/>
              </a:lnSpc>
              <a:spcBef>
                <a:spcPts val="0"/>
              </a:spcBef>
              <a:spcAft>
                <a:spcPts val="0"/>
              </a:spcAft>
              <a:buClrTx/>
              <a:buSzTx/>
              <a:buFontTx/>
              <a:buNone/>
              <a:tabLst/>
              <a:defRPr/>
            </a:pPr>
            <a:r>
              <a:rPr lang="en-US" sz="2400" dirty="0">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bipartisan, co-chaired by Rep. Rob Wittman (R-VA) and Rep. Joe Courtney (D-CT). We can also help them in selecting nominees for the service academies. And the Center for Maritime Strategy, housed within the Navy League, is a thought leader on all matters in the maritime realm. </a:t>
            </a:r>
            <a:r>
              <a:rPr lang="en-US" sz="1800" dirty="0">
                <a:solidFill>
                  <a:srgbClr val="184E57"/>
                </a:solidFill>
                <a:effectLst/>
                <a:latin typeface="Open Sans" panose="020B0606030504020204" pitchFamily="34" charset="0"/>
                <a:ea typeface="Calibri" panose="020F0502020204030204" pitchFamily="34" charset="0"/>
              </a:rPr>
              <a:t>The Center for Maritime Strategy (CMS) is a non-profit, non-partisan think tank and research institution dedicated to studying maritime issues and their context within wider American national security policy. Through its research and analysis, external outreach, publications, and high-level events, CMS engages key stakeholders across government, academia, and industry.</a:t>
            </a:r>
            <a:endParaRPr lang="en-US" sz="1800" dirty="0">
              <a:effectLst/>
              <a:latin typeface="Calibri" panose="020F0502020204030204" pitchFamily="34" charset="0"/>
              <a:ea typeface="Calibri" panose="020F0502020204030204" pitchFamily="34" charset="0"/>
            </a:endParaRPr>
          </a:p>
          <a:p>
            <a:pPr defTabSz="466751">
              <a:defRPr/>
            </a:pPr>
            <a:endParaRPr lang="en-US" sz="2400" dirty="0"/>
          </a:p>
          <a:p>
            <a:endParaRPr lang="en-US" sz="2400" dirty="0"/>
          </a:p>
          <a:p>
            <a:endParaRPr lang="en-US" dirty="0"/>
          </a:p>
        </p:txBody>
      </p:sp>
    </p:spTree>
    <p:extLst>
      <p:ext uri="{BB962C8B-B14F-4D97-AF65-F5344CB8AC3E}">
        <p14:creationId xmlns:p14="http://schemas.microsoft.com/office/powerpoint/2010/main" val="422409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66751" eaLnBrk="1" fontAlgn="auto" latinLnBrk="0" hangingPunct="1">
              <a:lnSpc>
                <a:spcPct val="100000"/>
              </a:lnSpc>
              <a:spcBef>
                <a:spcPts val="0"/>
              </a:spcBef>
              <a:spcAft>
                <a:spcPts val="0"/>
              </a:spcAft>
              <a:buClrTx/>
              <a:buSzTx/>
              <a:buFontTx/>
              <a:buNone/>
              <a:tabLst/>
              <a:defRPr/>
            </a:pPr>
            <a:r>
              <a:rPr lang="en-US" sz="2400" dirty="0">
                <a:ea typeface="ＭＳ Ｐゴシック"/>
                <a:cs typeface="ＭＳ Ｐゴシック"/>
              </a:rPr>
              <a:t>Encourage your Representative to join the Congressional Shipbuilding Caucus, if they haven’t already.  The Navy League sponsors a quarterly breakfast series with them to explore topics of interest to the shipbuilding community. It’s bipartisan, co-chaired by Rep. Rob Wittman (R-VA) and Rep. Joe Courtney (D-CT). We can also help them in selecting nominees for the service academies. And the Center for Maritime Strategy, housed within the Navy League, is a thought leader on all matters in the maritime realm. </a:t>
            </a:r>
            <a:r>
              <a:rPr lang="en-US" sz="1800" dirty="0">
                <a:solidFill>
                  <a:srgbClr val="184E57"/>
                </a:solidFill>
                <a:effectLst/>
                <a:latin typeface="Open Sans" panose="020B0606030504020204" pitchFamily="34" charset="0"/>
                <a:ea typeface="Calibri" panose="020F0502020204030204" pitchFamily="34" charset="0"/>
              </a:rPr>
              <a:t>The Center for Maritime Strategy (CMS) is a non-profit, non-partisan think tank and research institution dedicated to studying maritime issues and their context within wider American national security policy. Through its research and analysis, external outreach, publications, and high-level events, CMS engages key stakeholders across government, academia, and industry.</a:t>
            </a:r>
            <a:endParaRPr lang="en-US" sz="1800" dirty="0">
              <a:effectLst/>
              <a:latin typeface="Calibri" panose="020F0502020204030204" pitchFamily="34" charset="0"/>
              <a:ea typeface="Calibri" panose="020F0502020204030204" pitchFamily="34" charset="0"/>
            </a:endParaRPr>
          </a:p>
          <a:p>
            <a:pPr defTabSz="466751">
              <a:defRPr/>
            </a:pPr>
            <a:endParaRPr lang="en-US" sz="2400" dirty="0"/>
          </a:p>
          <a:p>
            <a:endParaRPr lang="en-US" sz="2400" dirty="0"/>
          </a:p>
          <a:p>
            <a:endParaRPr lang="en-US" dirty="0"/>
          </a:p>
        </p:txBody>
      </p:sp>
    </p:spTree>
    <p:extLst>
      <p:ext uri="{BB962C8B-B14F-4D97-AF65-F5344CB8AC3E}">
        <p14:creationId xmlns:p14="http://schemas.microsoft.com/office/powerpoint/2010/main" val="1937190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resentation Cover">
    <p:spTree>
      <p:nvGrpSpPr>
        <p:cNvPr id="1" name=""/>
        <p:cNvGrpSpPr/>
        <p:nvPr/>
      </p:nvGrpSpPr>
      <p:grpSpPr>
        <a:xfrm>
          <a:off x="0" y="0"/>
          <a:ext cx="0" cy="0"/>
          <a:chOff x="0" y="0"/>
          <a:chExt cx="0" cy="0"/>
        </a:xfrm>
      </p:grpSpPr>
      <p:pic>
        <p:nvPicPr>
          <p:cNvPr id="3" name="Picture 2" descr="A picture containing standing, sheep, woman, dog&#10;&#10;Description automatically generated">
            <a:extLst>
              <a:ext uri="{FF2B5EF4-FFF2-40B4-BE49-F238E27FC236}">
                <a16:creationId xmlns:a16="http://schemas.microsoft.com/office/drawing/2014/main" id="{C9527451-5120-4B96-8B62-2C23D6FF65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3" name="Picture 2" descr="A picture containing standing, sheep, dog, walking&#10;&#10;Description automatically generated">
            <a:extLst>
              <a:ext uri="{FF2B5EF4-FFF2-40B4-BE49-F238E27FC236}">
                <a16:creationId xmlns:a16="http://schemas.microsoft.com/office/drawing/2014/main" id="{BE902DC9-BDB6-4950-AA17-125FAAEDDE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4" name="Shape 5">
            <a:extLst>
              <a:ext uri="{FF2B5EF4-FFF2-40B4-BE49-F238E27FC236}">
                <a16:creationId xmlns:a16="http://schemas.microsoft.com/office/drawing/2014/main" id="{E87D51D1-2B6D-4C86-852A-43F2D9AFDCFA}"/>
              </a:ext>
            </a:extLst>
          </p:cNvPr>
          <p:cNvSpPr>
            <a:spLocks noGrp="1"/>
          </p:cNvSpPr>
          <p:nvPr>
            <p:ph type="title"/>
          </p:nvPr>
        </p:nvSpPr>
        <p:spPr>
          <a:xfrm>
            <a:off x="1778000" y="2298700"/>
            <a:ext cx="20828000" cy="4648200"/>
          </a:xfrm>
          <a:prstGeom prst="rect">
            <a:avLst/>
          </a:prstGeom>
        </p:spPr>
        <p:txBody>
          <a:bodyPr anchor="b"/>
          <a:lstStyle/>
          <a:p>
            <a:pPr lvl="0">
              <a:defRPr sz="1800"/>
            </a:pPr>
            <a:r>
              <a:rPr lang="en-US" sz="11200"/>
              <a:t>Click to edit Master title style</a:t>
            </a:r>
            <a:endParaRPr sz="11200"/>
          </a:p>
        </p:txBody>
      </p:sp>
      <p:sp>
        <p:nvSpPr>
          <p:cNvPr id="5" name="Shape 6">
            <a:extLst>
              <a:ext uri="{FF2B5EF4-FFF2-40B4-BE49-F238E27FC236}">
                <a16:creationId xmlns:a16="http://schemas.microsoft.com/office/drawing/2014/main" id="{6805DC18-5BF8-4918-AE69-92815293BAE0}"/>
              </a:ext>
            </a:extLst>
          </p:cNvPr>
          <p:cNvSpPr>
            <a:spLocks noGrp="1"/>
          </p:cNvSpPr>
          <p:nvPr>
            <p:ph type="body" idx="1" hasCustomPrompt="1"/>
          </p:nvPr>
        </p:nvSpPr>
        <p:spPr>
          <a:xfrm>
            <a:off x="1778000" y="7073900"/>
            <a:ext cx="20828000" cy="1587500"/>
          </a:xfrm>
          <a:prstGeom prst="rect">
            <a:avLst/>
          </a:prstGeom>
        </p:spPr>
        <p:txBody>
          <a:bodyPr anchor="t"/>
          <a:lstStyle>
            <a:lvl1pPr marL="0" indent="0" algn="ctr">
              <a:spcBef>
                <a:spcPts val="0"/>
              </a:spcBef>
              <a:buSzTx/>
              <a:buNone/>
              <a:defRPr sz="4400">
                <a:solidFill>
                  <a:schemeClr val="bg1"/>
                </a:solidFill>
              </a:defRPr>
            </a:lvl1pPr>
            <a:lvl2pPr marL="0" indent="228600" algn="ctr">
              <a:spcBef>
                <a:spcPts val="0"/>
              </a:spcBef>
              <a:buSzTx/>
              <a:buNone/>
              <a:defRPr sz="4400">
                <a:solidFill>
                  <a:schemeClr val="bg1"/>
                </a:solidFill>
              </a:defRPr>
            </a:lvl2pPr>
            <a:lvl3pPr marL="0" indent="457200" algn="ctr">
              <a:spcBef>
                <a:spcPts val="0"/>
              </a:spcBef>
              <a:buSzTx/>
              <a:buNone/>
              <a:defRPr sz="4400">
                <a:solidFill>
                  <a:schemeClr val="bg1"/>
                </a:solidFill>
              </a:defRPr>
            </a:lvl3pPr>
            <a:lvl4pPr marL="0" indent="685800" algn="ctr">
              <a:spcBef>
                <a:spcPts val="0"/>
              </a:spcBef>
              <a:buSzTx/>
              <a:buNone/>
              <a:defRPr sz="4400">
                <a:solidFill>
                  <a:schemeClr val="bg1"/>
                </a:solidFill>
              </a:defRPr>
            </a:lvl4pPr>
            <a:lvl5pPr marL="0" indent="914400" algn="ctr">
              <a:spcBef>
                <a:spcPts val="0"/>
              </a:spcBef>
              <a:buSzTx/>
              <a:buNone/>
              <a:defRPr sz="4400">
                <a:solidFill>
                  <a:schemeClr val="bg1"/>
                </a:solidFill>
              </a:defRPr>
            </a:lvl5pPr>
          </a:lstStyle>
          <a:p>
            <a:pPr lvl="0">
              <a:defRPr sz="1800"/>
            </a:pPr>
            <a:r>
              <a:rPr lang="en-US" sz="4400"/>
              <a:t>Subtext</a:t>
            </a:r>
            <a:endParaRPr sz="440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778000" y="2298700"/>
            <a:ext cx="20828000" cy="4648200"/>
          </a:xfrm>
          <a:prstGeom prst="rect">
            <a:avLst/>
          </a:prstGeom>
        </p:spPr>
        <p:txBody>
          <a:bodyPr anchor="b"/>
          <a:lstStyle/>
          <a:p>
            <a:pPr lvl="0">
              <a:defRPr sz="1800"/>
            </a:pPr>
            <a:r>
              <a:rPr lang="en-US" sz="11200"/>
              <a:t>Click to edit Master title style</a:t>
            </a:r>
            <a:endParaRPr sz="11200"/>
          </a:p>
        </p:txBody>
      </p:sp>
      <p:sp>
        <p:nvSpPr>
          <p:cNvPr id="6" name="Shape 6"/>
          <p:cNvSpPr>
            <a:spLocks noGrp="1"/>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solidFill>
                  <a:schemeClr val="tx1"/>
                </a:solidFill>
              </a:defRPr>
            </a:lvl1pPr>
            <a:lvl2pPr marL="0" indent="228600" algn="ctr">
              <a:spcBef>
                <a:spcPts val="0"/>
              </a:spcBef>
              <a:buSzTx/>
              <a:buNone/>
              <a:defRPr sz="4400">
                <a:solidFill>
                  <a:schemeClr val="tx1"/>
                </a:solidFill>
              </a:defRPr>
            </a:lvl2pPr>
            <a:lvl3pPr marL="0" indent="457200" algn="ctr">
              <a:spcBef>
                <a:spcPts val="0"/>
              </a:spcBef>
              <a:buSzTx/>
              <a:buNone/>
              <a:defRPr sz="4400">
                <a:solidFill>
                  <a:schemeClr val="tx1"/>
                </a:solidFill>
              </a:defRPr>
            </a:lvl3pPr>
            <a:lvl4pPr marL="0" indent="685800" algn="ctr">
              <a:spcBef>
                <a:spcPts val="0"/>
              </a:spcBef>
              <a:buSzTx/>
              <a:buNone/>
              <a:defRPr sz="4400">
                <a:solidFill>
                  <a:schemeClr val="tx1"/>
                </a:solidFill>
              </a:defRPr>
            </a:lvl4pPr>
            <a:lvl5pPr marL="0" indent="914400" algn="ctr">
              <a:spcBef>
                <a:spcPts val="0"/>
              </a:spcBef>
              <a:buSzTx/>
              <a:buNone/>
              <a:defRPr sz="4400">
                <a:solidFill>
                  <a:schemeClr val="tx1"/>
                </a:solidFill>
              </a:defRPr>
            </a:lvl5pPr>
          </a:lstStyle>
          <a:p>
            <a:pPr lvl="0">
              <a:defRPr sz="1800"/>
            </a:pPr>
            <a:r>
              <a:rPr lang="en-US" sz="4400"/>
              <a:t>Click to edit Master text styles</a:t>
            </a:r>
          </a:p>
          <a:p>
            <a:pPr lvl="1">
              <a:defRPr sz="1800"/>
            </a:pPr>
            <a:r>
              <a:rPr lang="en-US" sz="4400"/>
              <a:t>Second level</a:t>
            </a:r>
          </a:p>
          <a:p>
            <a:pPr lvl="2">
              <a:defRPr sz="1800"/>
            </a:pPr>
            <a:r>
              <a:rPr lang="en-US" sz="4400"/>
              <a:t>Third level</a:t>
            </a:r>
          </a:p>
          <a:p>
            <a:pPr lvl="3">
              <a:defRPr sz="1800"/>
            </a:pPr>
            <a:r>
              <a:rPr lang="en-US" sz="4400"/>
              <a:t>Fourth level</a:t>
            </a:r>
          </a:p>
          <a:p>
            <a:pPr lvl="4">
              <a:defRPr sz="1800"/>
            </a:pPr>
            <a:r>
              <a:rPr lang="en-US" sz="4400"/>
              <a:t>Fifth level</a:t>
            </a:r>
            <a:endParaRPr sz="4400"/>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lang="en-US" sz="11200"/>
              <a:t>Click to edit Master title style</a:t>
            </a:r>
            <a:endParaRPr sz="1120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689100" y="1778000"/>
            <a:ext cx="21005800" cy="10147300"/>
          </a:xfrm>
          <a:prstGeom prst="rect">
            <a:avLst/>
          </a:prstGeom>
        </p:spPr>
        <p:txBody>
          <a:bodyPr/>
          <a:lstStyle/>
          <a:p>
            <a:pPr lvl="0">
              <a:defRPr sz="1800"/>
            </a:pPr>
            <a:r>
              <a:rPr lang="en-US" sz="5200"/>
              <a:t>Click to edit Master text styles</a:t>
            </a:r>
          </a:p>
          <a:p>
            <a:pPr lvl="1">
              <a:defRPr sz="1800"/>
            </a:pPr>
            <a:r>
              <a:rPr lang="en-US" sz="5200"/>
              <a:t>Second level</a:t>
            </a:r>
          </a:p>
          <a:p>
            <a:pPr lvl="2">
              <a:defRPr sz="1800"/>
            </a:pPr>
            <a:r>
              <a:rPr lang="en-US" sz="5200"/>
              <a:t>Third level</a:t>
            </a:r>
          </a:p>
          <a:p>
            <a:pPr lvl="3">
              <a:defRPr sz="1800"/>
            </a:pPr>
            <a:r>
              <a:rPr lang="en-US" sz="5200"/>
              <a:t>Fourth level</a:t>
            </a:r>
          </a:p>
          <a:p>
            <a:pPr lvl="4">
              <a:defRPr sz="1800"/>
            </a:pPr>
            <a:r>
              <a:rPr lang="en-US" sz="5200"/>
              <a:t>Fifth level</a:t>
            </a:r>
            <a:endParaRPr sz="520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image" Target="../media/image8.jpeg"/><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529C"/>
            </a:gs>
            <a:gs pos="100000">
              <a:srgbClr val="0541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11200"/>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5200"/>
              <a:t>Body Level One</a:t>
            </a:r>
          </a:p>
          <a:p>
            <a:pPr lvl="1">
              <a:defRPr sz="1800"/>
            </a:pPr>
            <a:r>
              <a:rPr sz="5200"/>
              <a:t>Body Level Two</a:t>
            </a:r>
          </a:p>
          <a:p>
            <a:pPr lvl="2">
              <a:defRPr sz="1800"/>
            </a:pPr>
            <a:r>
              <a:rPr sz="5200"/>
              <a:t>Body Level Three</a:t>
            </a:r>
          </a:p>
          <a:p>
            <a:pPr lvl="3">
              <a:defRPr sz="1800"/>
            </a:pPr>
            <a:r>
              <a:rPr sz="5200"/>
              <a:t>Body Level Four</a:t>
            </a:r>
          </a:p>
          <a:p>
            <a:pPr lvl="4">
              <a:defRPr sz="1800"/>
            </a:pPr>
            <a:r>
              <a:rPr sz="5200"/>
              <a:t>Body Level Five</a:t>
            </a:r>
          </a:p>
        </p:txBody>
      </p:sp>
      <p:pic>
        <p:nvPicPr>
          <p:cNvPr id="6" name="Picture 5" descr="A picture containing outdoor, person, man, holding&#10;&#10;Description automatically generated">
            <a:extLst>
              <a:ext uri="{FF2B5EF4-FFF2-40B4-BE49-F238E27FC236}">
                <a16:creationId xmlns:a16="http://schemas.microsoft.com/office/drawing/2014/main" id="{16FC353E-1534-4DA4-AB74-5C89651FF293}"/>
              </a:ext>
            </a:extLst>
          </p:cNvPr>
          <p:cNvPicPr>
            <a:picLocks noChangeAspect="1"/>
          </p:cNvPicPr>
          <p:nvPr userDrawn="1"/>
        </p:nvPicPr>
        <p:blipFill rotWithShape="1">
          <a:blip r:embed="rId9" cstate="email">
            <a:alphaModFix amt="40000"/>
            <a:extLst>
              <a:ext uri="{28A0092B-C50C-407E-A947-70E740481C1C}">
                <a14:useLocalDpi xmlns:a14="http://schemas.microsoft.com/office/drawing/2010/main"/>
              </a:ext>
            </a:extLst>
          </a:blip>
          <a:srcRect/>
          <a:stretch/>
        </p:blipFill>
        <p:spPr>
          <a:xfrm>
            <a:off x="6531369" y="12763495"/>
            <a:ext cx="2983832" cy="952500"/>
          </a:xfrm>
          <a:prstGeom prst="rect">
            <a:avLst/>
          </a:prstGeom>
        </p:spPr>
      </p:pic>
      <p:pic>
        <p:nvPicPr>
          <p:cNvPr id="7" name="Picture 6">
            <a:extLst>
              <a:ext uri="{FF2B5EF4-FFF2-40B4-BE49-F238E27FC236}">
                <a16:creationId xmlns:a16="http://schemas.microsoft.com/office/drawing/2014/main" id="{F5288361-D6B4-4116-996C-39E652437E5B}"/>
              </a:ext>
            </a:extLst>
          </p:cNvPr>
          <p:cNvPicPr>
            <a:picLocks noChangeAspect="1"/>
          </p:cNvPicPr>
          <p:nvPr userDrawn="1"/>
        </p:nvPicPr>
        <p:blipFill rotWithShape="1">
          <a:blip r:embed="rId10" cstate="email">
            <a:alphaModFix amt="40000"/>
            <a:extLst>
              <a:ext uri="{28A0092B-C50C-407E-A947-70E740481C1C}">
                <a14:useLocalDpi xmlns:a14="http://schemas.microsoft.com/office/drawing/2010/main"/>
              </a:ext>
            </a:extLst>
          </a:blip>
          <a:srcRect/>
          <a:stretch/>
        </p:blipFill>
        <p:spPr>
          <a:xfrm>
            <a:off x="20907029" y="12763500"/>
            <a:ext cx="3476971" cy="952500"/>
          </a:xfrm>
          <a:prstGeom prst="rect">
            <a:avLst/>
          </a:prstGeom>
        </p:spPr>
      </p:pic>
      <p:pic>
        <p:nvPicPr>
          <p:cNvPr id="9" name="Picture 8" descr="A group of people standing in front of a crowd&#10;&#10;Description automatically generated">
            <a:extLst>
              <a:ext uri="{FF2B5EF4-FFF2-40B4-BE49-F238E27FC236}">
                <a16:creationId xmlns:a16="http://schemas.microsoft.com/office/drawing/2014/main" id="{D1E1F3E6-E92F-442B-97EF-323CC6B5AFF9}"/>
              </a:ext>
            </a:extLst>
          </p:cNvPr>
          <p:cNvPicPr>
            <a:picLocks noChangeAspect="1"/>
          </p:cNvPicPr>
          <p:nvPr userDrawn="1"/>
        </p:nvPicPr>
        <p:blipFill rotWithShape="1">
          <a:blip r:embed="rId11" cstate="email">
            <a:alphaModFix amt="40000"/>
            <a:extLst>
              <a:ext uri="{28A0092B-C50C-407E-A947-70E740481C1C}">
                <a14:useLocalDpi xmlns:a14="http://schemas.microsoft.com/office/drawing/2010/main"/>
              </a:ext>
            </a:extLst>
          </a:blip>
          <a:srcRect/>
          <a:stretch/>
        </p:blipFill>
        <p:spPr>
          <a:xfrm>
            <a:off x="0" y="12763497"/>
            <a:ext cx="4007518" cy="952499"/>
          </a:xfrm>
          <a:prstGeom prst="rect">
            <a:avLst/>
          </a:prstGeom>
        </p:spPr>
      </p:pic>
      <p:pic>
        <p:nvPicPr>
          <p:cNvPr id="11" name="Picture 10" descr="A group of people standing in a grassy field&#10;&#10;Description automatically generated">
            <a:extLst>
              <a:ext uri="{FF2B5EF4-FFF2-40B4-BE49-F238E27FC236}">
                <a16:creationId xmlns:a16="http://schemas.microsoft.com/office/drawing/2014/main" id="{19EE0112-7113-4AE1-92E3-D5A85DD9F89D}"/>
              </a:ext>
            </a:extLst>
          </p:cNvPr>
          <p:cNvPicPr>
            <a:picLocks noChangeAspect="1"/>
          </p:cNvPicPr>
          <p:nvPr userDrawn="1"/>
        </p:nvPicPr>
        <p:blipFill rotWithShape="1">
          <a:blip r:embed="rId12" cstate="email">
            <a:alphaModFix amt="40000"/>
            <a:extLst>
              <a:ext uri="{28A0092B-C50C-407E-A947-70E740481C1C}">
                <a14:useLocalDpi xmlns:a14="http://schemas.microsoft.com/office/drawing/2010/main"/>
              </a:ext>
            </a:extLst>
          </a:blip>
          <a:srcRect/>
          <a:stretch/>
        </p:blipFill>
        <p:spPr>
          <a:xfrm>
            <a:off x="16011663" y="12763501"/>
            <a:ext cx="4895366" cy="952499"/>
          </a:xfrm>
          <a:prstGeom prst="rect">
            <a:avLst/>
          </a:prstGeom>
        </p:spPr>
      </p:pic>
      <p:pic>
        <p:nvPicPr>
          <p:cNvPr id="13" name="Picture 12" descr="A person wearing a red hat&#10;&#10;Description automatically generated">
            <a:extLst>
              <a:ext uri="{FF2B5EF4-FFF2-40B4-BE49-F238E27FC236}">
                <a16:creationId xmlns:a16="http://schemas.microsoft.com/office/drawing/2014/main" id="{1639363E-9F29-4817-B1A4-89FB9FC96721}"/>
              </a:ext>
            </a:extLst>
          </p:cNvPr>
          <p:cNvPicPr>
            <a:picLocks noChangeAspect="1"/>
          </p:cNvPicPr>
          <p:nvPr userDrawn="1"/>
        </p:nvPicPr>
        <p:blipFill rotWithShape="1">
          <a:blip r:embed="rId13" cstate="email">
            <a:alphaModFix amt="40000"/>
            <a:extLst>
              <a:ext uri="{28A0092B-C50C-407E-A947-70E740481C1C}">
                <a14:useLocalDpi xmlns:a14="http://schemas.microsoft.com/office/drawing/2010/main"/>
              </a:ext>
            </a:extLst>
          </a:blip>
          <a:srcRect/>
          <a:stretch/>
        </p:blipFill>
        <p:spPr>
          <a:xfrm>
            <a:off x="3980597" y="12763496"/>
            <a:ext cx="2544536" cy="952499"/>
          </a:xfrm>
          <a:prstGeom prst="rect">
            <a:avLst/>
          </a:prstGeom>
        </p:spPr>
      </p:pic>
      <p:pic>
        <p:nvPicPr>
          <p:cNvPr id="15" name="Picture 14" descr="A group of people looking at a phone&#10;&#10;Description automatically generated">
            <a:extLst>
              <a:ext uri="{FF2B5EF4-FFF2-40B4-BE49-F238E27FC236}">
                <a16:creationId xmlns:a16="http://schemas.microsoft.com/office/drawing/2014/main" id="{987F88A1-4BC4-4AB3-9FB2-2C19A2C9BBB1}"/>
              </a:ext>
            </a:extLst>
          </p:cNvPr>
          <p:cNvPicPr>
            <a:picLocks noChangeAspect="1"/>
          </p:cNvPicPr>
          <p:nvPr userDrawn="1"/>
        </p:nvPicPr>
        <p:blipFill rotWithShape="1">
          <a:blip r:embed="rId14" cstate="email">
            <a:alphaModFix amt="40000"/>
            <a:extLst>
              <a:ext uri="{28A0092B-C50C-407E-A947-70E740481C1C}">
                <a14:useLocalDpi xmlns:a14="http://schemas.microsoft.com/office/drawing/2010/main"/>
              </a:ext>
            </a:extLst>
          </a:blip>
          <a:srcRect/>
          <a:stretch/>
        </p:blipFill>
        <p:spPr>
          <a:xfrm>
            <a:off x="13467125" y="12763500"/>
            <a:ext cx="2544537" cy="952500"/>
          </a:xfrm>
          <a:prstGeom prst="rect">
            <a:avLst/>
          </a:prstGeom>
        </p:spPr>
      </p:pic>
      <p:pic>
        <p:nvPicPr>
          <p:cNvPr id="17" name="Picture 16" descr="A picture containing person, indoor, bed, red&#10;&#10;Description automatically generated">
            <a:extLst>
              <a:ext uri="{FF2B5EF4-FFF2-40B4-BE49-F238E27FC236}">
                <a16:creationId xmlns:a16="http://schemas.microsoft.com/office/drawing/2014/main" id="{FC299284-B48E-4367-B7B1-E42C09401F0D}"/>
              </a:ext>
            </a:extLst>
          </p:cNvPr>
          <p:cNvPicPr>
            <a:picLocks noChangeAspect="1"/>
          </p:cNvPicPr>
          <p:nvPr userDrawn="1"/>
        </p:nvPicPr>
        <p:blipFill rotWithShape="1">
          <a:blip r:embed="rId15" cstate="email">
            <a:alphaModFix amt="40000"/>
            <a:extLst>
              <a:ext uri="{28A0092B-C50C-407E-A947-70E740481C1C}">
                <a14:useLocalDpi xmlns:a14="http://schemas.microsoft.com/office/drawing/2010/main"/>
              </a:ext>
            </a:extLst>
          </a:blip>
          <a:srcRect/>
          <a:stretch/>
        </p:blipFill>
        <p:spPr>
          <a:xfrm>
            <a:off x="9515202" y="12763502"/>
            <a:ext cx="3951924" cy="952494"/>
          </a:xfrm>
          <a:prstGeom prst="rect">
            <a:avLst/>
          </a:prstGeom>
        </p:spPr>
      </p:pic>
      <p:sp>
        <p:nvSpPr>
          <p:cNvPr id="4" name="TextBox 3">
            <a:extLst>
              <a:ext uri="{FF2B5EF4-FFF2-40B4-BE49-F238E27FC236}">
                <a16:creationId xmlns:a16="http://schemas.microsoft.com/office/drawing/2014/main" id="{6555196F-93B9-4A9F-81F8-5725D5F42FC7}"/>
              </a:ext>
            </a:extLst>
          </p:cNvPr>
          <p:cNvSpPr txBox="1"/>
          <p:nvPr userDrawn="1"/>
        </p:nvSpPr>
        <p:spPr>
          <a:xfrm>
            <a:off x="17590169" y="13003786"/>
            <a:ext cx="6593306"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1" hangingPunct="0">
              <a:lnSpc>
                <a:spcPct val="100000"/>
              </a:lnSpc>
              <a:spcBef>
                <a:spcPts val="0"/>
              </a:spcBef>
              <a:spcAft>
                <a:spcPts val="0"/>
              </a:spcAft>
              <a:buClrTx/>
              <a:buSzTx/>
              <a:buFontTx/>
              <a:buNone/>
              <a:tabLst/>
            </a:pPr>
            <a:r>
              <a:rPr kumimoji="0" lang="en-US" sz="2400" b="0" i="1" u="none" strike="noStrike" cap="none" spc="0" normalizeH="0" baseline="0">
                <a:ln>
                  <a:noFill/>
                </a:ln>
                <a:solidFill>
                  <a:schemeClr val="bg1">
                    <a:lumMod val="75000"/>
                  </a:schemeClr>
                </a:solidFill>
                <a:effectLst/>
                <a:uFillTx/>
                <a:latin typeface="+mn-lt"/>
                <a:ea typeface="+mn-ea"/>
                <a:cs typeface="+mn-cs"/>
                <a:sym typeface="Helvetica Light"/>
              </a:rPr>
              <a:t>Citizens in Support of Sea Services since 1902</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49" r:id="rId3"/>
    <p:sldLayoutId id="2147483653" r:id="rId4"/>
    <p:sldLayoutId id="2147483656" r:id="rId5"/>
    <p:sldLayoutId id="2147483659" r:id="rId6"/>
    <p:sldLayoutId id="2147483660" r:id="rId7"/>
  </p:sldLayoutIdLst>
  <p:transition spd="med"/>
  <p:txStyles>
    <p:titleStyle>
      <a:lvl1pPr algn="ctr" defTabSz="825500" eaLnBrk="1" hangingPunct="1">
        <a:defRPr sz="11200">
          <a:solidFill>
            <a:srgbClr val="FFC000"/>
          </a:solidFill>
          <a:latin typeface="+mn-lt"/>
          <a:ea typeface="+mn-ea"/>
          <a:cs typeface="+mn-cs"/>
          <a:sym typeface="Helvetica Light"/>
        </a:defRPr>
      </a:lvl1pPr>
      <a:lvl2pPr indent="228600" algn="ctr" defTabSz="825500" eaLnBrk="1" hangingPunct="1">
        <a:defRPr sz="11200">
          <a:latin typeface="+mn-lt"/>
          <a:ea typeface="+mn-ea"/>
          <a:cs typeface="+mn-cs"/>
          <a:sym typeface="Helvetica Light"/>
        </a:defRPr>
      </a:lvl2pPr>
      <a:lvl3pPr indent="457200" algn="ctr" defTabSz="825500" eaLnBrk="1" hangingPunct="1">
        <a:defRPr sz="11200">
          <a:latin typeface="+mn-lt"/>
          <a:ea typeface="+mn-ea"/>
          <a:cs typeface="+mn-cs"/>
          <a:sym typeface="Helvetica Light"/>
        </a:defRPr>
      </a:lvl3pPr>
      <a:lvl4pPr indent="685800" algn="ctr" defTabSz="825500" eaLnBrk="1" hangingPunct="1">
        <a:defRPr sz="11200">
          <a:latin typeface="+mn-lt"/>
          <a:ea typeface="+mn-ea"/>
          <a:cs typeface="+mn-cs"/>
          <a:sym typeface="Helvetica Light"/>
        </a:defRPr>
      </a:lvl4pPr>
      <a:lvl5pPr indent="914400" algn="ctr" defTabSz="825500" eaLnBrk="1" hangingPunct="1">
        <a:defRPr sz="11200">
          <a:latin typeface="+mn-lt"/>
          <a:ea typeface="+mn-ea"/>
          <a:cs typeface="+mn-cs"/>
          <a:sym typeface="Helvetica Light"/>
        </a:defRPr>
      </a:lvl5pPr>
      <a:lvl6pPr indent="1143000" algn="ctr" defTabSz="825500" eaLnBrk="1" hangingPunct="1">
        <a:defRPr sz="11200">
          <a:latin typeface="+mn-lt"/>
          <a:ea typeface="+mn-ea"/>
          <a:cs typeface="+mn-cs"/>
          <a:sym typeface="Helvetica Light"/>
        </a:defRPr>
      </a:lvl6pPr>
      <a:lvl7pPr indent="1371600" algn="ctr" defTabSz="825500" eaLnBrk="1" hangingPunct="1">
        <a:defRPr sz="11200">
          <a:latin typeface="+mn-lt"/>
          <a:ea typeface="+mn-ea"/>
          <a:cs typeface="+mn-cs"/>
          <a:sym typeface="Helvetica Light"/>
        </a:defRPr>
      </a:lvl7pPr>
      <a:lvl8pPr indent="1600200" algn="ctr" defTabSz="825500" eaLnBrk="1" hangingPunct="1">
        <a:defRPr sz="11200">
          <a:latin typeface="+mn-lt"/>
          <a:ea typeface="+mn-ea"/>
          <a:cs typeface="+mn-cs"/>
          <a:sym typeface="Helvetica Light"/>
        </a:defRPr>
      </a:lvl8pPr>
      <a:lvl9pPr indent="1828800" algn="ctr" defTabSz="825500" eaLnBrk="1" hangingPunct="1">
        <a:defRPr sz="11200">
          <a:latin typeface="+mn-lt"/>
          <a:ea typeface="+mn-ea"/>
          <a:cs typeface="+mn-cs"/>
          <a:sym typeface="Helvetica Light"/>
        </a:defRPr>
      </a:lvl9pPr>
    </p:titleStyle>
    <p:bodyStyle>
      <a:lvl1pPr marL="635000" indent="-635000" defTabSz="825500" eaLnBrk="1" hangingPunct="1">
        <a:spcBef>
          <a:spcPts val="5900"/>
        </a:spcBef>
        <a:buSzPct val="75000"/>
        <a:buChar char="•"/>
        <a:defRPr sz="5200">
          <a:solidFill>
            <a:schemeClr val="bg1"/>
          </a:solidFill>
          <a:latin typeface="+mn-lt"/>
          <a:ea typeface="+mn-ea"/>
          <a:cs typeface="+mn-cs"/>
          <a:sym typeface="Helvetica Light"/>
        </a:defRPr>
      </a:lvl1pPr>
      <a:lvl2pPr marL="1270000" indent="-635000" defTabSz="825500" eaLnBrk="1" hangingPunct="1">
        <a:spcBef>
          <a:spcPts val="5900"/>
        </a:spcBef>
        <a:buSzPct val="75000"/>
        <a:buChar char="•"/>
        <a:defRPr sz="5200">
          <a:solidFill>
            <a:schemeClr val="bg1"/>
          </a:solidFill>
          <a:latin typeface="+mn-lt"/>
          <a:ea typeface="+mn-ea"/>
          <a:cs typeface="+mn-cs"/>
          <a:sym typeface="Helvetica Light"/>
        </a:defRPr>
      </a:lvl2pPr>
      <a:lvl3pPr marL="1905000" indent="-635000" defTabSz="825500" eaLnBrk="1" hangingPunct="1">
        <a:spcBef>
          <a:spcPts val="5900"/>
        </a:spcBef>
        <a:buSzPct val="75000"/>
        <a:buChar char="•"/>
        <a:defRPr sz="5200">
          <a:solidFill>
            <a:schemeClr val="bg1"/>
          </a:solidFill>
          <a:latin typeface="+mn-lt"/>
          <a:ea typeface="+mn-ea"/>
          <a:cs typeface="+mn-cs"/>
          <a:sym typeface="Helvetica Light"/>
        </a:defRPr>
      </a:lvl3pPr>
      <a:lvl4pPr marL="2540000" indent="-635000" defTabSz="825500" eaLnBrk="1" hangingPunct="1">
        <a:spcBef>
          <a:spcPts val="5900"/>
        </a:spcBef>
        <a:buSzPct val="75000"/>
        <a:buChar char="•"/>
        <a:defRPr sz="5200">
          <a:solidFill>
            <a:schemeClr val="bg1"/>
          </a:solidFill>
          <a:latin typeface="+mn-lt"/>
          <a:ea typeface="+mn-ea"/>
          <a:cs typeface="+mn-cs"/>
          <a:sym typeface="Helvetica Light"/>
        </a:defRPr>
      </a:lvl4pPr>
      <a:lvl5pPr marL="3175000" indent="-635000" defTabSz="825500" eaLnBrk="1" hangingPunct="1">
        <a:spcBef>
          <a:spcPts val="5900"/>
        </a:spcBef>
        <a:buSzPct val="75000"/>
        <a:buChar char="•"/>
        <a:defRPr sz="5200">
          <a:solidFill>
            <a:schemeClr val="bg1"/>
          </a:solidFill>
          <a:latin typeface="+mn-lt"/>
          <a:ea typeface="+mn-ea"/>
          <a:cs typeface="+mn-cs"/>
          <a:sym typeface="Helvetica Light"/>
        </a:defRPr>
      </a:lvl5pPr>
      <a:lvl6pPr marL="3810000" indent="-635000" defTabSz="825500" eaLnBrk="1" hangingPunct="1">
        <a:spcBef>
          <a:spcPts val="5900"/>
        </a:spcBef>
        <a:buSzPct val="75000"/>
        <a:buChar char="•"/>
        <a:defRPr sz="5200">
          <a:latin typeface="+mn-lt"/>
          <a:ea typeface="+mn-ea"/>
          <a:cs typeface="+mn-cs"/>
          <a:sym typeface="Helvetica Light"/>
        </a:defRPr>
      </a:lvl6pPr>
      <a:lvl7pPr marL="4445000" indent="-635000" defTabSz="825500" eaLnBrk="1" hangingPunct="1">
        <a:spcBef>
          <a:spcPts val="5900"/>
        </a:spcBef>
        <a:buSzPct val="75000"/>
        <a:buChar char="•"/>
        <a:defRPr sz="5200">
          <a:latin typeface="+mn-lt"/>
          <a:ea typeface="+mn-ea"/>
          <a:cs typeface="+mn-cs"/>
          <a:sym typeface="Helvetica Light"/>
        </a:defRPr>
      </a:lvl7pPr>
      <a:lvl8pPr marL="5080000" indent="-635000" defTabSz="825500" eaLnBrk="1" hangingPunct="1">
        <a:spcBef>
          <a:spcPts val="5900"/>
        </a:spcBef>
        <a:buSzPct val="75000"/>
        <a:buChar char="•"/>
        <a:defRPr sz="5200">
          <a:latin typeface="+mn-lt"/>
          <a:ea typeface="+mn-ea"/>
          <a:cs typeface="+mn-cs"/>
          <a:sym typeface="Helvetica Light"/>
        </a:defRPr>
      </a:lvl8pPr>
      <a:lvl9pPr marL="5715000" indent="-635000" defTabSz="825500" eaLnBrk="1" hangingPunct="1">
        <a:spcBef>
          <a:spcPts val="5900"/>
        </a:spcBef>
        <a:buSzPct val="75000"/>
        <a:buChar char="•"/>
        <a:defRPr sz="5200">
          <a:latin typeface="+mn-lt"/>
          <a:ea typeface="+mn-ea"/>
          <a:cs typeface="+mn-cs"/>
          <a:sym typeface="Helvetica Light"/>
        </a:defRPr>
      </a:lvl9pPr>
    </p:bodyStyle>
    <p:otherStyle>
      <a:lvl1pPr algn="ctr" defTabSz="825500" eaLnBrk="1" hangingPunct="1">
        <a:defRPr sz="2400">
          <a:solidFill>
            <a:schemeClr val="tx1"/>
          </a:solidFill>
          <a:latin typeface="+mn-lt"/>
          <a:ea typeface="+mn-ea"/>
          <a:cs typeface="+mn-cs"/>
          <a:sym typeface="Helvetica Light"/>
        </a:defRPr>
      </a:lvl1pPr>
      <a:lvl2pPr indent="228600" algn="ctr" defTabSz="825500" eaLnBrk="1" hangingPunct="1">
        <a:defRPr sz="2400">
          <a:solidFill>
            <a:schemeClr val="tx1"/>
          </a:solidFill>
          <a:latin typeface="+mn-lt"/>
          <a:ea typeface="+mn-ea"/>
          <a:cs typeface="+mn-cs"/>
          <a:sym typeface="Helvetica Light"/>
        </a:defRPr>
      </a:lvl2pPr>
      <a:lvl3pPr indent="457200" algn="ctr" defTabSz="825500" eaLnBrk="1" hangingPunct="1">
        <a:defRPr sz="2400">
          <a:solidFill>
            <a:schemeClr val="tx1"/>
          </a:solidFill>
          <a:latin typeface="+mn-lt"/>
          <a:ea typeface="+mn-ea"/>
          <a:cs typeface="+mn-cs"/>
          <a:sym typeface="Helvetica Light"/>
        </a:defRPr>
      </a:lvl3pPr>
      <a:lvl4pPr indent="685800" algn="ctr" defTabSz="825500" eaLnBrk="1" hangingPunct="1">
        <a:defRPr sz="2400">
          <a:solidFill>
            <a:schemeClr val="tx1"/>
          </a:solidFill>
          <a:latin typeface="+mn-lt"/>
          <a:ea typeface="+mn-ea"/>
          <a:cs typeface="+mn-cs"/>
          <a:sym typeface="Helvetica Light"/>
        </a:defRPr>
      </a:lvl4pPr>
      <a:lvl5pPr indent="914400" algn="ctr" defTabSz="825500" eaLnBrk="1" hangingPunct="1">
        <a:defRPr sz="2400">
          <a:solidFill>
            <a:schemeClr val="tx1"/>
          </a:solidFill>
          <a:latin typeface="+mn-lt"/>
          <a:ea typeface="+mn-ea"/>
          <a:cs typeface="+mn-cs"/>
          <a:sym typeface="Helvetica Light"/>
        </a:defRPr>
      </a:lvl5pPr>
      <a:lvl6pPr indent="1143000" algn="ctr" defTabSz="825500" eaLnBrk="1" hangingPunct="1">
        <a:defRPr sz="2400">
          <a:solidFill>
            <a:schemeClr val="tx1"/>
          </a:solidFill>
          <a:latin typeface="+mn-lt"/>
          <a:ea typeface="+mn-ea"/>
          <a:cs typeface="+mn-cs"/>
          <a:sym typeface="Helvetica Light"/>
        </a:defRPr>
      </a:lvl6pPr>
      <a:lvl7pPr indent="1371600" algn="ctr" defTabSz="825500" eaLnBrk="1" hangingPunct="1">
        <a:defRPr sz="2400">
          <a:solidFill>
            <a:schemeClr val="tx1"/>
          </a:solidFill>
          <a:latin typeface="+mn-lt"/>
          <a:ea typeface="+mn-ea"/>
          <a:cs typeface="+mn-cs"/>
          <a:sym typeface="Helvetica Light"/>
        </a:defRPr>
      </a:lvl7pPr>
      <a:lvl8pPr indent="1600200" algn="ctr" defTabSz="825500" eaLnBrk="1" hangingPunct="1">
        <a:defRPr sz="2400">
          <a:solidFill>
            <a:schemeClr val="tx1"/>
          </a:solidFill>
          <a:latin typeface="+mn-lt"/>
          <a:ea typeface="+mn-ea"/>
          <a:cs typeface="+mn-cs"/>
          <a:sym typeface="Helvetica Light"/>
        </a:defRPr>
      </a:lvl8pPr>
      <a:lvl9pPr indent="1828800" algn="ctr" defTabSz="825500" eaLnBrk="1" hangingPunct="1">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late, food, cup&#10;&#10;Description automatically generated">
            <a:extLst>
              <a:ext uri="{FF2B5EF4-FFF2-40B4-BE49-F238E27FC236}">
                <a16:creationId xmlns:a16="http://schemas.microsoft.com/office/drawing/2014/main" id="{3C1D64FD-956E-4150-8987-82D2740730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81376" y="600044"/>
            <a:ext cx="4715169" cy="4759651"/>
          </a:xfrm>
          <a:prstGeom prst="rect">
            <a:avLst/>
          </a:prstGeom>
        </p:spPr>
      </p:pic>
    </p:spTree>
    <p:extLst>
      <p:ext uri="{BB962C8B-B14F-4D97-AF65-F5344CB8AC3E}">
        <p14:creationId xmlns:p14="http://schemas.microsoft.com/office/powerpoint/2010/main" val="3327293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55A3D7-89F2-81ED-199E-7B9791F5D905}"/>
              </a:ext>
            </a:extLst>
          </p:cNvPr>
          <p:cNvSpPr txBox="1"/>
          <p:nvPr/>
        </p:nvSpPr>
        <p:spPr>
          <a:xfrm>
            <a:off x="307490" y="3222253"/>
            <a:ext cx="8258012" cy="3949799"/>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Enter note to inspire</a:t>
            </a:r>
          </a:p>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them to connect. Once           connected you can</a:t>
            </a:r>
          </a:p>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 send unlimited</a:t>
            </a:r>
          </a:p>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 messages </a:t>
            </a:r>
          </a:p>
        </p:txBody>
      </p:sp>
      <p:pic>
        <p:nvPicPr>
          <p:cNvPr id="3" name="Picture 2" descr="A screenshot of a computer&#10;&#10;Description automatically generated">
            <a:extLst>
              <a:ext uri="{FF2B5EF4-FFF2-40B4-BE49-F238E27FC236}">
                <a16:creationId xmlns:a16="http://schemas.microsoft.com/office/drawing/2014/main" id="{D5D1D73B-4F95-AE42-2D3B-F4E5A77CD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274" y="196765"/>
            <a:ext cx="16270726" cy="11914369"/>
          </a:xfrm>
          <a:prstGeom prst="rect">
            <a:avLst/>
          </a:prstGeom>
        </p:spPr>
      </p:pic>
      <p:cxnSp>
        <p:nvCxnSpPr>
          <p:cNvPr id="7" name="Straight Arrow Connector 6">
            <a:extLst>
              <a:ext uri="{FF2B5EF4-FFF2-40B4-BE49-F238E27FC236}">
                <a16:creationId xmlns:a16="http://schemas.microsoft.com/office/drawing/2014/main" id="{E9D29092-C177-2165-4EAF-9DFE7019C4D0}"/>
              </a:ext>
            </a:extLst>
          </p:cNvPr>
          <p:cNvCxnSpPr>
            <a:cxnSpLocks/>
          </p:cNvCxnSpPr>
          <p:nvPr/>
        </p:nvCxnSpPr>
        <p:spPr>
          <a:xfrm flipV="1">
            <a:off x="7352522" y="2463282"/>
            <a:ext cx="5747658" cy="2705877"/>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1524560B-8CD7-B676-AA3E-87DE7659012B}"/>
              </a:ext>
            </a:extLst>
          </p:cNvPr>
          <p:cNvSpPr txBox="1"/>
          <p:nvPr/>
        </p:nvSpPr>
        <p:spPr>
          <a:xfrm>
            <a:off x="795792" y="8976327"/>
            <a:ext cx="8258012" cy="16414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Note 200 character limit on</a:t>
            </a:r>
          </a:p>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 initial invite</a:t>
            </a:r>
          </a:p>
        </p:txBody>
      </p:sp>
      <p:cxnSp>
        <p:nvCxnSpPr>
          <p:cNvPr id="10" name="Straight Arrow Connector 9">
            <a:extLst>
              <a:ext uri="{FF2B5EF4-FFF2-40B4-BE49-F238E27FC236}">
                <a16:creationId xmlns:a16="http://schemas.microsoft.com/office/drawing/2014/main" id="{CF34ABDC-C5C5-127D-BC95-AF315C592D3F}"/>
              </a:ext>
            </a:extLst>
          </p:cNvPr>
          <p:cNvCxnSpPr>
            <a:cxnSpLocks/>
          </p:cNvCxnSpPr>
          <p:nvPr/>
        </p:nvCxnSpPr>
        <p:spPr>
          <a:xfrm flipV="1">
            <a:off x="8901404" y="3884645"/>
            <a:ext cx="10506269" cy="5912419"/>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87928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F39-AD5F-4A2B-BA91-02185D90FA34}"/>
              </a:ext>
            </a:extLst>
          </p:cNvPr>
          <p:cNvSpPr>
            <a:spLocks noGrp="1"/>
          </p:cNvSpPr>
          <p:nvPr>
            <p:ph type="title"/>
          </p:nvPr>
        </p:nvSpPr>
        <p:spPr>
          <a:xfrm>
            <a:off x="1028700" y="512027"/>
            <a:ext cx="21551900" cy="2009775"/>
          </a:xfrm>
        </p:spPr>
        <p:txBody>
          <a:bodyPr>
            <a:noAutofit/>
          </a:bodyPr>
          <a:lstStyle/>
          <a:p>
            <a:r>
              <a:rPr lang="en-US" sz="8000" b="1" u="sng" dirty="0">
                <a:latin typeface="Lato" panose="020F0502020204030203" pitchFamily="34" charset="0"/>
              </a:rPr>
              <a:t>How to use </a:t>
            </a:r>
            <a:r>
              <a:rPr lang="en-US" sz="8000" b="1" u="sng" dirty="0" err="1">
                <a:latin typeface="Lato" panose="020F0502020204030203" pitchFamily="34" charset="0"/>
              </a:rPr>
              <a:t>LinkedIN</a:t>
            </a:r>
            <a:r>
              <a:rPr lang="en-US" sz="8000" b="1" u="sng" dirty="0">
                <a:latin typeface="Lato" panose="020F0502020204030203" pitchFamily="34" charset="0"/>
              </a:rPr>
              <a:t> to Identify Prospective Council Members</a:t>
            </a:r>
          </a:p>
        </p:txBody>
      </p:sp>
      <p:sp>
        <p:nvSpPr>
          <p:cNvPr id="3" name="Shape 42">
            <a:extLst>
              <a:ext uri="{FF2B5EF4-FFF2-40B4-BE49-F238E27FC236}">
                <a16:creationId xmlns:a16="http://schemas.microsoft.com/office/drawing/2014/main" id="{AD60F7C5-D7D5-4814-9EB3-3F811DC4C5A2}"/>
              </a:ext>
            </a:extLst>
          </p:cNvPr>
          <p:cNvSpPr txBox="1">
            <a:spLocks/>
          </p:cNvSpPr>
          <p:nvPr/>
        </p:nvSpPr>
        <p:spPr>
          <a:xfrm>
            <a:off x="617441" y="2785571"/>
            <a:ext cx="21240236" cy="2789018"/>
          </a:xfrm>
          <a:prstGeom prst="rect">
            <a:avLst/>
          </a:prstGeom>
        </p:spPr>
        <p:txBody>
          <a:bodyPr>
            <a:noAutofit/>
          </a:bodyPr>
          <a:lstStyle>
            <a:lvl1pPr marL="635000" indent="-635000" defTabSz="825500">
              <a:spcBef>
                <a:spcPts val="5900"/>
              </a:spcBef>
              <a:buSzPct val="75000"/>
              <a:buChar char="•"/>
              <a:defRPr sz="5200">
                <a:solidFill>
                  <a:schemeClr val="bg1"/>
                </a:solidFill>
                <a:latin typeface="+mn-lt"/>
                <a:ea typeface="+mn-ea"/>
                <a:cs typeface="+mn-cs"/>
                <a:sym typeface="Helvetica Light"/>
              </a:defRPr>
            </a:lvl1pPr>
            <a:lvl2pPr marL="1270000" indent="-635000" defTabSz="825500">
              <a:spcBef>
                <a:spcPts val="5900"/>
              </a:spcBef>
              <a:buSzPct val="75000"/>
              <a:buChar char="•"/>
              <a:defRPr sz="5200">
                <a:solidFill>
                  <a:schemeClr val="bg1"/>
                </a:solidFill>
                <a:latin typeface="+mn-lt"/>
                <a:ea typeface="+mn-ea"/>
                <a:cs typeface="+mn-cs"/>
                <a:sym typeface="Helvetica Light"/>
              </a:defRPr>
            </a:lvl2pPr>
            <a:lvl3pPr marL="1905000" indent="-635000" defTabSz="825500">
              <a:spcBef>
                <a:spcPts val="5900"/>
              </a:spcBef>
              <a:buSzPct val="75000"/>
              <a:buChar char="•"/>
              <a:defRPr sz="5200">
                <a:solidFill>
                  <a:schemeClr val="bg1"/>
                </a:solidFill>
                <a:latin typeface="+mn-lt"/>
                <a:ea typeface="+mn-ea"/>
                <a:cs typeface="+mn-cs"/>
                <a:sym typeface="Helvetica Light"/>
              </a:defRPr>
            </a:lvl3pPr>
            <a:lvl4pPr marL="2540000" indent="-635000" defTabSz="825500">
              <a:spcBef>
                <a:spcPts val="5900"/>
              </a:spcBef>
              <a:buSzPct val="75000"/>
              <a:buChar char="•"/>
              <a:defRPr sz="5200">
                <a:solidFill>
                  <a:schemeClr val="bg1"/>
                </a:solidFill>
                <a:latin typeface="+mn-lt"/>
                <a:ea typeface="+mn-ea"/>
                <a:cs typeface="+mn-cs"/>
                <a:sym typeface="Helvetica Light"/>
              </a:defRPr>
            </a:lvl4pPr>
            <a:lvl5pPr marL="3175000" indent="-635000" defTabSz="825500">
              <a:spcBef>
                <a:spcPts val="5900"/>
              </a:spcBef>
              <a:buSzPct val="75000"/>
              <a:buChar char="•"/>
              <a:defRPr sz="5200">
                <a:solidFill>
                  <a:schemeClr val="bg1"/>
                </a:solidFill>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a:lstStyle>
          <a:p>
            <a:pPr marL="387350" lvl="0" indent="0" algn="l" defTabSz="914400" rtl="0" hangingPunct="0">
              <a:spcBef>
                <a:spcPts val="638"/>
              </a:spcBef>
              <a:buSzPct val="67000"/>
              <a:buNone/>
              <a:tabLst>
                <a:tab pos="527050" algn="l"/>
              </a:tabLst>
            </a:pPr>
            <a:endParaRPr lang="en-US" sz="5000" b="1" kern="1200" dirty="0">
              <a:latin typeface="Lato" panose="020F0502020204030203" pitchFamily="34" charset="0"/>
              <a:ea typeface="Lato" panose="020F0502020204030203" pitchFamily="34" charset="0"/>
              <a:cs typeface="Lato" panose="020F0502020204030203" pitchFamily="34" charset="0"/>
              <a:sym typeface="Lato Regular"/>
            </a:endParaRPr>
          </a:p>
          <a:p>
            <a:pPr marL="387350" lvl="0" indent="0" algn="l" defTabSz="914400" rtl="0" hangingPunct="0">
              <a:spcBef>
                <a:spcPts val="638"/>
              </a:spcBef>
              <a:buSzPct val="67000"/>
              <a:buNone/>
              <a:tabLst>
                <a:tab pos="527050" algn="l"/>
              </a:tabLst>
            </a:pPr>
            <a:r>
              <a:rPr lang="en-US" sz="5000" b="1" kern="1200" dirty="0" err="1">
                <a:latin typeface="Lato" panose="020F0502020204030203" pitchFamily="34" charset="0"/>
                <a:ea typeface="Lato" panose="020F0502020204030203" pitchFamily="34" charset="0"/>
                <a:cs typeface="Lato" panose="020F0502020204030203" pitchFamily="34" charset="0"/>
                <a:sym typeface="Lato Regular"/>
              </a:rPr>
              <a:t>LinkedIN</a:t>
            </a:r>
            <a:r>
              <a:rPr lang="en-US" sz="5000" b="1" kern="1200" dirty="0">
                <a:latin typeface="Lato" panose="020F0502020204030203" pitchFamily="34" charset="0"/>
                <a:ea typeface="Lato" panose="020F0502020204030203" pitchFamily="34" charset="0"/>
                <a:cs typeface="Lato" panose="020F0502020204030203" pitchFamily="34" charset="0"/>
                <a:sym typeface="Lato Regular"/>
              </a:rPr>
              <a:t> use final notes:</a:t>
            </a:r>
          </a:p>
          <a:p>
            <a:pPr marL="2343150" lvl="2" indent="-685800" algn="l" defTabSz="914400" rtl="0" hangingPunct="0">
              <a:spcBef>
                <a:spcPts val="638"/>
              </a:spcBef>
              <a:buSzPct val="67000"/>
              <a:tabLst>
                <a:tab pos="527050" algn="l"/>
              </a:tabLst>
            </a:pPr>
            <a:r>
              <a:rPr lang="en-US" sz="5000" b="1" kern="1200" dirty="0">
                <a:latin typeface="Lato" panose="020F0502020204030203" pitchFamily="34" charset="0"/>
                <a:ea typeface="Lato" panose="020F0502020204030203" pitchFamily="34" charset="0"/>
                <a:cs typeface="Lato" panose="020F0502020204030203" pitchFamily="34" charset="0"/>
                <a:sym typeface="Lato Regular"/>
              </a:rPr>
              <a:t>Number of personalized invites may be limited</a:t>
            </a:r>
          </a:p>
          <a:p>
            <a:pPr marL="2343150" lvl="2" indent="-685800" algn="l" defTabSz="914400" rtl="0" hangingPunct="0">
              <a:spcBef>
                <a:spcPts val="638"/>
              </a:spcBef>
              <a:buSzPct val="67000"/>
              <a:tabLst>
                <a:tab pos="527050" algn="l"/>
              </a:tabLst>
            </a:pPr>
            <a:r>
              <a:rPr lang="en-US" sz="5000" b="1" kern="1200" dirty="0">
                <a:latin typeface="Lato" panose="020F0502020204030203" pitchFamily="34" charset="0"/>
                <a:ea typeface="Lato" panose="020F0502020204030203" pitchFamily="34" charset="0"/>
                <a:cs typeface="Lato" panose="020F0502020204030203" pitchFamily="34" charset="0"/>
                <a:sym typeface="Lato Regular"/>
              </a:rPr>
              <a:t>You may have to get a Premium account to send more personalized invites</a:t>
            </a:r>
          </a:p>
          <a:p>
            <a:pPr marL="2343150" lvl="2" indent="-685800" algn="l" defTabSz="914400" rtl="0" hangingPunct="0">
              <a:spcBef>
                <a:spcPts val="638"/>
              </a:spcBef>
              <a:buSzPct val="67000"/>
              <a:tabLst>
                <a:tab pos="527050" algn="l"/>
              </a:tabLst>
            </a:pPr>
            <a:r>
              <a:rPr lang="en-US" sz="5000" b="1" kern="1200" dirty="0">
                <a:latin typeface="Lato" panose="020F0502020204030203" pitchFamily="34" charset="0"/>
                <a:ea typeface="Lato" panose="020F0502020204030203" pitchFamily="34" charset="0"/>
                <a:cs typeface="Lato" panose="020F0502020204030203" pitchFamily="34" charset="0"/>
                <a:sym typeface="Lato Regular"/>
              </a:rPr>
              <a:t>Atlanta Council offers free lunch to entice potential Board members to meet and then join </a:t>
            </a:r>
          </a:p>
          <a:p>
            <a:pPr marL="2343150" lvl="2" indent="-685800" algn="l" defTabSz="914400" rtl="0" hangingPunct="0">
              <a:spcBef>
                <a:spcPts val="638"/>
              </a:spcBef>
              <a:buSzPct val="67000"/>
              <a:tabLst>
                <a:tab pos="527050" algn="l"/>
              </a:tabLst>
            </a:pPr>
            <a:r>
              <a:rPr lang="en-US" sz="5000" b="1" kern="1200" dirty="0">
                <a:latin typeface="Lato" panose="020F0502020204030203" pitchFamily="34" charset="0"/>
                <a:ea typeface="Lato" panose="020F0502020204030203" pitchFamily="34" charset="0"/>
                <a:cs typeface="Lato" panose="020F0502020204030203" pitchFamily="34" charset="0"/>
                <a:sym typeface="Lato Regular"/>
              </a:rPr>
              <a:t>Youth Programs, ACDU Unit Support, and Legislative Affairs are the key sell points</a:t>
            </a:r>
          </a:p>
          <a:p>
            <a:pPr marL="2343150" lvl="2" indent="-685800" algn="l" defTabSz="914400" rtl="0" hangingPunct="0">
              <a:spcBef>
                <a:spcPts val="638"/>
              </a:spcBef>
              <a:buSzPct val="67000"/>
              <a:tabLst>
                <a:tab pos="527050" algn="l"/>
              </a:tabLst>
            </a:pPr>
            <a:endParaRPr lang="en-US" sz="5000" b="1" kern="1200" dirty="0">
              <a:latin typeface="Lato" panose="020F0502020204030203" pitchFamily="34" charset="0"/>
              <a:ea typeface="Lato" panose="020F0502020204030203" pitchFamily="34" charset="0"/>
              <a:cs typeface="Lato" panose="020F0502020204030203" pitchFamily="34" charset="0"/>
              <a:sym typeface="Lato Regular"/>
            </a:endParaRPr>
          </a:p>
          <a:p>
            <a:pPr marL="2184400" lvl="5" indent="-471488" algn="l" defTabSz="914400" rtl="0" hangingPunct="0">
              <a:spcBef>
                <a:spcPts val="638"/>
              </a:spcBef>
              <a:buSzPct val="67000"/>
              <a:buFont typeface="Arial" pitchFamily="32"/>
              <a:buChar char="•"/>
              <a:tabLst>
                <a:tab pos="527050" algn="l"/>
              </a:tabLst>
            </a:pPr>
            <a:endParaRPr lang="en-US" sz="5000" kern="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953139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8138-12EB-4E55-9D3C-55AA7022E8FC}"/>
              </a:ext>
            </a:extLst>
          </p:cNvPr>
          <p:cNvSpPr>
            <a:spLocks noGrp="1"/>
          </p:cNvSpPr>
          <p:nvPr>
            <p:ph type="title"/>
          </p:nvPr>
        </p:nvSpPr>
        <p:spPr/>
        <p:txBody>
          <a:bodyPr/>
          <a:lstStyle/>
          <a:p>
            <a:r>
              <a:rPr lang="en-US">
                <a:latin typeface="Lato" panose="020F0502020204030203" pitchFamily="34" charset="0"/>
              </a:rPr>
              <a:t>Thank You!</a:t>
            </a:r>
          </a:p>
        </p:txBody>
      </p:sp>
    </p:spTree>
    <p:extLst>
      <p:ext uri="{BB962C8B-B14F-4D97-AF65-F5344CB8AC3E}">
        <p14:creationId xmlns:p14="http://schemas.microsoft.com/office/powerpoint/2010/main" val="27154926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F39-AD5F-4A2B-BA91-02185D90FA34}"/>
              </a:ext>
            </a:extLst>
          </p:cNvPr>
          <p:cNvSpPr>
            <a:spLocks noGrp="1"/>
          </p:cNvSpPr>
          <p:nvPr>
            <p:ph type="title"/>
          </p:nvPr>
        </p:nvSpPr>
        <p:spPr>
          <a:xfrm>
            <a:off x="1028700" y="512027"/>
            <a:ext cx="21551900" cy="2009775"/>
          </a:xfrm>
        </p:spPr>
        <p:txBody>
          <a:bodyPr>
            <a:noAutofit/>
          </a:bodyPr>
          <a:lstStyle/>
          <a:p>
            <a:r>
              <a:rPr lang="en-US" sz="8000" b="1" u="sng" dirty="0">
                <a:latin typeface="Lato" panose="020F0502020204030203" pitchFamily="34" charset="0"/>
              </a:rPr>
              <a:t>How to use </a:t>
            </a:r>
            <a:r>
              <a:rPr lang="en-US" sz="8000" b="1" u="sng" dirty="0" err="1">
                <a:latin typeface="Lato" panose="020F0502020204030203" pitchFamily="34" charset="0"/>
              </a:rPr>
              <a:t>LinkedIN</a:t>
            </a:r>
            <a:r>
              <a:rPr lang="en-US" sz="8000" b="1" u="sng" dirty="0">
                <a:latin typeface="Lato" panose="020F0502020204030203" pitchFamily="34" charset="0"/>
              </a:rPr>
              <a:t> to Identify Prospective Council Members</a:t>
            </a:r>
          </a:p>
        </p:txBody>
      </p:sp>
      <p:sp>
        <p:nvSpPr>
          <p:cNvPr id="3" name="Shape 42">
            <a:extLst>
              <a:ext uri="{FF2B5EF4-FFF2-40B4-BE49-F238E27FC236}">
                <a16:creationId xmlns:a16="http://schemas.microsoft.com/office/drawing/2014/main" id="{AD60F7C5-D7D5-4814-9EB3-3F811DC4C5A2}"/>
              </a:ext>
            </a:extLst>
          </p:cNvPr>
          <p:cNvSpPr txBox="1">
            <a:spLocks/>
          </p:cNvSpPr>
          <p:nvPr/>
        </p:nvSpPr>
        <p:spPr>
          <a:xfrm>
            <a:off x="617441" y="2785571"/>
            <a:ext cx="21240236" cy="2789018"/>
          </a:xfrm>
          <a:prstGeom prst="rect">
            <a:avLst/>
          </a:prstGeom>
        </p:spPr>
        <p:txBody>
          <a:bodyPr>
            <a:noAutofit/>
          </a:bodyPr>
          <a:lstStyle>
            <a:lvl1pPr marL="635000" indent="-635000" defTabSz="825500">
              <a:spcBef>
                <a:spcPts val="5900"/>
              </a:spcBef>
              <a:buSzPct val="75000"/>
              <a:buChar char="•"/>
              <a:defRPr sz="5200">
                <a:solidFill>
                  <a:schemeClr val="bg1"/>
                </a:solidFill>
                <a:latin typeface="+mn-lt"/>
                <a:ea typeface="+mn-ea"/>
                <a:cs typeface="+mn-cs"/>
                <a:sym typeface="Helvetica Light"/>
              </a:defRPr>
            </a:lvl1pPr>
            <a:lvl2pPr marL="1270000" indent="-635000" defTabSz="825500">
              <a:spcBef>
                <a:spcPts val="5900"/>
              </a:spcBef>
              <a:buSzPct val="75000"/>
              <a:buChar char="•"/>
              <a:defRPr sz="5200">
                <a:solidFill>
                  <a:schemeClr val="bg1"/>
                </a:solidFill>
                <a:latin typeface="+mn-lt"/>
                <a:ea typeface="+mn-ea"/>
                <a:cs typeface="+mn-cs"/>
                <a:sym typeface="Helvetica Light"/>
              </a:defRPr>
            </a:lvl2pPr>
            <a:lvl3pPr marL="1905000" indent="-635000" defTabSz="825500">
              <a:spcBef>
                <a:spcPts val="5900"/>
              </a:spcBef>
              <a:buSzPct val="75000"/>
              <a:buChar char="•"/>
              <a:defRPr sz="5200">
                <a:solidFill>
                  <a:schemeClr val="bg1"/>
                </a:solidFill>
                <a:latin typeface="+mn-lt"/>
                <a:ea typeface="+mn-ea"/>
                <a:cs typeface="+mn-cs"/>
                <a:sym typeface="Helvetica Light"/>
              </a:defRPr>
            </a:lvl3pPr>
            <a:lvl4pPr marL="2540000" indent="-635000" defTabSz="825500">
              <a:spcBef>
                <a:spcPts val="5900"/>
              </a:spcBef>
              <a:buSzPct val="75000"/>
              <a:buChar char="•"/>
              <a:defRPr sz="5200">
                <a:solidFill>
                  <a:schemeClr val="bg1"/>
                </a:solidFill>
                <a:latin typeface="+mn-lt"/>
                <a:ea typeface="+mn-ea"/>
                <a:cs typeface="+mn-cs"/>
                <a:sym typeface="Helvetica Light"/>
              </a:defRPr>
            </a:lvl4pPr>
            <a:lvl5pPr marL="3175000" indent="-635000" defTabSz="825500">
              <a:spcBef>
                <a:spcPts val="5900"/>
              </a:spcBef>
              <a:buSzPct val="75000"/>
              <a:buChar char="•"/>
              <a:defRPr sz="5200">
                <a:solidFill>
                  <a:schemeClr val="bg1"/>
                </a:solidFill>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a:lstStyle>
          <a:p>
            <a:pPr marL="387350" lvl="0" indent="0" algn="l" defTabSz="914400" rtl="0" hangingPunct="0">
              <a:spcBef>
                <a:spcPts val="638"/>
              </a:spcBef>
              <a:buSzPct val="67000"/>
              <a:buNone/>
              <a:tabLst>
                <a:tab pos="527050" algn="l"/>
              </a:tabLst>
            </a:pPr>
            <a:r>
              <a:rPr lang="en-US" sz="5000" b="1" kern="1200" dirty="0" err="1">
                <a:latin typeface="Lato" panose="020F0502020204030203" pitchFamily="34" charset="0"/>
                <a:ea typeface="Lato" panose="020F0502020204030203" pitchFamily="34" charset="0"/>
                <a:cs typeface="Lato" panose="020F0502020204030203" pitchFamily="34" charset="0"/>
                <a:sym typeface="Lato Regular"/>
              </a:rPr>
              <a:t>LinkedIN</a:t>
            </a:r>
            <a:r>
              <a:rPr lang="en-US" sz="5000" b="1" kern="1200" dirty="0">
                <a:latin typeface="Lato" panose="020F0502020204030203" pitchFamily="34" charset="0"/>
                <a:ea typeface="Lato" panose="020F0502020204030203" pitchFamily="34" charset="0"/>
                <a:cs typeface="Lato" panose="020F0502020204030203" pitchFamily="34" charset="0"/>
                <a:sym typeface="Lato Regular"/>
              </a:rPr>
              <a:t> is free to use</a:t>
            </a:r>
          </a:p>
          <a:p>
            <a:pPr marL="387350" lvl="0" indent="0" algn="l" defTabSz="914400" rtl="0" hangingPunct="0">
              <a:spcBef>
                <a:spcPts val="638"/>
              </a:spcBef>
              <a:buSzPct val="67000"/>
              <a:buNone/>
              <a:tabLst>
                <a:tab pos="527050" algn="l"/>
              </a:tabLst>
            </a:pPr>
            <a:endParaRPr lang="en-US" sz="5000" b="1" kern="1200" dirty="0">
              <a:latin typeface="Lato" panose="020F0502020204030203" pitchFamily="34" charset="0"/>
              <a:ea typeface="Lato" panose="020F0502020204030203" pitchFamily="34" charset="0"/>
              <a:cs typeface="Lato" panose="020F0502020204030203" pitchFamily="34" charset="0"/>
              <a:sym typeface="Lato Regular"/>
            </a:endParaRPr>
          </a:p>
          <a:p>
            <a:pPr marL="387350" lvl="0" indent="0" algn="l" defTabSz="914400" rtl="0" hangingPunct="0">
              <a:spcBef>
                <a:spcPts val="638"/>
              </a:spcBef>
              <a:buSzPct val="67000"/>
              <a:buNone/>
              <a:tabLst>
                <a:tab pos="527050" algn="l"/>
              </a:tabLst>
            </a:pPr>
            <a:r>
              <a:rPr lang="en-US" sz="5000" b="1" kern="1200" dirty="0">
                <a:latin typeface="Lato" panose="020F0502020204030203" pitchFamily="34" charset="0"/>
                <a:ea typeface="Lato" panose="020F0502020204030203" pitchFamily="34" charset="0"/>
                <a:cs typeface="Lato" panose="020F0502020204030203" pitchFamily="34" charset="0"/>
                <a:sym typeface="Lato Regular"/>
              </a:rPr>
              <a:t>Step 1: Create  a LinkedIn Profile if you do not have one already</a:t>
            </a:r>
          </a:p>
          <a:p>
            <a:pPr marL="387350" lvl="0" indent="0" algn="l" defTabSz="914400" rtl="0" hangingPunct="0">
              <a:spcBef>
                <a:spcPts val="638"/>
              </a:spcBef>
              <a:buSzPct val="67000"/>
              <a:buNone/>
              <a:tabLst>
                <a:tab pos="527050" algn="l"/>
              </a:tabLst>
            </a:pPr>
            <a:r>
              <a:rPr lang="en-US" sz="5000" b="1" kern="1200" dirty="0">
                <a:latin typeface="Lato" panose="020F0502020204030203" pitchFamily="34" charset="0"/>
                <a:ea typeface="Lato" panose="020F0502020204030203" pitchFamily="34" charset="0"/>
                <a:cs typeface="Lato" panose="020F0502020204030203" pitchFamily="34" charset="0"/>
                <a:sym typeface="Lato Regular"/>
              </a:rPr>
              <a:t>Step 2: Start search (see next slide) Use keyword depending on what you are seeking e.g.:</a:t>
            </a:r>
          </a:p>
          <a:p>
            <a:pPr marL="1073150" indent="-685800" algn="l" defTabSz="914400" rtl="0" hangingPunct="0">
              <a:spcBef>
                <a:spcPts val="638"/>
              </a:spcBef>
              <a:buSzPct val="67000"/>
              <a:buFont typeface="Courier New" panose="02070309020205020404" pitchFamily="49" charset="0"/>
              <a:buChar char="o"/>
              <a:tabLst>
                <a:tab pos="527050" algn="l"/>
              </a:tabLst>
            </a:pPr>
            <a:r>
              <a:rPr lang="en-US" sz="5000" b="1" kern="1200" dirty="0">
                <a:latin typeface="Lato" panose="020F0502020204030203" pitchFamily="34" charset="0"/>
                <a:ea typeface="Lato" panose="020F0502020204030203" pitchFamily="34" charset="0"/>
                <a:cs typeface="Lato" panose="020F0502020204030203" pitchFamily="34" charset="0"/>
                <a:sym typeface="Lato Regular"/>
              </a:rPr>
              <a:t>“Navy” for retired or Active Duty Navy, Veterans, or civilians who work with or for the Navy. </a:t>
            </a:r>
          </a:p>
          <a:p>
            <a:pPr marL="1073150" indent="-685800" algn="l" defTabSz="914400" rtl="0" hangingPunct="0">
              <a:spcBef>
                <a:spcPts val="638"/>
              </a:spcBef>
              <a:buSzPct val="67000"/>
              <a:buFont typeface="Courier New" panose="02070309020205020404" pitchFamily="49" charset="0"/>
              <a:buChar char="o"/>
              <a:tabLst>
                <a:tab pos="527050" algn="l"/>
              </a:tabLst>
            </a:pPr>
            <a:r>
              <a:rPr lang="en-US" sz="5000" b="1" kern="1200" dirty="0">
                <a:latin typeface="Lato" panose="020F0502020204030203" pitchFamily="34" charset="0"/>
                <a:ea typeface="Lato" panose="020F0502020204030203" pitchFamily="34" charset="0"/>
                <a:cs typeface="Lato" panose="020F0502020204030203" pitchFamily="34" charset="0"/>
                <a:sym typeface="Lato Regular"/>
              </a:rPr>
              <a:t>“Coast Guard” for the same as above but Coast Guard</a:t>
            </a:r>
          </a:p>
          <a:p>
            <a:pPr marL="1073150" indent="-685800" algn="l" defTabSz="914400" rtl="0" hangingPunct="0">
              <a:spcBef>
                <a:spcPts val="638"/>
              </a:spcBef>
              <a:buSzPct val="67000"/>
              <a:buFont typeface="Courier New" panose="02070309020205020404" pitchFamily="49" charset="0"/>
              <a:buChar char="o"/>
              <a:tabLst>
                <a:tab pos="527050" algn="l"/>
              </a:tabLst>
            </a:pPr>
            <a:r>
              <a:rPr lang="en-US" sz="5000" b="1" kern="1200" dirty="0">
                <a:latin typeface="Lato" panose="020F0502020204030203" pitchFamily="34" charset="0"/>
                <a:ea typeface="Lato" panose="020F0502020204030203" pitchFamily="34" charset="0"/>
                <a:cs typeface="Lato" panose="020F0502020204030203" pitchFamily="34" charset="0"/>
                <a:sym typeface="Lato Regular"/>
              </a:rPr>
              <a:t>“Marines” for the same as above but Marine</a:t>
            </a:r>
          </a:p>
          <a:p>
            <a:pPr marL="1073150" indent="-685800" algn="l" defTabSz="914400" rtl="0" hangingPunct="0">
              <a:spcBef>
                <a:spcPts val="638"/>
              </a:spcBef>
              <a:buSzPct val="67000"/>
              <a:buFont typeface="Courier New" panose="02070309020205020404" pitchFamily="49" charset="0"/>
              <a:buChar char="o"/>
              <a:tabLst>
                <a:tab pos="527050" algn="l"/>
              </a:tabLst>
            </a:pPr>
            <a:r>
              <a:rPr lang="en-US" sz="5000" b="1" kern="1200" dirty="0">
                <a:latin typeface="Lato" panose="020F0502020204030203" pitchFamily="34" charset="0"/>
                <a:ea typeface="Lato" panose="020F0502020204030203" pitchFamily="34" charset="0"/>
                <a:cs typeface="Lato" panose="020F0502020204030203" pitchFamily="34" charset="0"/>
                <a:sym typeface="Lato Regular"/>
              </a:rPr>
              <a:t>“Merchant Marine” to find those related to the Merchant Marine</a:t>
            </a:r>
          </a:p>
          <a:p>
            <a:pPr marL="2184400" lvl="5" indent="-471488" algn="l" defTabSz="914400" rtl="0" hangingPunct="0">
              <a:spcBef>
                <a:spcPts val="638"/>
              </a:spcBef>
              <a:buSzPct val="67000"/>
              <a:buFont typeface="Arial" pitchFamily="32"/>
              <a:buChar char="•"/>
              <a:tabLst>
                <a:tab pos="527050" algn="l"/>
              </a:tabLst>
            </a:pPr>
            <a:endParaRPr lang="en-US" sz="5000" kern="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649241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F39-AD5F-4A2B-BA91-02185D90FA34}"/>
              </a:ext>
            </a:extLst>
          </p:cNvPr>
          <p:cNvSpPr>
            <a:spLocks noGrp="1"/>
          </p:cNvSpPr>
          <p:nvPr>
            <p:ph type="title"/>
          </p:nvPr>
        </p:nvSpPr>
        <p:spPr>
          <a:xfrm>
            <a:off x="1028700" y="512027"/>
            <a:ext cx="21551900" cy="2009775"/>
          </a:xfrm>
        </p:spPr>
        <p:txBody>
          <a:bodyPr>
            <a:noAutofit/>
          </a:bodyPr>
          <a:lstStyle/>
          <a:p>
            <a:r>
              <a:rPr lang="en-US" sz="8000" b="1" u="sng" dirty="0">
                <a:latin typeface="Lato" panose="020F0502020204030203" pitchFamily="34" charset="0"/>
              </a:rPr>
              <a:t>How to use </a:t>
            </a:r>
            <a:r>
              <a:rPr lang="en-US" sz="8000" b="1" u="sng" dirty="0" err="1">
                <a:latin typeface="Lato" panose="020F0502020204030203" pitchFamily="34" charset="0"/>
              </a:rPr>
              <a:t>LinkedIN</a:t>
            </a:r>
            <a:r>
              <a:rPr lang="en-US" sz="8000" b="1" u="sng" dirty="0">
                <a:latin typeface="Lato" panose="020F0502020204030203" pitchFamily="34" charset="0"/>
              </a:rPr>
              <a:t> to Identify Prospective Council Members</a:t>
            </a:r>
          </a:p>
        </p:txBody>
      </p:sp>
      <p:pic>
        <p:nvPicPr>
          <p:cNvPr id="4" name="Picture 3">
            <a:extLst>
              <a:ext uri="{FF2B5EF4-FFF2-40B4-BE49-F238E27FC236}">
                <a16:creationId xmlns:a16="http://schemas.microsoft.com/office/drawing/2014/main" id="{1C90C759-EB78-8608-26CF-C6496DD627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8477" y="2932025"/>
            <a:ext cx="14672774" cy="9514090"/>
          </a:xfrm>
          <a:prstGeom prst="rect">
            <a:avLst/>
          </a:prstGeom>
          <a:noFill/>
          <a:ln>
            <a:noFill/>
          </a:ln>
        </p:spPr>
      </p:pic>
      <p:sp>
        <p:nvSpPr>
          <p:cNvPr id="5" name="TextBox 4">
            <a:extLst>
              <a:ext uri="{FF2B5EF4-FFF2-40B4-BE49-F238E27FC236}">
                <a16:creationId xmlns:a16="http://schemas.microsoft.com/office/drawing/2014/main" id="{B755A3D7-89F2-81ED-199E-7B9791F5D905}"/>
              </a:ext>
            </a:extLst>
          </p:cNvPr>
          <p:cNvSpPr txBox="1"/>
          <p:nvPr/>
        </p:nvSpPr>
        <p:spPr>
          <a:xfrm>
            <a:off x="347418" y="4025377"/>
            <a:ext cx="6088551" cy="16414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FF0000"/>
                </a:solidFill>
                <a:effectLst/>
                <a:uFillTx/>
                <a:latin typeface="+mn-lt"/>
                <a:ea typeface="+mn-ea"/>
                <a:cs typeface="+mn-cs"/>
                <a:sym typeface="Helvetica Light"/>
              </a:rPr>
              <a:t>Enter “Navy” or other search term here</a:t>
            </a:r>
          </a:p>
        </p:txBody>
      </p:sp>
      <p:cxnSp>
        <p:nvCxnSpPr>
          <p:cNvPr id="7" name="Straight Arrow Connector 6">
            <a:extLst>
              <a:ext uri="{FF2B5EF4-FFF2-40B4-BE49-F238E27FC236}">
                <a16:creationId xmlns:a16="http://schemas.microsoft.com/office/drawing/2014/main" id="{430812B9-EA9F-A6F8-7F70-9491962308D6}"/>
              </a:ext>
            </a:extLst>
          </p:cNvPr>
          <p:cNvCxnSpPr/>
          <p:nvPr/>
        </p:nvCxnSpPr>
        <p:spPr>
          <a:xfrm flipV="1">
            <a:off x="6220647" y="3563887"/>
            <a:ext cx="2936631" cy="1565031"/>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271292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F39-AD5F-4A2B-BA91-02185D90FA34}"/>
              </a:ext>
            </a:extLst>
          </p:cNvPr>
          <p:cNvSpPr>
            <a:spLocks noGrp="1"/>
          </p:cNvSpPr>
          <p:nvPr>
            <p:ph type="title"/>
          </p:nvPr>
        </p:nvSpPr>
        <p:spPr>
          <a:xfrm>
            <a:off x="1028700" y="512027"/>
            <a:ext cx="21551900" cy="2009775"/>
          </a:xfrm>
        </p:spPr>
        <p:txBody>
          <a:bodyPr>
            <a:noAutofit/>
          </a:bodyPr>
          <a:lstStyle/>
          <a:p>
            <a:r>
              <a:rPr lang="en-US" sz="8000" b="1" u="sng" dirty="0">
                <a:latin typeface="Lato" panose="020F0502020204030203" pitchFamily="34" charset="0"/>
              </a:rPr>
              <a:t>How to use </a:t>
            </a:r>
            <a:r>
              <a:rPr lang="en-US" sz="8000" b="1" u="sng" dirty="0" err="1">
                <a:latin typeface="Lato" panose="020F0502020204030203" pitchFamily="34" charset="0"/>
              </a:rPr>
              <a:t>LinkedIN</a:t>
            </a:r>
            <a:r>
              <a:rPr lang="en-US" sz="8000" b="1" u="sng" dirty="0">
                <a:latin typeface="Lato" panose="020F0502020204030203" pitchFamily="34" charset="0"/>
              </a:rPr>
              <a:t> to Identify Prospective Council Members</a:t>
            </a:r>
          </a:p>
        </p:txBody>
      </p:sp>
      <p:sp>
        <p:nvSpPr>
          <p:cNvPr id="5" name="TextBox 4">
            <a:extLst>
              <a:ext uri="{FF2B5EF4-FFF2-40B4-BE49-F238E27FC236}">
                <a16:creationId xmlns:a16="http://schemas.microsoft.com/office/drawing/2014/main" id="{B755A3D7-89F2-81ED-199E-7B9791F5D905}"/>
              </a:ext>
            </a:extLst>
          </p:cNvPr>
          <p:cNvSpPr txBox="1"/>
          <p:nvPr/>
        </p:nvSpPr>
        <p:spPr>
          <a:xfrm>
            <a:off x="347418" y="4803531"/>
            <a:ext cx="6088551" cy="16414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Select “People” for  People search</a:t>
            </a:r>
            <a:endParaRPr kumimoji="0" lang="en-US" sz="5000" b="0" i="0" u="none" strike="noStrike" cap="none" spc="0" normalizeH="0" baseline="0" dirty="0">
              <a:ln>
                <a:noFill/>
              </a:ln>
              <a:solidFill>
                <a:srgbClr val="FF0000"/>
              </a:solidFill>
              <a:effectLst/>
              <a:uFillTx/>
              <a:latin typeface="+mn-lt"/>
              <a:ea typeface="+mn-ea"/>
              <a:cs typeface="+mn-cs"/>
              <a:sym typeface="Helvetica Light"/>
            </a:endParaRPr>
          </a:p>
        </p:txBody>
      </p:sp>
      <p:pic>
        <p:nvPicPr>
          <p:cNvPr id="6" name="Picture 5" descr="A screenshot of a computer&#10;&#10;Description automatically generated">
            <a:extLst>
              <a:ext uri="{FF2B5EF4-FFF2-40B4-BE49-F238E27FC236}">
                <a16:creationId xmlns:a16="http://schemas.microsoft.com/office/drawing/2014/main" id="{F5AB6279-4783-F2E1-BB1E-A24D2E97E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623" y="3124191"/>
            <a:ext cx="13499768" cy="10468751"/>
          </a:xfrm>
          <a:prstGeom prst="rect">
            <a:avLst/>
          </a:prstGeom>
        </p:spPr>
      </p:pic>
      <p:cxnSp>
        <p:nvCxnSpPr>
          <p:cNvPr id="8" name="Straight Arrow Connector 7">
            <a:extLst>
              <a:ext uri="{FF2B5EF4-FFF2-40B4-BE49-F238E27FC236}">
                <a16:creationId xmlns:a16="http://schemas.microsoft.com/office/drawing/2014/main" id="{85DBBF8C-5840-B532-63EA-352323A86EBC}"/>
              </a:ext>
            </a:extLst>
          </p:cNvPr>
          <p:cNvCxnSpPr/>
          <p:nvPr/>
        </p:nvCxnSpPr>
        <p:spPr>
          <a:xfrm flipV="1">
            <a:off x="6435969" y="4101821"/>
            <a:ext cx="2936631" cy="1565031"/>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992785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F39-AD5F-4A2B-BA91-02185D90FA34}"/>
              </a:ext>
            </a:extLst>
          </p:cNvPr>
          <p:cNvSpPr>
            <a:spLocks noGrp="1"/>
          </p:cNvSpPr>
          <p:nvPr>
            <p:ph type="title"/>
          </p:nvPr>
        </p:nvSpPr>
        <p:spPr>
          <a:xfrm>
            <a:off x="1028700" y="512027"/>
            <a:ext cx="21551900" cy="2009775"/>
          </a:xfrm>
        </p:spPr>
        <p:txBody>
          <a:bodyPr>
            <a:noAutofit/>
          </a:bodyPr>
          <a:lstStyle/>
          <a:p>
            <a:r>
              <a:rPr lang="en-US" sz="8000" b="1" u="sng" dirty="0">
                <a:latin typeface="Lato" panose="020F0502020204030203" pitchFamily="34" charset="0"/>
              </a:rPr>
              <a:t>How to use </a:t>
            </a:r>
            <a:r>
              <a:rPr lang="en-US" sz="8000" b="1" u="sng" dirty="0" err="1">
                <a:latin typeface="Lato" panose="020F0502020204030203" pitchFamily="34" charset="0"/>
              </a:rPr>
              <a:t>LinkedIN</a:t>
            </a:r>
            <a:r>
              <a:rPr lang="en-US" sz="8000" b="1" u="sng" dirty="0">
                <a:latin typeface="Lato" panose="020F0502020204030203" pitchFamily="34" charset="0"/>
              </a:rPr>
              <a:t> to Identify Prospective Council Members</a:t>
            </a:r>
          </a:p>
        </p:txBody>
      </p:sp>
      <p:sp>
        <p:nvSpPr>
          <p:cNvPr id="5" name="TextBox 4">
            <a:extLst>
              <a:ext uri="{FF2B5EF4-FFF2-40B4-BE49-F238E27FC236}">
                <a16:creationId xmlns:a16="http://schemas.microsoft.com/office/drawing/2014/main" id="{B755A3D7-89F2-81ED-199E-7B9791F5D905}"/>
              </a:ext>
            </a:extLst>
          </p:cNvPr>
          <p:cNvSpPr txBox="1"/>
          <p:nvPr/>
        </p:nvSpPr>
        <p:spPr>
          <a:xfrm>
            <a:off x="347417" y="5044099"/>
            <a:ext cx="6088551" cy="872034"/>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FF0000"/>
                </a:solidFill>
                <a:effectLst/>
                <a:uFillTx/>
                <a:latin typeface="+mn-lt"/>
                <a:ea typeface="+mn-ea"/>
                <a:cs typeface="+mn-cs"/>
                <a:sym typeface="Helvetica Light"/>
              </a:rPr>
              <a:t>Click on Locations</a:t>
            </a:r>
          </a:p>
        </p:txBody>
      </p:sp>
      <p:pic>
        <p:nvPicPr>
          <p:cNvPr id="4" name="Picture 3" descr="A screenshot of a social media account&#10;&#10;Description automatically generated">
            <a:extLst>
              <a:ext uri="{FF2B5EF4-FFF2-40B4-BE49-F238E27FC236}">
                <a16:creationId xmlns:a16="http://schemas.microsoft.com/office/drawing/2014/main" id="{8D463554-D639-B4AA-D4F3-1A3EE8C59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008" y="2874886"/>
            <a:ext cx="14162299" cy="10057956"/>
          </a:xfrm>
          <a:prstGeom prst="rect">
            <a:avLst/>
          </a:prstGeom>
        </p:spPr>
      </p:pic>
      <p:cxnSp>
        <p:nvCxnSpPr>
          <p:cNvPr id="7" name="Straight Arrow Connector 6">
            <a:extLst>
              <a:ext uri="{FF2B5EF4-FFF2-40B4-BE49-F238E27FC236}">
                <a16:creationId xmlns:a16="http://schemas.microsoft.com/office/drawing/2014/main" id="{EC84E9FB-A91D-20FD-F430-CBAF09EDD3B7}"/>
              </a:ext>
            </a:extLst>
          </p:cNvPr>
          <p:cNvCxnSpPr>
            <a:cxnSpLocks/>
          </p:cNvCxnSpPr>
          <p:nvPr/>
        </p:nvCxnSpPr>
        <p:spPr>
          <a:xfrm flipV="1">
            <a:off x="6158204" y="3915085"/>
            <a:ext cx="5646446" cy="1565031"/>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395979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F39-AD5F-4A2B-BA91-02185D90FA34}"/>
              </a:ext>
            </a:extLst>
          </p:cNvPr>
          <p:cNvSpPr>
            <a:spLocks noGrp="1"/>
          </p:cNvSpPr>
          <p:nvPr>
            <p:ph type="title"/>
          </p:nvPr>
        </p:nvSpPr>
        <p:spPr>
          <a:xfrm>
            <a:off x="1028700" y="512027"/>
            <a:ext cx="21551900" cy="2009775"/>
          </a:xfrm>
        </p:spPr>
        <p:txBody>
          <a:bodyPr>
            <a:noAutofit/>
          </a:bodyPr>
          <a:lstStyle/>
          <a:p>
            <a:r>
              <a:rPr lang="en-US" sz="8000" b="1" u="sng" dirty="0">
                <a:latin typeface="Lato" panose="020F0502020204030203" pitchFamily="34" charset="0"/>
              </a:rPr>
              <a:t>How to use </a:t>
            </a:r>
            <a:r>
              <a:rPr lang="en-US" sz="8000" b="1" u="sng" dirty="0" err="1">
                <a:latin typeface="Lato" panose="020F0502020204030203" pitchFamily="34" charset="0"/>
              </a:rPr>
              <a:t>LinkedIN</a:t>
            </a:r>
            <a:r>
              <a:rPr lang="en-US" sz="8000" b="1" u="sng" dirty="0">
                <a:latin typeface="Lato" panose="020F0502020204030203" pitchFamily="34" charset="0"/>
              </a:rPr>
              <a:t> to Identify Prospective Council Members</a:t>
            </a:r>
          </a:p>
        </p:txBody>
      </p:sp>
      <p:sp>
        <p:nvSpPr>
          <p:cNvPr id="5" name="TextBox 4">
            <a:extLst>
              <a:ext uri="{FF2B5EF4-FFF2-40B4-BE49-F238E27FC236}">
                <a16:creationId xmlns:a16="http://schemas.microsoft.com/office/drawing/2014/main" id="{B755A3D7-89F2-81ED-199E-7B9791F5D905}"/>
              </a:ext>
            </a:extLst>
          </p:cNvPr>
          <p:cNvSpPr txBox="1"/>
          <p:nvPr/>
        </p:nvSpPr>
        <p:spPr>
          <a:xfrm>
            <a:off x="233879" y="5216525"/>
            <a:ext cx="6088551" cy="16414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Enter desired</a:t>
            </a:r>
          </a:p>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 location</a:t>
            </a:r>
            <a:endParaRPr kumimoji="0" lang="en-US" sz="5000" b="0" i="0" u="none" strike="noStrike" cap="none" spc="0" normalizeH="0" baseline="0" dirty="0">
              <a:ln>
                <a:noFill/>
              </a:ln>
              <a:solidFill>
                <a:srgbClr val="FF0000"/>
              </a:solidFill>
              <a:effectLst/>
              <a:uFillTx/>
              <a:latin typeface="+mn-lt"/>
              <a:ea typeface="+mn-ea"/>
              <a:cs typeface="+mn-cs"/>
              <a:sym typeface="Helvetica Light"/>
            </a:endParaRPr>
          </a:p>
        </p:txBody>
      </p:sp>
      <p:pic>
        <p:nvPicPr>
          <p:cNvPr id="6" name="Picture 5" descr="A screenshot of a social media account&#10;&#10;Description automatically generated">
            <a:extLst>
              <a:ext uri="{FF2B5EF4-FFF2-40B4-BE49-F238E27FC236}">
                <a16:creationId xmlns:a16="http://schemas.microsoft.com/office/drawing/2014/main" id="{9EFC76D8-1670-8D1B-349C-933562A96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977" y="3051971"/>
            <a:ext cx="13793868" cy="10007273"/>
          </a:xfrm>
          <a:prstGeom prst="rect">
            <a:avLst/>
          </a:prstGeom>
        </p:spPr>
      </p:pic>
      <p:cxnSp>
        <p:nvCxnSpPr>
          <p:cNvPr id="8" name="Straight Arrow Connector 7">
            <a:extLst>
              <a:ext uri="{FF2B5EF4-FFF2-40B4-BE49-F238E27FC236}">
                <a16:creationId xmlns:a16="http://schemas.microsoft.com/office/drawing/2014/main" id="{81BAEDEB-0AB6-D27E-A64A-46F3FD86763E}"/>
              </a:ext>
            </a:extLst>
          </p:cNvPr>
          <p:cNvCxnSpPr>
            <a:cxnSpLocks/>
          </p:cNvCxnSpPr>
          <p:nvPr/>
        </p:nvCxnSpPr>
        <p:spPr>
          <a:xfrm flipV="1">
            <a:off x="4646645" y="4697600"/>
            <a:ext cx="6140499" cy="1716309"/>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10" name="TextBox 9">
            <a:extLst>
              <a:ext uri="{FF2B5EF4-FFF2-40B4-BE49-F238E27FC236}">
                <a16:creationId xmlns:a16="http://schemas.microsoft.com/office/drawing/2014/main" id="{97231BA9-295E-128C-BA48-41F77657B056}"/>
              </a:ext>
            </a:extLst>
          </p:cNvPr>
          <p:cNvSpPr txBox="1"/>
          <p:nvPr/>
        </p:nvSpPr>
        <p:spPr>
          <a:xfrm>
            <a:off x="233878" y="7250021"/>
            <a:ext cx="6088551" cy="2410916"/>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Selected location </a:t>
            </a:r>
            <a:r>
              <a:rPr lang="en-US" dirty="0" err="1">
                <a:solidFill>
                  <a:srgbClr val="FF0000"/>
                </a:solidFill>
              </a:rPr>
              <a:t>willthen</a:t>
            </a:r>
            <a:r>
              <a:rPr lang="en-US" dirty="0">
                <a:solidFill>
                  <a:srgbClr val="FF0000"/>
                </a:solidFill>
              </a:rPr>
              <a:t> appear below </a:t>
            </a:r>
            <a:r>
              <a:rPr lang="en-US" dirty="0" err="1">
                <a:solidFill>
                  <a:srgbClr val="FF0000"/>
                </a:solidFill>
              </a:rPr>
              <a:t>ina</a:t>
            </a:r>
            <a:r>
              <a:rPr lang="en-US" dirty="0">
                <a:solidFill>
                  <a:srgbClr val="FF0000"/>
                </a:solidFill>
              </a:rPr>
              <a:t> checked box</a:t>
            </a:r>
          </a:p>
        </p:txBody>
      </p:sp>
      <p:cxnSp>
        <p:nvCxnSpPr>
          <p:cNvPr id="11" name="Straight Arrow Connector 10">
            <a:extLst>
              <a:ext uri="{FF2B5EF4-FFF2-40B4-BE49-F238E27FC236}">
                <a16:creationId xmlns:a16="http://schemas.microsoft.com/office/drawing/2014/main" id="{C94648FE-8ED9-9861-B81D-BABF9309EE52}"/>
              </a:ext>
            </a:extLst>
          </p:cNvPr>
          <p:cNvCxnSpPr>
            <a:cxnSpLocks/>
          </p:cNvCxnSpPr>
          <p:nvPr/>
        </p:nvCxnSpPr>
        <p:spPr>
          <a:xfrm flipV="1">
            <a:off x="5449078" y="6781556"/>
            <a:ext cx="5446307" cy="2511734"/>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A205E02A-855F-64A2-DEF7-90B0880AF870}"/>
              </a:ext>
            </a:extLst>
          </p:cNvPr>
          <p:cNvSpPr txBox="1"/>
          <p:nvPr/>
        </p:nvSpPr>
        <p:spPr>
          <a:xfrm>
            <a:off x="233878" y="10304233"/>
            <a:ext cx="6888375" cy="872034"/>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Click on “Show Results”</a:t>
            </a:r>
          </a:p>
        </p:txBody>
      </p:sp>
      <p:cxnSp>
        <p:nvCxnSpPr>
          <p:cNvPr id="15" name="Straight Arrow Connector 14">
            <a:extLst>
              <a:ext uri="{FF2B5EF4-FFF2-40B4-BE49-F238E27FC236}">
                <a16:creationId xmlns:a16="http://schemas.microsoft.com/office/drawing/2014/main" id="{2580A754-5CAF-56EA-5C29-89FCC2E96645}"/>
              </a:ext>
            </a:extLst>
          </p:cNvPr>
          <p:cNvCxnSpPr>
            <a:cxnSpLocks/>
          </p:cNvCxnSpPr>
          <p:nvPr/>
        </p:nvCxnSpPr>
        <p:spPr>
          <a:xfrm flipV="1">
            <a:off x="6891145" y="8455479"/>
            <a:ext cx="5867139" cy="2398693"/>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141821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55A3D7-89F2-81ED-199E-7B9791F5D905}"/>
              </a:ext>
            </a:extLst>
          </p:cNvPr>
          <p:cNvSpPr txBox="1"/>
          <p:nvPr/>
        </p:nvSpPr>
        <p:spPr>
          <a:xfrm>
            <a:off x="232845" y="3511730"/>
            <a:ext cx="6088551" cy="16414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Click on name to see full profile </a:t>
            </a:r>
          </a:p>
        </p:txBody>
      </p:sp>
      <p:sp>
        <p:nvSpPr>
          <p:cNvPr id="10" name="TextBox 9">
            <a:extLst>
              <a:ext uri="{FF2B5EF4-FFF2-40B4-BE49-F238E27FC236}">
                <a16:creationId xmlns:a16="http://schemas.microsoft.com/office/drawing/2014/main" id="{97231BA9-295E-128C-BA48-41F77657B056}"/>
              </a:ext>
            </a:extLst>
          </p:cNvPr>
          <p:cNvSpPr txBox="1"/>
          <p:nvPr/>
        </p:nvSpPr>
        <p:spPr>
          <a:xfrm>
            <a:off x="233878" y="7250021"/>
            <a:ext cx="6088551" cy="2410916"/>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Note each person</a:t>
            </a:r>
          </a:p>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 here has a Navy</a:t>
            </a:r>
          </a:p>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connection</a:t>
            </a:r>
          </a:p>
        </p:txBody>
      </p:sp>
      <p:pic>
        <p:nvPicPr>
          <p:cNvPr id="4" name="Picture 3" descr="A screenshot of a social media account&#10;&#10;Description automatically generated">
            <a:extLst>
              <a:ext uri="{FF2B5EF4-FFF2-40B4-BE49-F238E27FC236}">
                <a16:creationId xmlns:a16="http://schemas.microsoft.com/office/drawing/2014/main" id="{D4DA4E75-6693-F7FE-9AE0-84A3DDD64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880" y="200637"/>
            <a:ext cx="16671256" cy="12530683"/>
          </a:xfrm>
          <a:prstGeom prst="rect">
            <a:avLst/>
          </a:prstGeom>
        </p:spPr>
      </p:pic>
      <p:cxnSp>
        <p:nvCxnSpPr>
          <p:cNvPr id="12" name="Straight Arrow Connector 11">
            <a:extLst>
              <a:ext uri="{FF2B5EF4-FFF2-40B4-BE49-F238E27FC236}">
                <a16:creationId xmlns:a16="http://schemas.microsoft.com/office/drawing/2014/main" id="{403A79D2-C5E0-B21B-E656-7163E62A2A5E}"/>
              </a:ext>
            </a:extLst>
          </p:cNvPr>
          <p:cNvCxnSpPr>
            <a:cxnSpLocks/>
          </p:cNvCxnSpPr>
          <p:nvPr/>
        </p:nvCxnSpPr>
        <p:spPr>
          <a:xfrm flipV="1">
            <a:off x="4889241" y="2653576"/>
            <a:ext cx="6640171" cy="2142359"/>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B88C2FC5-076F-1AAB-F9FE-CEE734B40387}"/>
              </a:ext>
            </a:extLst>
          </p:cNvPr>
          <p:cNvCxnSpPr>
            <a:cxnSpLocks/>
          </p:cNvCxnSpPr>
          <p:nvPr/>
        </p:nvCxnSpPr>
        <p:spPr>
          <a:xfrm flipV="1">
            <a:off x="5937380" y="3657616"/>
            <a:ext cx="6099110" cy="4797863"/>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3F4FF239-806D-C98C-4637-44466860A93E}"/>
              </a:ext>
            </a:extLst>
          </p:cNvPr>
          <p:cNvCxnSpPr>
            <a:cxnSpLocks/>
          </p:cNvCxnSpPr>
          <p:nvPr/>
        </p:nvCxnSpPr>
        <p:spPr>
          <a:xfrm>
            <a:off x="5937380" y="8455479"/>
            <a:ext cx="5592032" cy="0"/>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2" name="Straight Arrow Connector 21">
            <a:extLst>
              <a:ext uri="{FF2B5EF4-FFF2-40B4-BE49-F238E27FC236}">
                <a16:creationId xmlns:a16="http://schemas.microsoft.com/office/drawing/2014/main" id="{912740B1-8B03-4ED0-7C16-6AFE4095F511}"/>
              </a:ext>
            </a:extLst>
          </p:cNvPr>
          <p:cNvCxnSpPr>
            <a:cxnSpLocks/>
          </p:cNvCxnSpPr>
          <p:nvPr/>
        </p:nvCxnSpPr>
        <p:spPr>
          <a:xfrm>
            <a:off x="5937380" y="8455479"/>
            <a:ext cx="7591893" cy="3977952"/>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267893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55A3D7-89F2-81ED-199E-7B9791F5D905}"/>
              </a:ext>
            </a:extLst>
          </p:cNvPr>
          <p:cNvSpPr txBox="1"/>
          <p:nvPr/>
        </p:nvSpPr>
        <p:spPr>
          <a:xfrm>
            <a:off x="232845" y="3127010"/>
            <a:ext cx="6485196" cy="2410916"/>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Click on “Connect” to send invite to connect on </a:t>
            </a:r>
            <a:r>
              <a:rPr lang="en-US" dirty="0" err="1">
                <a:solidFill>
                  <a:srgbClr val="FF0000"/>
                </a:solidFill>
              </a:rPr>
              <a:t>LinkedIN</a:t>
            </a:r>
            <a:r>
              <a:rPr lang="en-US" dirty="0">
                <a:solidFill>
                  <a:srgbClr val="FF0000"/>
                </a:solidFill>
              </a:rPr>
              <a:t> </a:t>
            </a:r>
          </a:p>
        </p:txBody>
      </p:sp>
      <p:pic>
        <p:nvPicPr>
          <p:cNvPr id="3" name="Picture 2">
            <a:extLst>
              <a:ext uri="{FF2B5EF4-FFF2-40B4-BE49-F238E27FC236}">
                <a16:creationId xmlns:a16="http://schemas.microsoft.com/office/drawing/2014/main" id="{89AF33EA-24B2-9D4C-20E4-A4C98A2089DA}"/>
              </a:ext>
            </a:extLst>
          </p:cNvPr>
          <p:cNvPicPr>
            <a:picLocks noChangeAspect="1"/>
          </p:cNvPicPr>
          <p:nvPr/>
        </p:nvPicPr>
        <p:blipFill>
          <a:blip r:embed="rId3"/>
          <a:stretch>
            <a:fillRect/>
          </a:stretch>
        </p:blipFill>
        <p:spPr>
          <a:xfrm>
            <a:off x="8168779" y="128490"/>
            <a:ext cx="16000400" cy="12038627"/>
          </a:xfrm>
          <a:prstGeom prst="rect">
            <a:avLst/>
          </a:prstGeom>
        </p:spPr>
      </p:pic>
      <p:cxnSp>
        <p:nvCxnSpPr>
          <p:cNvPr id="9" name="Straight Arrow Connector 8">
            <a:extLst>
              <a:ext uri="{FF2B5EF4-FFF2-40B4-BE49-F238E27FC236}">
                <a16:creationId xmlns:a16="http://schemas.microsoft.com/office/drawing/2014/main" id="{1CACD198-E7E3-211E-145E-B280AA843FDB}"/>
              </a:ext>
            </a:extLst>
          </p:cNvPr>
          <p:cNvCxnSpPr>
            <a:cxnSpLocks/>
          </p:cNvCxnSpPr>
          <p:nvPr/>
        </p:nvCxnSpPr>
        <p:spPr>
          <a:xfrm>
            <a:off x="5386949" y="5213858"/>
            <a:ext cx="4615467" cy="1485522"/>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270038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55A3D7-89F2-81ED-199E-7B9791F5D905}"/>
              </a:ext>
            </a:extLst>
          </p:cNvPr>
          <p:cNvSpPr txBox="1"/>
          <p:nvPr/>
        </p:nvSpPr>
        <p:spPr>
          <a:xfrm>
            <a:off x="307490" y="4761134"/>
            <a:ext cx="6485196" cy="872034"/>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0000"/>
                </a:solidFill>
              </a:rPr>
              <a:t>Click on “Add a note” </a:t>
            </a:r>
          </a:p>
        </p:txBody>
      </p:sp>
      <p:pic>
        <p:nvPicPr>
          <p:cNvPr id="4" name="Picture 3" descr="A screenshot of a computer&#10;&#10;Description automatically generated">
            <a:extLst>
              <a:ext uri="{FF2B5EF4-FFF2-40B4-BE49-F238E27FC236}">
                <a16:creationId xmlns:a16="http://schemas.microsoft.com/office/drawing/2014/main" id="{F00E2F54-8F47-3C7A-B916-D0743CEB0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284" y="275037"/>
            <a:ext cx="16404875" cy="12338869"/>
          </a:xfrm>
          <a:prstGeom prst="rect">
            <a:avLst/>
          </a:prstGeom>
        </p:spPr>
      </p:pic>
      <p:cxnSp>
        <p:nvCxnSpPr>
          <p:cNvPr id="6" name="Straight Arrow Connector 5">
            <a:extLst>
              <a:ext uri="{FF2B5EF4-FFF2-40B4-BE49-F238E27FC236}">
                <a16:creationId xmlns:a16="http://schemas.microsoft.com/office/drawing/2014/main" id="{71541AB6-F231-D222-F3E2-E20D72F5A36D}"/>
              </a:ext>
            </a:extLst>
          </p:cNvPr>
          <p:cNvCxnSpPr>
            <a:cxnSpLocks/>
          </p:cNvCxnSpPr>
          <p:nvPr/>
        </p:nvCxnSpPr>
        <p:spPr>
          <a:xfrm flipV="1">
            <a:off x="6512767" y="2985796"/>
            <a:ext cx="8472196" cy="2211355"/>
          </a:xfrm>
          <a:prstGeom prst="straightConnector1">
            <a:avLst/>
          </a:prstGeom>
          <a:noFill/>
          <a:ln w="762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4145600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avy League Presentation" id="{20278680-A9ED-494E-9AE9-79B709546799}" vid="{7022F4C5-B3B7-472D-B576-C96DB3CCD5AE}"/>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846B315C352846A33439493B4DD92D" ma:contentTypeVersion="18" ma:contentTypeDescription="Create a new document." ma:contentTypeScope="" ma:versionID="39b5c30db1649b4dd0a68a4114eee4d7">
  <xsd:schema xmlns:xsd="http://www.w3.org/2001/XMLSchema" xmlns:xs="http://www.w3.org/2001/XMLSchema" xmlns:p="http://schemas.microsoft.com/office/2006/metadata/properties" xmlns:ns2="b694c648-76c7-43ca-8b50-1241805bd4dc" xmlns:ns3="bd4b379f-5455-4230-8a8a-c3687a2063a7" targetNamespace="http://schemas.microsoft.com/office/2006/metadata/properties" ma:root="true" ma:fieldsID="37d48f74c1fe1142eaf0ae9abd9cb227" ns2:_="" ns3:_="">
    <xsd:import namespace="b694c648-76c7-43ca-8b50-1241805bd4dc"/>
    <xsd:import namespace="bd4b379f-5455-4230-8a8a-c3687a2063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94c648-76c7-43ca-8b50-1241805bd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bc6cdb-bf18-412d-859b-93994680d2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4b379f-5455-4230-8a8a-c3687a2063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26f41a-70ba-4ec7-8927-97c7d5bbdca6}" ma:internalName="TaxCatchAll" ma:showField="CatchAllData" ma:web="bd4b379f-5455-4230-8a8a-c3687a2063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694c648-76c7-43ca-8b50-1241805bd4dc">
      <Terms xmlns="http://schemas.microsoft.com/office/infopath/2007/PartnerControls"/>
    </lcf76f155ced4ddcb4097134ff3c332f>
    <TaxCatchAll xmlns="bd4b379f-5455-4230-8a8a-c3687a2063a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840071-90AA-4140-AEBD-CFE9CCEA269C}"/>
</file>

<file path=customXml/itemProps2.xml><?xml version="1.0" encoding="utf-8"?>
<ds:datastoreItem xmlns:ds="http://schemas.openxmlformats.org/officeDocument/2006/customXml" ds:itemID="{67E04886-0516-4A43-B0D8-9385427D4C8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3B2CA9D-1594-4F57-99DC-D631E78055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2729</TotalTime>
  <Words>1923</Words>
  <Application>Microsoft Office PowerPoint</Application>
  <PresentationFormat>Custom</PresentationFormat>
  <Paragraphs>61</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Lato</vt:lpstr>
      <vt:lpstr>Lucida Grande</vt:lpstr>
      <vt:lpstr>Open Sans</vt:lpstr>
      <vt:lpstr>White</vt:lpstr>
      <vt:lpstr>PowerPoint Presentation</vt:lpstr>
      <vt:lpstr>How to use LinkedIN to Identify Prospective Council Members</vt:lpstr>
      <vt:lpstr>How to use LinkedIN to Identify Prospective Council Members</vt:lpstr>
      <vt:lpstr>How to use LinkedIN to Identify Prospective Council Members</vt:lpstr>
      <vt:lpstr>How to use LinkedIN to Identify Prospective Council Members</vt:lpstr>
      <vt:lpstr>How to use LinkedIN to Identify Prospective Council Members</vt:lpstr>
      <vt:lpstr>PowerPoint Presentation</vt:lpstr>
      <vt:lpstr>PowerPoint Presentation</vt:lpstr>
      <vt:lpstr>PowerPoint Presentation</vt:lpstr>
      <vt:lpstr>PowerPoint Presentation</vt:lpstr>
      <vt:lpstr>How to use LinkedIN to Identify Prospective Council Members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Lucey</dc:creator>
  <cp:lastModifiedBy>Mccleskey, Charles</cp:lastModifiedBy>
  <cp:revision>13</cp:revision>
  <cp:lastPrinted>2017-01-26T15:11:30Z</cp:lastPrinted>
  <dcterms:created xsi:type="dcterms:W3CDTF">2020-01-16T20:23:48Z</dcterms:created>
  <dcterms:modified xsi:type="dcterms:W3CDTF">2024-01-15T21:55:34Z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0x0101000A846B315C352846A33439493B4DD92D</vt:lpwstr>
  </property>
  <property fmtid="{D5CDD505-2E9C-101B-9397-08002B2CF9AE}" pid="3" name="Order">
    <vt:r8>100</vt:r8>
  </property>
</Properties>
</file>